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97" r:id="rId3"/>
    <p:sldId id="258" r:id="rId4"/>
    <p:sldId id="259" r:id="rId5"/>
    <p:sldId id="260" r:id="rId6"/>
    <p:sldId id="261" r:id="rId7"/>
    <p:sldId id="262" r:id="rId8"/>
    <p:sldId id="263" r:id="rId9"/>
    <p:sldId id="264" r:id="rId10"/>
    <p:sldId id="265" r:id="rId11"/>
    <p:sldId id="268" r:id="rId12"/>
    <p:sldId id="267" r:id="rId13"/>
    <p:sldId id="269" r:id="rId14"/>
    <p:sldId id="270" r:id="rId15"/>
    <p:sldId id="272" r:id="rId16"/>
    <p:sldId id="273" r:id="rId17"/>
    <p:sldId id="274" r:id="rId18"/>
    <p:sldId id="275" r:id="rId19"/>
    <p:sldId id="276" r:id="rId20"/>
    <p:sldId id="277" r:id="rId21"/>
    <p:sldId id="278" r:id="rId22"/>
    <p:sldId id="280" r:id="rId23"/>
    <p:sldId id="279" r:id="rId24"/>
    <p:sldId id="283" r:id="rId25"/>
    <p:sldId id="284" r:id="rId26"/>
    <p:sldId id="286" r:id="rId27"/>
    <p:sldId id="287" r:id="rId28"/>
    <p:sldId id="289" r:id="rId29"/>
    <p:sldId id="290" r:id="rId30"/>
    <p:sldId id="291" r:id="rId31"/>
    <p:sldId id="292" r:id="rId32"/>
    <p:sldId id="293" r:id="rId33"/>
    <p:sldId id="294" r:id="rId34"/>
    <p:sldId id="296" r:id="rId35"/>
    <p:sldId id="298" r:id="rId36"/>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587" autoAdjust="0"/>
  </p:normalViewPr>
  <p:slideViewPr>
    <p:cSldViewPr>
      <p:cViewPr varScale="1">
        <p:scale>
          <a:sx n="59" d="100"/>
          <a:sy n="59" d="100"/>
        </p:scale>
        <p:origin x="-159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5D29D1B8-DDBE-4336-B946-76BE6E418B23}" type="datetimeFigureOut">
              <a:rPr lang="en-US" smtClean="0"/>
              <a:t>9/22/2016</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D4338FA3-6B9F-43C7-ACBB-ACD77D167B7F}" type="slidenum">
              <a:rPr lang="en-US" smtClean="0"/>
              <a:t>‹#›</a:t>
            </a:fld>
            <a:endParaRPr lang="en-US"/>
          </a:p>
        </p:txBody>
      </p:sp>
    </p:spTree>
    <p:extLst>
      <p:ext uri="{BB962C8B-B14F-4D97-AF65-F5344CB8AC3E}">
        <p14:creationId xmlns:p14="http://schemas.microsoft.com/office/powerpoint/2010/main" val="265186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1. I want to show the importance of getting on the field of battle for God and not standing on the sidelines.</a:t>
            </a:r>
          </a:p>
          <a:p>
            <a:r>
              <a:rPr lang="en-US" sz="1200" b="0" i="0" u="none" strike="noStrike" kern="1200" baseline="0" dirty="0" smtClean="0">
                <a:solidFill>
                  <a:schemeClr val="tx1"/>
                </a:solidFill>
                <a:latin typeface="+mn-lt"/>
                <a:ea typeface="+mn-ea"/>
                <a:cs typeface="+mn-cs"/>
              </a:rPr>
              <a:t>2. What would happen if players in a game never left the bench? (</a:t>
            </a:r>
            <a:r>
              <a:rPr lang="en-US" sz="1200" b="0" i="0" u="none" strike="noStrike" kern="1200" baseline="0" dirty="0" err="1" smtClean="0">
                <a:solidFill>
                  <a:schemeClr val="tx1"/>
                </a:solidFill>
                <a:latin typeface="+mn-lt"/>
                <a:ea typeface="+mn-ea"/>
                <a:cs typeface="+mn-cs"/>
              </a:rPr>
              <a:t>Nascar</a:t>
            </a:r>
            <a:r>
              <a:rPr lang="en-US" sz="1200" b="0" i="0" u="none" strike="noStrike" kern="1200" baseline="0" dirty="0" smtClean="0">
                <a:solidFill>
                  <a:schemeClr val="tx1"/>
                </a:solidFill>
                <a:latin typeface="+mn-lt"/>
                <a:ea typeface="+mn-ea"/>
                <a:cs typeface="+mn-cs"/>
              </a:rPr>
              <a:t>, soccer, </a:t>
            </a:r>
            <a:r>
              <a:rPr lang="en-US" sz="1200" b="0" i="0" u="none" strike="noStrike" kern="1200" baseline="0" dirty="0" err="1" smtClean="0">
                <a:solidFill>
                  <a:schemeClr val="tx1"/>
                </a:solidFill>
                <a:latin typeface="+mn-lt"/>
                <a:ea typeface="+mn-ea"/>
                <a:cs typeface="+mn-cs"/>
              </a:rPr>
              <a:t>etc</a:t>
            </a:r>
            <a:r>
              <a:rPr lang="en-US"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3. As Christians where are we to be for Christ, on the sideline or on the field of battle.</a:t>
            </a:r>
          </a:p>
          <a:p>
            <a:r>
              <a:rPr lang="en-US" sz="1200" b="0" i="0" u="none" strike="noStrike" kern="1200" baseline="0" dirty="0" smtClean="0">
                <a:solidFill>
                  <a:schemeClr val="tx1"/>
                </a:solidFill>
                <a:latin typeface="+mn-lt"/>
                <a:ea typeface="+mn-ea"/>
                <a:cs typeface="+mn-cs"/>
              </a:rPr>
              <a:t>4. If you are on the sidelines, are you ever going to step on the battle field for Christ?</a:t>
            </a:r>
          </a:p>
          <a:p>
            <a:r>
              <a:rPr lang="en-US" sz="1200" b="0" i="0" u="none" strike="noStrike" kern="1200" baseline="0" dirty="0" smtClean="0">
                <a:solidFill>
                  <a:schemeClr val="tx1"/>
                </a:solidFill>
                <a:latin typeface="+mn-lt"/>
                <a:ea typeface="+mn-ea"/>
                <a:cs typeface="+mn-cs"/>
              </a:rPr>
              <a:t>5. What will it take for us to get on the field and off the sideline?</a:t>
            </a:r>
            <a:endParaRPr lang="en-US" dirty="0"/>
          </a:p>
        </p:txBody>
      </p:sp>
      <p:sp>
        <p:nvSpPr>
          <p:cNvPr id="4" name="Slide Number Placeholder 3"/>
          <p:cNvSpPr>
            <a:spLocks noGrp="1"/>
          </p:cNvSpPr>
          <p:nvPr>
            <p:ph type="sldNum" sz="quarter" idx="10"/>
          </p:nvPr>
        </p:nvSpPr>
        <p:spPr/>
        <p:txBody>
          <a:bodyPr/>
          <a:lstStyle/>
          <a:p>
            <a:fld id="{D4338FA3-6B9F-43C7-ACBB-ACD77D167B7F}" type="slidenum">
              <a:rPr lang="en-US" smtClean="0"/>
              <a:t>1</a:t>
            </a:fld>
            <a:endParaRPr lang="en-US"/>
          </a:p>
        </p:txBody>
      </p:sp>
    </p:spTree>
    <p:extLst>
      <p:ext uri="{BB962C8B-B14F-4D97-AF65-F5344CB8AC3E}">
        <p14:creationId xmlns:p14="http://schemas.microsoft.com/office/powerpoint/2010/main" val="2794554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338FA3-6B9F-43C7-ACBB-ACD77D167B7F}" type="slidenum">
              <a:rPr lang="en-US" smtClean="0"/>
              <a:t>2</a:t>
            </a:fld>
            <a:endParaRPr lang="en-US"/>
          </a:p>
        </p:txBody>
      </p:sp>
    </p:spTree>
    <p:extLst>
      <p:ext uri="{BB962C8B-B14F-4D97-AF65-F5344CB8AC3E}">
        <p14:creationId xmlns:p14="http://schemas.microsoft.com/office/powerpoint/2010/main" val="2794554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 Recognizing your position, are you on or off the field?</a:t>
            </a:r>
            <a:endParaRPr lang="en-US" dirty="0"/>
          </a:p>
        </p:txBody>
      </p:sp>
      <p:sp>
        <p:nvSpPr>
          <p:cNvPr id="4" name="Slide Number Placeholder 3"/>
          <p:cNvSpPr>
            <a:spLocks noGrp="1"/>
          </p:cNvSpPr>
          <p:nvPr>
            <p:ph type="sldNum" sz="quarter" idx="10"/>
          </p:nvPr>
        </p:nvSpPr>
        <p:spPr/>
        <p:txBody>
          <a:bodyPr/>
          <a:lstStyle/>
          <a:p>
            <a:fld id="{D4338FA3-6B9F-43C7-ACBB-ACD77D167B7F}" type="slidenum">
              <a:rPr lang="en-US" smtClean="0"/>
              <a:t>3</a:t>
            </a:fld>
            <a:endParaRPr lang="en-US"/>
          </a:p>
        </p:txBody>
      </p:sp>
    </p:spTree>
    <p:extLst>
      <p:ext uri="{BB962C8B-B14F-4D97-AF65-F5344CB8AC3E}">
        <p14:creationId xmlns:p14="http://schemas.microsoft.com/office/powerpoint/2010/main" val="1773857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27DE3F3-049B-419C-8363-EE065B64DB1A}" type="datetimeFigureOut">
              <a:rPr lang="en-US" smtClean="0"/>
              <a:t>9/22/2016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166E2A-4097-4428-8C8F-B1B8A9DAA01E}" type="slidenum">
              <a:rPr lang="en-US" smtClean="0"/>
              <a:t>‹#›</a:t>
            </a:fld>
            <a:endParaRPr lang="en-US"/>
          </a:p>
        </p:txBody>
      </p:sp>
    </p:spTree>
    <p:extLst>
      <p:ext uri="{BB962C8B-B14F-4D97-AF65-F5344CB8AC3E}">
        <p14:creationId xmlns:p14="http://schemas.microsoft.com/office/powerpoint/2010/main" val="1024427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7DE3F3-049B-419C-8363-EE065B64DB1A}" type="datetimeFigureOut">
              <a:rPr lang="en-US" smtClean="0"/>
              <a:t>9/22/2016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166E2A-4097-4428-8C8F-B1B8A9DAA01E}" type="slidenum">
              <a:rPr lang="en-US" smtClean="0"/>
              <a:t>‹#›</a:t>
            </a:fld>
            <a:endParaRPr lang="en-US"/>
          </a:p>
        </p:txBody>
      </p:sp>
    </p:spTree>
    <p:extLst>
      <p:ext uri="{BB962C8B-B14F-4D97-AF65-F5344CB8AC3E}">
        <p14:creationId xmlns:p14="http://schemas.microsoft.com/office/powerpoint/2010/main" val="3267914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54963" y="206375"/>
            <a:ext cx="2468562"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49276" y="206375"/>
            <a:ext cx="7253289"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7DE3F3-049B-419C-8363-EE065B64DB1A}" type="datetimeFigureOut">
              <a:rPr lang="en-US" smtClean="0"/>
              <a:t>9/22/2016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166E2A-4097-4428-8C8F-B1B8A9DAA01E}" type="slidenum">
              <a:rPr lang="en-US" smtClean="0"/>
              <a:t>‹#›</a:t>
            </a:fld>
            <a:endParaRPr lang="en-US"/>
          </a:p>
        </p:txBody>
      </p:sp>
    </p:spTree>
    <p:extLst>
      <p:ext uri="{BB962C8B-B14F-4D97-AF65-F5344CB8AC3E}">
        <p14:creationId xmlns:p14="http://schemas.microsoft.com/office/powerpoint/2010/main" val="3239352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7DE3F3-049B-419C-8363-EE065B64DB1A}" type="datetimeFigureOut">
              <a:rPr lang="en-US" smtClean="0"/>
              <a:t>9/22/2016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166E2A-4097-4428-8C8F-B1B8A9DAA01E}" type="slidenum">
              <a:rPr lang="en-US" smtClean="0"/>
              <a:t>‹#›</a:t>
            </a:fld>
            <a:endParaRPr lang="en-US"/>
          </a:p>
        </p:txBody>
      </p:sp>
    </p:spTree>
    <p:extLst>
      <p:ext uri="{BB962C8B-B14F-4D97-AF65-F5344CB8AC3E}">
        <p14:creationId xmlns:p14="http://schemas.microsoft.com/office/powerpoint/2010/main" val="1809189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7DE3F3-049B-419C-8363-EE065B64DB1A}" type="datetimeFigureOut">
              <a:rPr lang="en-US" smtClean="0"/>
              <a:t>9/22/2016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166E2A-4097-4428-8C8F-B1B8A9DAA01E}" type="slidenum">
              <a:rPr lang="en-US" smtClean="0"/>
              <a:t>‹#›</a:t>
            </a:fld>
            <a:endParaRPr lang="en-US"/>
          </a:p>
        </p:txBody>
      </p:sp>
    </p:spTree>
    <p:extLst>
      <p:ext uri="{BB962C8B-B14F-4D97-AF65-F5344CB8AC3E}">
        <p14:creationId xmlns:p14="http://schemas.microsoft.com/office/powerpoint/2010/main" val="2002641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9277" y="1200151"/>
            <a:ext cx="4860924"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62601" y="1200151"/>
            <a:ext cx="4860924"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27DE3F3-049B-419C-8363-EE065B64DB1A}" type="datetimeFigureOut">
              <a:rPr lang="en-US" smtClean="0"/>
              <a:t>9/22/2016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166E2A-4097-4428-8C8F-B1B8A9DAA01E}" type="slidenum">
              <a:rPr lang="en-US" smtClean="0"/>
              <a:t>‹#›</a:t>
            </a:fld>
            <a:endParaRPr lang="en-US"/>
          </a:p>
        </p:txBody>
      </p:sp>
    </p:spTree>
    <p:extLst>
      <p:ext uri="{BB962C8B-B14F-4D97-AF65-F5344CB8AC3E}">
        <p14:creationId xmlns:p14="http://schemas.microsoft.com/office/powerpoint/2010/main" val="462407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4"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27DE3F3-049B-419C-8363-EE065B64DB1A}" type="datetimeFigureOut">
              <a:rPr lang="en-US" smtClean="0"/>
              <a:t>9/22/2016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166E2A-4097-4428-8C8F-B1B8A9DAA01E}" type="slidenum">
              <a:rPr lang="en-US" smtClean="0"/>
              <a:t>‹#›</a:t>
            </a:fld>
            <a:endParaRPr lang="en-US"/>
          </a:p>
        </p:txBody>
      </p:sp>
    </p:spTree>
    <p:extLst>
      <p:ext uri="{BB962C8B-B14F-4D97-AF65-F5344CB8AC3E}">
        <p14:creationId xmlns:p14="http://schemas.microsoft.com/office/powerpoint/2010/main" val="402449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27DE3F3-049B-419C-8363-EE065B64DB1A}" type="datetimeFigureOut">
              <a:rPr lang="en-US" smtClean="0"/>
              <a:t>9/22/2016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166E2A-4097-4428-8C8F-B1B8A9DAA01E}" type="slidenum">
              <a:rPr lang="en-US" smtClean="0"/>
              <a:t>‹#›</a:t>
            </a:fld>
            <a:endParaRPr lang="en-US"/>
          </a:p>
        </p:txBody>
      </p:sp>
    </p:spTree>
    <p:extLst>
      <p:ext uri="{BB962C8B-B14F-4D97-AF65-F5344CB8AC3E}">
        <p14:creationId xmlns:p14="http://schemas.microsoft.com/office/powerpoint/2010/main" val="2833340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7DE3F3-049B-419C-8363-EE065B64DB1A}" type="datetimeFigureOut">
              <a:rPr lang="en-US" smtClean="0"/>
              <a:t>9/22/2016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166E2A-4097-4428-8C8F-B1B8A9DAA01E}" type="slidenum">
              <a:rPr lang="en-US" smtClean="0"/>
              <a:t>‹#›</a:t>
            </a:fld>
            <a:endParaRPr lang="en-US"/>
          </a:p>
        </p:txBody>
      </p:sp>
    </p:spTree>
    <p:extLst>
      <p:ext uri="{BB962C8B-B14F-4D97-AF65-F5344CB8AC3E}">
        <p14:creationId xmlns:p14="http://schemas.microsoft.com/office/powerpoint/2010/main" val="3819691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2" y="273053"/>
            <a:ext cx="511174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7DE3F3-049B-419C-8363-EE065B64DB1A}" type="datetimeFigureOut">
              <a:rPr lang="en-US" smtClean="0"/>
              <a:t>9/22/2016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166E2A-4097-4428-8C8F-B1B8A9DAA01E}" type="slidenum">
              <a:rPr lang="en-US" smtClean="0"/>
              <a:t>‹#›</a:t>
            </a:fld>
            <a:endParaRPr lang="en-US"/>
          </a:p>
        </p:txBody>
      </p:sp>
    </p:spTree>
    <p:extLst>
      <p:ext uri="{BB962C8B-B14F-4D97-AF65-F5344CB8AC3E}">
        <p14:creationId xmlns:p14="http://schemas.microsoft.com/office/powerpoint/2010/main" val="3393097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7DE3F3-049B-419C-8363-EE065B64DB1A}" type="datetimeFigureOut">
              <a:rPr lang="en-US" smtClean="0"/>
              <a:t>9/22/2016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166E2A-4097-4428-8C8F-B1B8A9DAA01E}" type="slidenum">
              <a:rPr lang="en-US" smtClean="0"/>
              <a:t>‹#›</a:t>
            </a:fld>
            <a:endParaRPr lang="en-US"/>
          </a:p>
        </p:txBody>
      </p:sp>
    </p:spTree>
    <p:extLst>
      <p:ext uri="{BB962C8B-B14F-4D97-AF65-F5344CB8AC3E}">
        <p14:creationId xmlns:p14="http://schemas.microsoft.com/office/powerpoint/2010/main" val="2607063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7DE3F3-049B-419C-8363-EE065B64DB1A}" type="datetimeFigureOut">
              <a:rPr lang="en-US" smtClean="0"/>
              <a:t>9/22/2016</a:t>
            </a:fld>
            <a:endParaRPr lang="en-US"/>
          </a:p>
        </p:txBody>
      </p:sp>
      <p:sp>
        <p:nvSpPr>
          <p:cNvPr id="5" name="Footer Placeholder 4"/>
          <p:cNvSpPr>
            <a:spLocks noGrp="1"/>
          </p:cNvSpPr>
          <p:nvPr>
            <p:ph type="ftr" sz="quarter" idx="3"/>
          </p:nvPr>
        </p:nvSpPr>
        <p:spPr>
          <a:xfrm>
            <a:off x="3124202"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166E2A-4097-4428-8C8F-B1B8A9DAA01E}" type="slidenum">
              <a:rPr lang="en-US" smtClean="0"/>
              <a:t>‹#›</a:t>
            </a:fld>
            <a:endParaRPr lang="en-US"/>
          </a:p>
        </p:txBody>
      </p:sp>
    </p:spTree>
    <p:extLst>
      <p:ext uri="{BB962C8B-B14F-4D97-AF65-F5344CB8AC3E}">
        <p14:creationId xmlns:p14="http://schemas.microsoft.com/office/powerpoint/2010/main" val="432378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s://www.google.com/url?sa=i&amp;rct=j&amp;q=&amp;esrc=s&amp;source=images&amp;cd=&amp;cad=rja&amp;uact=8&amp;ved=0ahUKEwie_7DFhb_OAhXCkx4KHcvpCdMQjRwIBw&amp;url=http://www.bcpwfl.org/&amp;psig=AFQjCNFOTEsx999k5mgabcAIpNqWwomW5g&amp;ust=1471200068948673" TargetMode="Externa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s://www.google.com/url?sa=i&amp;rct=j&amp;q=&amp;esrc=s&amp;source=images&amp;cd=&amp;cad=rja&amp;uact=8&amp;ved=0ahUKEwie_7DFhb_OAhXCkx4KHcvpCdMQjRwIBw&amp;url=http://www.bcpwfl.org/&amp;psig=AFQjCNFOTEsx999k5mgabcAIpNqWwomW5g&amp;ust=1471200068948673" TargetMode="Externa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s://www.google.com/url?sa=i&amp;rct=j&amp;q=&amp;esrc=s&amp;source=images&amp;cd=&amp;cad=rja&amp;uact=8&amp;ved=0ahUKEwie_7DFhb_OAhXCkx4KHcvpCdMQjRwIBw&amp;url=http://www.bcpwfl.org/&amp;psig=AFQjCNFOTEsx999k5mgabcAIpNqWwomW5g&amp;ust=1471200068948673" TargetMode="Externa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s://www.google.com/url?sa=i&amp;rct=j&amp;q=&amp;esrc=s&amp;source=images&amp;cd=&amp;cad=rja&amp;uact=8&amp;ved=0ahUKEwie_7DFhb_OAhXCkx4KHcvpCdMQjRwIBw&amp;url=http://www.bcpwfl.org/&amp;psig=AFQjCNFOTEsx999k5mgabcAIpNqWwomW5g&amp;ust=1471200068948673" TargetMode="Externa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s://www.google.com/url?sa=i&amp;rct=j&amp;q=&amp;esrc=s&amp;source=images&amp;cd=&amp;cad=rja&amp;uact=8&amp;ved=0ahUKEwie_7DFhb_OAhXCkx4KHcvpCdMQjRwIBw&amp;url=http://www.bcpwfl.org/&amp;psig=AFQjCNFOTEsx999k5mgabcAIpNqWwomW5g&amp;ust=1471200068948673" TargetMode="Externa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s://www.google.com/url?sa=i&amp;rct=j&amp;q=&amp;esrc=s&amp;source=images&amp;cd=&amp;cad=rja&amp;uact=8&amp;ved=0ahUKEwie_7DFhb_OAhXCkx4KHcvpCdMQjRwIBw&amp;url=http://www.bcpwfl.org/&amp;psig=AFQjCNFOTEsx999k5mgabcAIpNqWwomW5g&amp;ust=1471200068948673" TargetMode="Externa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s://www.google.com/url?sa=i&amp;rct=j&amp;q=&amp;esrc=s&amp;source=images&amp;cd=&amp;cad=rja&amp;uact=8&amp;ved=0ahUKEwie_7DFhb_OAhXCkx4KHcvpCdMQjRwIBw&amp;url=http://www.bcpwfl.org/&amp;psig=AFQjCNFOTEsx999k5mgabcAIpNqWwomW5g&amp;ust=1471200068948673" TargetMode="Externa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s://www.google.com/url?sa=i&amp;rct=j&amp;q=&amp;esrc=s&amp;source=images&amp;cd=&amp;cad=rja&amp;uact=8&amp;ved=0ahUKEwie_7DFhb_OAhXCkx4KHcvpCdMQjRwIBw&amp;url=http://www.bcpwfl.org/&amp;psig=AFQjCNFOTEsx999k5mgabcAIpNqWwomW5g&amp;ust=1471200068948673" TargetMode="Externa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s://www.google.com/url?sa=i&amp;rct=j&amp;q=&amp;esrc=s&amp;source=images&amp;cd=&amp;cad=rja&amp;uact=8&amp;ved=0ahUKEwie_7DFhb_OAhXCkx4KHcvpCdMQjRwIBw&amp;url=http://www.bcpwfl.org/&amp;psig=AFQjCNFOTEsx999k5mgabcAIpNqWwomW5g&amp;ust=1471200068948673" TargetMode="Externa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s://www.google.com/url?sa=i&amp;rct=j&amp;q=&amp;esrc=s&amp;source=images&amp;cd=&amp;cad=rja&amp;uact=8&amp;ved=0ahUKEwie_7DFhb_OAhXCkx4KHcvpCdMQjRwIBw&amp;url=http://www.bcpwfl.org/&amp;psig=AFQjCNFOTEsx999k5mgabcAIpNqWwomW5g&amp;ust=1471200068948673"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s://www.google.com/url?sa=i&amp;rct=j&amp;q=&amp;esrc=s&amp;source=images&amp;cd=&amp;cad=rja&amp;uact=8&amp;ved=0ahUKEwie_7DFhb_OAhXCkx4KHcvpCdMQjRwIBw&amp;url=http://www.bcpwfl.org/&amp;psig=AFQjCNFOTEsx999k5mgabcAIpNqWwomW5g&amp;ust=1471200068948673" TargetMode="Externa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s://www.google.com/url?sa=i&amp;rct=j&amp;q=&amp;esrc=s&amp;source=images&amp;cd=&amp;cad=rja&amp;uact=8&amp;ved=0ahUKEwie_7DFhb_OAhXCkx4KHcvpCdMQjRwIBw&amp;url=http://www.bcpwfl.org/&amp;psig=AFQjCNFOTEsx999k5mgabcAIpNqWwomW5g&amp;ust=1471200068948673" TargetMode="Externa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s://www.google.com/url?sa=i&amp;rct=j&amp;q=&amp;esrc=s&amp;source=images&amp;cd=&amp;cad=rja&amp;uact=8&amp;ved=0ahUKEwie_7DFhb_OAhXCkx4KHcvpCdMQjRwIBw&amp;url=http://www.bcpwfl.org/&amp;psig=AFQjCNFOTEsx999k5mgabcAIpNqWwomW5g&amp;ust=1471200068948673" TargetMode="Externa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s://www.google.com/url?sa=i&amp;rct=j&amp;q=&amp;esrc=s&amp;source=images&amp;cd=&amp;cad=rja&amp;uact=8&amp;ved=0ahUKEwie_7DFhb_OAhXCkx4KHcvpCdMQjRwIBw&amp;url=http://www.bcpwfl.org/&amp;psig=AFQjCNFOTEsx999k5mgabcAIpNqWwomW5g&amp;ust=1471200068948673" TargetMode="Externa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s://www.google.com/url?sa=i&amp;rct=j&amp;q=&amp;esrc=s&amp;source=images&amp;cd=&amp;cad=rja&amp;uact=8&amp;ved=0ahUKEwie_7DFhb_OAhXCkx4KHcvpCdMQjRwIBw&amp;url=http://www.bcpwfl.org/&amp;psig=AFQjCNFOTEsx999k5mgabcAIpNqWwomW5g&amp;ust=1471200068948673" TargetMode="Externa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s://www.google.com/url?sa=i&amp;rct=j&amp;q=&amp;esrc=s&amp;source=images&amp;cd=&amp;cad=rja&amp;uact=8&amp;ved=0ahUKEwie_7DFhb_OAhXCkx4KHcvpCdMQjRwIBw&amp;url=http://www.bcpwfl.org/&amp;psig=AFQjCNFOTEsx999k5mgabcAIpNqWwomW5g&amp;ust=1471200068948673" TargetMode="Externa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s://www.google.com/url?sa=i&amp;rct=j&amp;q=&amp;esrc=s&amp;source=images&amp;cd=&amp;cad=rja&amp;uact=8&amp;ved=0ahUKEwie_7DFhb_OAhXCkx4KHcvpCdMQjRwIBw&amp;url=http://www.bcpwfl.org/&amp;psig=AFQjCNFOTEsx999k5mgabcAIpNqWwomW5g&amp;ust=1471200068948673" TargetMode="Externa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s://www.google.com/url?sa=i&amp;rct=j&amp;q=&amp;esrc=s&amp;source=images&amp;cd=&amp;cad=rja&amp;uact=8&amp;ved=0ahUKEwie_7DFhb_OAhXCkx4KHcvpCdMQjRwIBw&amp;url=http://www.bcpwfl.org/&amp;psig=AFQjCNFOTEsx999k5mgabcAIpNqWwomW5g&amp;ust=1471200068948673" TargetMode="External"/></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s://www.google.com/url?sa=i&amp;rct=j&amp;q=&amp;esrc=s&amp;source=images&amp;cd=&amp;cad=rja&amp;uact=8&amp;ved=0ahUKEwie_7DFhb_OAhXCkx4KHcvpCdMQjRwIBw&amp;url=http://www.bcpwfl.org/&amp;psig=AFQjCNFOTEsx999k5mgabcAIpNqWwomW5g&amp;ust=1471200068948673" TargetMode="Externa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s://www.google.com/url?sa=i&amp;rct=j&amp;q=&amp;esrc=s&amp;source=images&amp;cd=&amp;cad=rja&amp;uact=8&amp;ved=0ahUKEwie_7DFhb_OAhXCkx4KHcvpCdMQjRwIBw&amp;url=http://www.bcpwfl.org/&amp;psig=AFQjCNFOTEsx999k5mgabcAIpNqWwomW5g&amp;ust=1471200068948673"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hyperlink" Target="https://www.google.com/url?sa=i&amp;rct=j&amp;q=&amp;esrc=s&amp;source=images&amp;cd=&amp;cad=rja&amp;uact=8&amp;ved=0ahUKEwie_7DFhb_OAhXCkx4KHcvpCdMQjRwIBw&amp;url=http://www.bcpwfl.org/&amp;psig=AFQjCNFOTEsx999k5mgabcAIpNqWwomW5g&amp;ust=1471200068948673" TargetMode="Externa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s://www.google.com/url?sa=i&amp;rct=j&amp;q=&amp;esrc=s&amp;source=images&amp;cd=&amp;cad=rja&amp;uact=8&amp;ved=0ahUKEwie_7DFhb_OAhXCkx4KHcvpCdMQjRwIBw&amp;url=http://www.bcpwfl.org/&amp;psig=AFQjCNFOTEsx999k5mgabcAIpNqWwomW5g&amp;ust=1471200068948673" TargetMode="External"/></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s://www.google.com/url?sa=i&amp;rct=j&amp;q=&amp;esrc=s&amp;source=images&amp;cd=&amp;cad=rja&amp;uact=8&amp;ved=0ahUKEwie_7DFhb_OAhXCkx4KHcvpCdMQjRwIBw&amp;url=http://www.bcpwfl.org/&amp;psig=AFQjCNFOTEsx999k5mgabcAIpNqWwomW5g&amp;ust=1471200068948673" TargetMode="External"/></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s://www.google.com/url?sa=i&amp;rct=j&amp;q=&amp;esrc=s&amp;source=images&amp;cd=&amp;cad=rja&amp;uact=8&amp;ved=0ahUKEwie_7DFhb_OAhXCkx4KHcvpCdMQjRwIBw&amp;url=http://www.bcpwfl.org/&amp;psig=AFQjCNFOTEsx999k5mgabcAIpNqWwomW5g&amp;ust=1471200068948673" TargetMode="External"/></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s://www.google.com/url?sa=i&amp;rct=j&amp;q=&amp;esrc=s&amp;source=images&amp;cd=&amp;cad=rja&amp;uact=8&amp;ved=0ahUKEwie_7DFhb_OAhXCkx4KHcvpCdMQjRwIBw&amp;url=http://www.bcpwfl.org/&amp;psig=AFQjCNFOTEsx999k5mgabcAIpNqWwomW5g&amp;ust=1471200068948673" TargetMode="External"/></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s://www.google.com/url?sa=i&amp;rct=j&amp;q=&amp;esrc=s&amp;source=images&amp;cd=&amp;cad=rja&amp;uact=8&amp;ved=0ahUKEwie_7DFhb_OAhXCkx4KHcvpCdMQjRwIBw&amp;url=http://www.bcpwfl.org/&amp;psig=AFQjCNFOTEsx999k5mgabcAIpNqWwomW5g&amp;ust=1471200068948673" TargetMode="External"/></Relationships>
</file>

<file path=ppt/slides/_rels/slide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s://www.google.com/url?sa=i&amp;rct=j&amp;q=&amp;esrc=s&amp;source=images&amp;cd=&amp;cad=rja&amp;uact=8&amp;ved=0ahUKEwie_7DFhb_OAhXCkx4KHcvpCdMQjRwIBw&amp;url=http://www.bcpwfl.org/&amp;psig=AFQjCNFOTEsx999k5mgabcAIpNqWwomW5g&amp;ust=1471200068948673" TargetMode="Externa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s://www.google.com/url?sa=i&amp;rct=j&amp;q=&amp;esrc=s&amp;source=images&amp;cd=&amp;cad=rja&amp;uact=8&amp;ved=0ahUKEwie_7DFhb_OAhXCkx4KHcvpCdMQjRwIBw&amp;url=http://www.bcpwfl.org/&amp;psig=AFQjCNFOTEsx999k5mgabcAIpNqWwomW5g&amp;ust=1471200068948673" TargetMode="Externa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s://www.google.com/url?sa=i&amp;rct=j&amp;q=&amp;esrc=s&amp;source=images&amp;cd=&amp;cad=rja&amp;uact=8&amp;ved=0ahUKEwie_7DFhb_OAhXCkx4KHcvpCdMQjRwIBw&amp;url=http://www.bcpwfl.org/&amp;psig=AFQjCNFOTEsx999k5mgabcAIpNqWwomW5g&amp;ust=1471200068948673" TargetMode="Externa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s://www.google.com/url?sa=i&amp;rct=j&amp;q=&amp;esrc=s&amp;source=images&amp;cd=&amp;cad=rja&amp;uact=8&amp;ved=0ahUKEwie_7DFhb_OAhXCkx4KHcvpCdMQjRwIBw&amp;url=http://www.bcpwfl.org/&amp;psig=AFQjCNFOTEsx999k5mgabcAIpNqWwomW5g&amp;ust=1471200068948673" TargetMode="Externa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s://www.google.com/url?sa=i&amp;rct=j&amp;q=&amp;esrc=s&amp;source=images&amp;cd=&amp;cad=rja&amp;uact=8&amp;ved=0ahUKEwie_7DFhb_OAhXCkx4KHcvpCdMQjRwIBw&amp;url=http://www.bcpwfl.org/&amp;psig=AFQjCNFOTEsx999k5mgabcAIpNqWwomW5g&amp;ust=1471200068948673" TargetMode="Externa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s://www.google.com/url?sa=i&amp;rct=j&amp;q=&amp;esrc=s&amp;source=images&amp;cd=&amp;cad=rja&amp;uact=8&amp;ved=0ahUKEwie_7DFhb_OAhXCkx4KHcvpCdMQjRwIBw&amp;url=http://www.bcpwfl.org/&amp;psig=AFQjCNFOTEsx999k5mgabcAIpNqWwomW5g&amp;ust=1471200068948673" TargetMode="Externa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s://www.google.com/url?sa=i&amp;rct=j&amp;q=&amp;esrc=s&amp;source=images&amp;cd=&amp;cad=rja&amp;uact=8&amp;ved=0ahUKEwie_7DFhb_OAhXCkx4KHcvpCdMQjRwIBw&amp;url=http://www.bcpwfl.org/&amp;psig=AFQjCNFOTEsx999k5mgabcAIpNqWwomW5g&amp;ust=147120006894867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2603499" y="381000"/>
            <a:ext cx="6426201" cy="1470025"/>
          </a:xfrm>
        </p:spPr>
        <p:txBody>
          <a:bodyPr>
            <a:normAutofit fontScale="90000"/>
          </a:bodyPr>
          <a:lstStyle/>
          <a:p>
            <a:r>
              <a:rPr lang="en-US" sz="107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Sidelined</a:t>
            </a:r>
            <a:endParaRPr lang="en-US" sz="6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43667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BEBA8EAE-BF5A-486C-A8C5-ECC9F3942E4B}">
                <a14:imgProps xmlns:a14="http://schemas.microsoft.com/office/drawing/2010/main">
                  <a14:imgLayer r:embed="rId3">
                    <a14:imgEffect>
                      <a14:brightnessContrast bright="-25000"/>
                    </a14:imgEffect>
                  </a14:imgLayer>
                </a14:imgProps>
              </a:ext>
              <a:ext uri="{28A0092B-C50C-407E-A947-70E740481C1C}">
                <a14:useLocalDpi xmlns:a14="http://schemas.microsoft.com/office/drawing/2010/main" val="0"/>
              </a:ext>
            </a:extLst>
          </a:blip>
          <a:stretch>
            <a:fillRect/>
          </a:stretch>
        </p:blipFill>
        <p:spPr>
          <a:xfrm>
            <a:off x="0" y="2"/>
            <a:ext cx="9144000" cy="6857999"/>
          </a:xfrm>
          <a:prstGeom prst="rect">
            <a:avLst/>
          </a:prstGeom>
        </p:spPr>
      </p:pic>
      <p:sp>
        <p:nvSpPr>
          <p:cNvPr id="6" name="Content Placeholder 5"/>
          <p:cNvSpPr>
            <a:spLocks noGrp="1"/>
          </p:cNvSpPr>
          <p:nvPr>
            <p:ph idx="1"/>
          </p:nvPr>
        </p:nvSpPr>
        <p:spPr>
          <a:xfrm>
            <a:off x="127000" y="2209800"/>
            <a:ext cx="8890000" cy="4089401"/>
          </a:xfrm>
        </p:spPr>
        <p:txBody>
          <a:bodyPr/>
          <a:lstStyle/>
          <a:p>
            <a:pPr marL="0" indent="0">
              <a:buNone/>
            </a:pPr>
            <a:r>
              <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a:t>
            </a:r>
            <a:r>
              <a:rPr lang="en-US"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arn those who are unruly, comfort the fainthearted, uphold the weak, be patient with all. See that no one renders evil for evil to anyone, but </a:t>
            </a:r>
            <a:r>
              <a:rPr lang="en-US" b="1" u="sng"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always pursue what is good both for yourselves and for all</a:t>
            </a:r>
            <a:r>
              <a:rPr lang="en-US"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marL="0" indent="0">
              <a:buNone/>
            </a:pPr>
            <a:r>
              <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Thessalonians 5:14-15</a:t>
            </a:r>
            <a:endParaRPr lang="en-US"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7" name="Picture 2" descr="http://www.bcpwfl.org/wp-content/uploads/2015/02/football_grass_3.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4748"/>
            <a:ext cx="9144000" cy="1740307"/>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a:spLocks noGrp="1"/>
          </p:cNvSpPr>
          <p:nvPr>
            <p:ph type="title"/>
          </p:nvPr>
        </p:nvSpPr>
        <p:spPr>
          <a:xfrm>
            <a:off x="457200" y="7376"/>
            <a:ext cx="8229600" cy="830824"/>
          </a:xfrm>
        </p:spPr>
        <p:txBody>
          <a:bodyPr>
            <a:noAutofit/>
          </a:bodyPr>
          <a:lstStyle/>
          <a:p>
            <a:r>
              <a:rPr lang="en-US" sz="48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Recognizing Your </a:t>
            </a:r>
            <a:r>
              <a:rPr lang="en-US" sz="4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t>
            </a:r>
            <a:r>
              <a:rPr lang="en-US" sz="48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osition</a:t>
            </a:r>
            <a:endParaRPr lang="en-US" sz="4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0" name="Oval 9"/>
          <p:cNvSpPr/>
          <p:nvPr/>
        </p:nvSpPr>
        <p:spPr>
          <a:xfrm>
            <a:off x="100263" y="86806"/>
            <a:ext cx="914400" cy="703005"/>
          </a:xfrm>
          <a:prstGeom prst="ellipse">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effectLst>
                  <a:outerShdw blurRad="38100" dist="38100" dir="2700000" algn="tl">
                    <a:srgbClr val="000000">
                      <a:alpha val="43137"/>
                    </a:srgbClr>
                  </a:outerShdw>
                </a:effectLst>
              </a:rPr>
              <a:t>1</a:t>
            </a:r>
            <a:endParaRPr lang="en-US" sz="4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941483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BEBA8EAE-BF5A-486C-A8C5-ECC9F3942E4B}">
                <a14:imgProps xmlns:a14="http://schemas.microsoft.com/office/drawing/2010/main">
                  <a14:imgLayer r:embed="rId3">
                    <a14:imgEffect>
                      <a14:brightnessContrast bright="-25000"/>
                    </a14:imgEffect>
                  </a14:imgLayer>
                </a14:imgProps>
              </a:ext>
              <a:ext uri="{28A0092B-C50C-407E-A947-70E740481C1C}">
                <a14:useLocalDpi xmlns:a14="http://schemas.microsoft.com/office/drawing/2010/main" val="0"/>
              </a:ext>
            </a:extLst>
          </a:blip>
          <a:stretch>
            <a:fillRect/>
          </a:stretch>
        </p:blipFill>
        <p:spPr>
          <a:xfrm>
            <a:off x="0" y="2"/>
            <a:ext cx="9144000" cy="6857999"/>
          </a:xfrm>
          <a:prstGeom prst="rect">
            <a:avLst/>
          </a:prstGeom>
        </p:spPr>
      </p:pic>
      <p:pic>
        <p:nvPicPr>
          <p:cNvPr id="7" name="Picture 2" descr="http://www.bcpwfl.org/wp-content/uploads/2015/02/football_grass_3.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4748"/>
            <a:ext cx="9144000" cy="1740307"/>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a:spLocks noGrp="1"/>
          </p:cNvSpPr>
          <p:nvPr>
            <p:ph type="title"/>
          </p:nvPr>
        </p:nvSpPr>
        <p:spPr>
          <a:xfrm>
            <a:off x="457200" y="7376"/>
            <a:ext cx="8229600" cy="830824"/>
          </a:xfrm>
        </p:spPr>
        <p:txBody>
          <a:bodyPr>
            <a:noAutofit/>
          </a:bodyPr>
          <a:lstStyle/>
          <a:p>
            <a:r>
              <a:rPr lang="en-US" sz="48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Recognizing Your </a:t>
            </a:r>
            <a:r>
              <a:rPr lang="en-US" sz="4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t>
            </a:r>
            <a:r>
              <a:rPr lang="en-US" sz="48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osition</a:t>
            </a:r>
            <a:endParaRPr lang="en-US" sz="4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0" name="Content Placeholder 5"/>
          <p:cNvSpPr txBox="1">
            <a:spLocks/>
          </p:cNvSpPr>
          <p:nvPr/>
        </p:nvSpPr>
        <p:spPr>
          <a:xfrm>
            <a:off x="0" y="2133600"/>
            <a:ext cx="9144000" cy="46275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indent="-514350">
              <a:buFont typeface="+mj-lt"/>
              <a:buAutoNum type="arabicPeriod"/>
            </a:pPr>
            <a:r>
              <a:rPr lang="en-US"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Are we worshipping God with a whole heart?</a:t>
            </a:r>
          </a:p>
          <a:p>
            <a:pPr marL="514350" indent="-514350">
              <a:buFont typeface="+mj-lt"/>
              <a:buAutoNum type="arabicPeriod"/>
            </a:pPr>
            <a:r>
              <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How or how much do you pray to God</a:t>
            </a:r>
            <a:r>
              <a:rPr lang="en-US"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marL="514350" indent="-514350">
              <a:buFont typeface="+mj-lt"/>
              <a:buAutoNum type="arabicPeriod"/>
            </a:pPr>
            <a:r>
              <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 we recognize the spiritual needs of others</a:t>
            </a:r>
            <a:r>
              <a:rPr lang="en-US"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marL="514350" indent="-514350">
              <a:buFont typeface="+mj-lt"/>
              <a:buAutoNum type="arabicPeriod"/>
            </a:pPr>
            <a:r>
              <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Are we watchers or doers?</a:t>
            </a:r>
          </a:p>
          <a:p>
            <a:pPr marL="514350" indent="-514350">
              <a:buFont typeface="+mj-lt"/>
              <a:buAutoNum type="arabicPeriod"/>
            </a:pPr>
            <a:endPar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514350" indent="-514350">
              <a:buFont typeface="+mj-lt"/>
              <a:buAutoNum type="arabicPeriod"/>
            </a:pPr>
            <a:endPar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514350" indent="-514350">
              <a:buFont typeface="+mj-lt"/>
              <a:buAutoNum type="arabicPeriod"/>
            </a:pPr>
            <a:endPar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Oval 5"/>
          <p:cNvSpPr/>
          <p:nvPr/>
        </p:nvSpPr>
        <p:spPr>
          <a:xfrm>
            <a:off x="100263" y="86806"/>
            <a:ext cx="914400" cy="703005"/>
          </a:xfrm>
          <a:prstGeom prst="ellipse">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effectLst>
                  <a:outerShdw blurRad="38100" dist="38100" dir="2700000" algn="tl">
                    <a:srgbClr val="000000">
                      <a:alpha val="43137"/>
                    </a:srgbClr>
                  </a:outerShdw>
                </a:effectLst>
              </a:rPr>
              <a:t>1</a:t>
            </a:r>
            <a:endParaRPr lang="en-US" sz="4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957019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BEBA8EAE-BF5A-486C-A8C5-ECC9F3942E4B}">
                <a14:imgProps xmlns:a14="http://schemas.microsoft.com/office/drawing/2010/main">
                  <a14:imgLayer r:embed="rId3">
                    <a14:imgEffect>
                      <a14:brightnessContrast bright="-25000"/>
                    </a14:imgEffect>
                  </a14:imgLayer>
                </a14:imgProps>
              </a:ext>
              <a:ext uri="{28A0092B-C50C-407E-A947-70E740481C1C}">
                <a14:useLocalDpi xmlns:a14="http://schemas.microsoft.com/office/drawing/2010/main" val="0"/>
              </a:ext>
            </a:extLst>
          </a:blip>
          <a:stretch>
            <a:fillRect/>
          </a:stretch>
        </p:blipFill>
        <p:spPr>
          <a:xfrm>
            <a:off x="0" y="2"/>
            <a:ext cx="9144000" cy="6857999"/>
          </a:xfrm>
          <a:prstGeom prst="rect">
            <a:avLst/>
          </a:prstGeom>
        </p:spPr>
      </p:pic>
      <p:sp>
        <p:nvSpPr>
          <p:cNvPr id="6" name="Content Placeholder 5"/>
          <p:cNvSpPr>
            <a:spLocks noGrp="1"/>
          </p:cNvSpPr>
          <p:nvPr>
            <p:ph idx="1"/>
          </p:nvPr>
        </p:nvSpPr>
        <p:spPr>
          <a:xfrm>
            <a:off x="127000" y="2209800"/>
            <a:ext cx="8890000" cy="3784601"/>
          </a:xfrm>
        </p:spPr>
        <p:txBody>
          <a:bodyPr/>
          <a:lstStyle/>
          <a:p>
            <a:pPr marL="0" indent="0">
              <a:buNone/>
            </a:pPr>
            <a:r>
              <a:rPr lang="en-US"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Let your light so shine before men, that they may see your good works and glorify your Father in heaven.</a:t>
            </a:r>
          </a:p>
          <a:p>
            <a:pPr marL="0" indent="0">
              <a:buNone/>
            </a:pPr>
            <a:r>
              <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Matthew 5:16</a:t>
            </a:r>
            <a:endParaRPr lang="en-US"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7" name="Picture 2" descr="http://www.bcpwfl.org/wp-content/uploads/2015/02/football_grass_3.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4748"/>
            <a:ext cx="9144000" cy="1740307"/>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a:spLocks noGrp="1"/>
          </p:cNvSpPr>
          <p:nvPr>
            <p:ph type="title"/>
          </p:nvPr>
        </p:nvSpPr>
        <p:spPr>
          <a:xfrm>
            <a:off x="457200" y="7376"/>
            <a:ext cx="8229600" cy="830824"/>
          </a:xfrm>
        </p:spPr>
        <p:txBody>
          <a:bodyPr>
            <a:noAutofit/>
          </a:bodyPr>
          <a:lstStyle/>
          <a:p>
            <a:r>
              <a:rPr lang="en-US" sz="48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Recognizing Your </a:t>
            </a:r>
            <a:r>
              <a:rPr lang="en-US" sz="4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t>
            </a:r>
            <a:r>
              <a:rPr lang="en-US" sz="48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osition</a:t>
            </a:r>
            <a:endParaRPr lang="en-US" sz="4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0" name="Oval 9"/>
          <p:cNvSpPr/>
          <p:nvPr/>
        </p:nvSpPr>
        <p:spPr>
          <a:xfrm>
            <a:off x="100263" y="86806"/>
            <a:ext cx="914400" cy="703005"/>
          </a:xfrm>
          <a:prstGeom prst="ellipse">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effectLst>
                  <a:outerShdw blurRad="38100" dist="38100" dir="2700000" algn="tl">
                    <a:srgbClr val="000000">
                      <a:alpha val="43137"/>
                    </a:srgbClr>
                  </a:outerShdw>
                </a:effectLst>
              </a:rPr>
              <a:t>1</a:t>
            </a:r>
            <a:endParaRPr lang="en-US" sz="4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978036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BEBA8EAE-BF5A-486C-A8C5-ECC9F3942E4B}">
                <a14:imgProps xmlns:a14="http://schemas.microsoft.com/office/drawing/2010/main">
                  <a14:imgLayer r:embed="rId3">
                    <a14:imgEffect>
                      <a14:brightnessContrast bright="-25000"/>
                    </a14:imgEffect>
                  </a14:imgLayer>
                </a14:imgProps>
              </a:ext>
              <a:ext uri="{28A0092B-C50C-407E-A947-70E740481C1C}">
                <a14:useLocalDpi xmlns:a14="http://schemas.microsoft.com/office/drawing/2010/main" val="0"/>
              </a:ext>
            </a:extLst>
          </a:blip>
          <a:stretch>
            <a:fillRect/>
          </a:stretch>
        </p:blipFill>
        <p:spPr>
          <a:xfrm>
            <a:off x="0" y="2"/>
            <a:ext cx="9144000" cy="6857999"/>
          </a:xfrm>
          <a:prstGeom prst="rect">
            <a:avLst/>
          </a:prstGeom>
        </p:spPr>
      </p:pic>
      <p:sp>
        <p:nvSpPr>
          <p:cNvPr id="6" name="Content Placeholder 5"/>
          <p:cNvSpPr>
            <a:spLocks noGrp="1"/>
          </p:cNvSpPr>
          <p:nvPr>
            <p:ph idx="1"/>
          </p:nvPr>
        </p:nvSpPr>
        <p:spPr>
          <a:xfrm>
            <a:off x="127000" y="2235200"/>
            <a:ext cx="8890000" cy="4622801"/>
          </a:xfrm>
        </p:spPr>
        <p:txBody>
          <a:bodyPr>
            <a:normAutofit/>
          </a:bodyPr>
          <a:lstStyle/>
          <a:p>
            <a:pPr marL="0" indent="0">
              <a:buNone/>
            </a:pPr>
            <a:r>
              <a:rPr lang="en-US"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But be </a:t>
            </a:r>
            <a:r>
              <a:rPr lang="en-US" b="1" u="sng"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doers of the word</a:t>
            </a:r>
            <a:r>
              <a:rPr lang="en-US"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and not hearers only, deceiving yourselves…But he who looks into the perfect law of liberty and continues in it, and is not a forgetful hearer but a doer of the work, </a:t>
            </a:r>
            <a:r>
              <a:rPr lang="en-US" b="1" u="sng"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this one will be blessed in what he does</a:t>
            </a:r>
            <a:r>
              <a:rPr lang="en-US"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buNone/>
            </a:pPr>
            <a:r>
              <a:rPr lang="en-US"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James 1:22-25</a:t>
            </a:r>
            <a:endParaRPr lang="en-US"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7" name="Picture 2" descr="http://www.bcpwfl.org/wp-content/uploads/2015/02/football_grass_3.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4748"/>
            <a:ext cx="9144000" cy="1740307"/>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a:spLocks noGrp="1"/>
          </p:cNvSpPr>
          <p:nvPr>
            <p:ph type="title"/>
          </p:nvPr>
        </p:nvSpPr>
        <p:spPr>
          <a:xfrm>
            <a:off x="457200" y="7376"/>
            <a:ext cx="8229600" cy="830824"/>
          </a:xfrm>
        </p:spPr>
        <p:txBody>
          <a:bodyPr>
            <a:noAutofit/>
          </a:bodyPr>
          <a:lstStyle/>
          <a:p>
            <a:r>
              <a:rPr lang="en-US" sz="48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Recognizing Your </a:t>
            </a:r>
            <a:r>
              <a:rPr lang="en-US" sz="4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t>
            </a:r>
            <a:r>
              <a:rPr lang="en-US" sz="48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osition</a:t>
            </a:r>
            <a:endParaRPr lang="en-US" sz="4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0" name="Oval 9"/>
          <p:cNvSpPr/>
          <p:nvPr/>
        </p:nvSpPr>
        <p:spPr>
          <a:xfrm>
            <a:off x="100263" y="86806"/>
            <a:ext cx="914400" cy="703005"/>
          </a:xfrm>
          <a:prstGeom prst="ellipse">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effectLst>
                  <a:outerShdw blurRad="38100" dist="38100" dir="2700000" algn="tl">
                    <a:srgbClr val="000000">
                      <a:alpha val="43137"/>
                    </a:srgbClr>
                  </a:outerShdw>
                </a:effectLst>
              </a:rPr>
              <a:t>1</a:t>
            </a:r>
            <a:endParaRPr lang="en-US" sz="4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660073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BEBA8EAE-BF5A-486C-A8C5-ECC9F3942E4B}">
                <a14:imgProps xmlns:a14="http://schemas.microsoft.com/office/drawing/2010/main">
                  <a14:imgLayer r:embed="rId3">
                    <a14:imgEffect>
                      <a14:brightnessContrast bright="-25000"/>
                    </a14:imgEffect>
                  </a14:imgLayer>
                </a14:imgProps>
              </a:ext>
              <a:ext uri="{28A0092B-C50C-407E-A947-70E740481C1C}">
                <a14:useLocalDpi xmlns:a14="http://schemas.microsoft.com/office/drawing/2010/main" val="0"/>
              </a:ext>
            </a:extLst>
          </a:blip>
          <a:stretch>
            <a:fillRect/>
          </a:stretch>
        </p:blipFill>
        <p:spPr>
          <a:xfrm>
            <a:off x="0" y="2"/>
            <a:ext cx="9144000" cy="6857999"/>
          </a:xfrm>
          <a:prstGeom prst="rect">
            <a:avLst/>
          </a:prstGeom>
        </p:spPr>
      </p:pic>
      <p:sp>
        <p:nvSpPr>
          <p:cNvPr id="6" name="Content Placeholder 5"/>
          <p:cNvSpPr>
            <a:spLocks noGrp="1"/>
          </p:cNvSpPr>
          <p:nvPr>
            <p:ph idx="1"/>
          </p:nvPr>
        </p:nvSpPr>
        <p:spPr>
          <a:xfrm>
            <a:off x="0" y="1828800"/>
            <a:ext cx="9144000" cy="5181599"/>
          </a:xfrm>
        </p:spPr>
        <p:txBody>
          <a:bodyPr>
            <a:normAutofit/>
          </a:bodyPr>
          <a:lstStyle/>
          <a:p>
            <a:pPr marL="514350" indent="-514350">
              <a:buFont typeface="+mj-lt"/>
              <a:buAutoNum type="arabicPeriod"/>
            </a:pPr>
            <a:r>
              <a:rPr lang="en-US"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Little or no biblical teaching</a:t>
            </a:r>
            <a:endPar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5" name="Picture 2" descr="http://www.bcpwfl.org/wp-content/uploads/2015/02/football_grass_3.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4748"/>
            <a:ext cx="9144000" cy="1740307"/>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0" y="7376"/>
            <a:ext cx="9144000" cy="83082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46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What Happens on the Sideline?</a:t>
            </a:r>
            <a:endParaRPr lang="en-US" sz="4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 name="Oval 7"/>
          <p:cNvSpPr/>
          <p:nvPr/>
        </p:nvSpPr>
        <p:spPr>
          <a:xfrm>
            <a:off x="100263" y="86806"/>
            <a:ext cx="914400" cy="703005"/>
          </a:xfrm>
          <a:prstGeom prst="ellipse">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rPr>
              <a:t>2</a:t>
            </a:r>
          </a:p>
        </p:txBody>
      </p:sp>
    </p:spTree>
    <p:extLst>
      <p:ext uri="{BB962C8B-B14F-4D97-AF65-F5344CB8AC3E}">
        <p14:creationId xmlns:p14="http://schemas.microsoft.com/office/powerpoint/2010/main" val="36297533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BEBA8EAE-BF5A-486C-A8C5-ECC9F3942E4B}">
                <a14:imgProps xmlns:a14="http://schemas.microsoft.com/office/drawing/2010/main">
                  <a14:imgLayer r:embed="rId3">
                    <a14:imgEffect>
                      <a14:brightnessContrast bright="-25000"/>
                    </a14:imgEffect>
                  </a14:imgLayer>
                </a14:imgProps>
              </a:ext>
              <a:ext uri="{28A0092B-C50C-407E-A947-70E740481C1C}">
                <a14:useLocalDpi xmlns:a14="http://schemas.microsoft.com/office/drawing/2010/main" val="0"/>
              </a:ext>
            </a:extLst>
          </a:blip>
          <a:stretch>
            <a:fillRect/>
          </a:stretch>
        </p:blipFill>
        <p:spPr>
          <a:xfrm>
            <a:off x="0" y="2"/>
            <a:ext cx="9144000" cy="6857999"/>
          </a:xfrm>
          <a:prstGeom prst="rect">
            <a:avLst/>
          </a:prstGeom>
        </p:spPr>
      </p:pic>
      <p:sp>
        <p:nvSpPr>
          <p:cNvPr id="6" name="Content Placeholder 5"/>
          <p:cNvSpPr>
            <a:spLocks noGrp="1"/>
          </p:cNvSpPr>
          <p:nvPr>
            <p:ph idx="1"/>
          </p:nvPr>
        </p:nvSpPr>
        <p:spPr>
          <a:xfrm>
            <a:off x="127000" y="2209800"/>
            <a:ext cx="8890000" cy="4394201"/>
          </a:xfrm>
        </p:spPr>
        <p:txBody>
          <a:bodyPr>
            <a:normAutofit/>
          </a:bodyPr>
          <a:lstStyle/>
          <a:p>
            <a:pPr marL="0" indent="0">
              <a:buNone/>
            </a:pPr>
            <a:r>
              <a:rPr lang="en-US" b="1" u="sng"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Be </a:t>
            </a:r>
            <a:r>
              <a:rPr lang="en-US" b="1" u="sng"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diligent </a:t>
            </a:r>
            <a:r>
              <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 present yourself </a:t>
            </a:r>
            <a:r>
              <a:rPr lang="en-US" b="1" u="sng"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approved to God</a:t>
            </a:r>
            <a:r>
              <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 worker who does not need to be ashamed, </a:t>
            </a:r>
            <a:r>
              <a:rPr lang="en-US" b="1" u="sng"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rightly dividing the word of truth</a:t>
            </a:r>
            <a:r>
              <a:rPr lang="en-US"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buNone/>
            </a:pPr>
            <a:r>
              <a:rPr lang="en-US"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Timothy 2:15</a:t>
            </a:r>
            <a:endParaRPr lang="en-US"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7" name="Picture 2" descr="http://www.bcpwfl.org/wp-content/uploads/2015/02/football_grass_3.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4748"/>
            <a:ext cx="9144000" cy="1740307"/>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0" y="7376"/>
            <a:ext cx="9144000" cy="83082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46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What Happens on the Sideline?</a:t>
            </a:r>
            <a:endParaRPr lang="en-US" sz="4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1" name="Oval 10"/>
          <p:cNvSpPr/>
          <p:nvPr/>
        </p:nvSpPr>
        <p:spPr>
          <a:xfrm>
            <a:off x="100263" y="86806"/>
            <a:ext cx="914400" cy="703005"/>
          </a:xfrm>
          <a:prstGeom prst="ellipse">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rPr>
              <a:t>2</a:t>
            </a:r>
          </a:p>
        </p:txBody>
      </p:sp>
    </p:spTree>
    <p:extLst>
      <p:ext uri="{BB962C8B-B14F-4D97-AF65-F5344CB8AC3E}">
        <p14:creationId xmlns:p14="http://schemas.microsoft.com/office/powerpoint/2010/main" val="14934558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BEBA8EAE-BF5A-486C-A8C5-ECC9F3942E4B}">
                <a14:imgProps xmlns:a14="http://schemas.microsoft.com/office/drawing/2010/main">
                  <a14:imgLayer r:embed="rId3">
                    <a14:imgEffect>
                      <a14:brightnessContrast bright="-25000"/>
                    </a14:imgEffect>
                  </a14:imgLayer>
                </a14:imgProps>
              </a:ext>
              <a:ext uri="{28A0092B-C50C-407E-A947-70E740481C1C}">
                <a14:useLocalDpi xmlns:a14="http://schemas.microsoft.com/office/drawing/2010/main" val="0"/>
              </a:ext>
            </a:extLst>
          </a:blip>
          <a:stretch>
            <a:fillRect/>
          </a:stretch>
        </p:blipFill>
        <p:spPr>
          <a:xfrm>
            <a:off x="0" y="2"/>
            <a:ext cx="9144000" cy="6857999"/>
          </a:xfrm>
          <a:prstGeom prst="rect">
            <a:avLst/>
          </a:prstGeom>
        </p:spPr>
      </p:pic>
      <p:pic>
        <p:nvPicPr>
          <p:cNvPr id="7" name="Picture 2" descr="http://www.bcpwfl.org/wp-content/uploads/2015/02/football_grass_3.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4748"/>
            <a:ext cx="9144000" cy="1740307"/>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5"/>
          <p:cNvSpPr txBox="1">
            <a:spLocks/>
          </p:cNvSpPr>
          <p:nvPr/>
        </p:nvSpPr>
        <p:spPr>
          <a:xfrm>
            <a:off x="0" y="1828800"/>
            <a:ext cx="9144000" cy="51815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indent="-514350">
              <a:buFont typeface="+mj-lt"/>
              <a:buAutoNum type="arabicPeriod"/>
            </a:pPr>
            <a:r>
              <a:rPr lang="en-US"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Little or no biblical teaching</a:t>
            </a:r>
          </a:p>
          <a:p>
            <a:pPr marL="514350" indent="-514350">
              <a:buFont typeface="+mj-lt"/>
              <a:buAutoNum type="arabicPeriod"/>
            </a:pPr>
            <a:r>
              <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Empty or even vain worship, and little or no prayer time.</a:t>
            </a:r>
          </a:p>
          <a:p>
            <a:pPr marL="514350" indent="-514350">
              <a:buFont typeface="+mj-lt"/>
              <a:buAutoNum type="arabicPeriod"/>
            </a:pPr>
            <a:endPar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 name="Title 1"/>
          <p:cNvSpPr txBox="1">
            <a:spLocks/>
          </p:cNvSpPr>
          <p:nvPr/>
        </p:nvSpPr>
        <p:spPr>
          <a:xfrm>
            <a:off x="0" y="7376"/>
            <a:ext cx="9144000" cy="83082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46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What Happens on the Sideline?</a:t>
            </a:r>
            <a:endParaRPr lang="en-US" sz="4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1" name="Oval 10"/>
          <p:cNvSpPr/>
          <p:nvPr/>
        </p:nvSpPr>
        <p:spPr>
          <a:xfrm>
            <a:off x="100263" y="86806"/>
            <a:ext cx="914400" cy="703005"/>
          </a:xfrm>
          <a:prstGeom prst="ellipse">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rPr>
              <a:t>2</a:t>
            </a:r>
          </a:p>
        </p:txBody>
      </p:sp>
    </p:spTree>
    <p:extLst>
      <p:ext uri="{BB962C8B-B14F-4D97-AF65-F5344CB8AC3E}">
        <p14:creationId xmlns:p14="http://schemas.microsoft.com/office/powerpoint/2010/main" val="1647173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BEBA8EAE-BF5A-486C-A8C5-ECC9F3942E4B}">
                <a14:imgProps xmlns:a14="http://schemas.microsoft.com/office/drawing/2010/main">
                  <a14:imgLayer r:embed="rId3">
                    <a14:imgEffect>
                      <a14:brightnessContrast bright="-25000"/>
                    </a14:imgEffect>
                  </a14:imgLayer>
                </a14:imgProps>
              </a:ext>
              <a:ext uri="{28A0092B-C50C-407E-A947-70E740481C1C}">
                <a14:useLocalDpi xmlns:a14="http://schemas.microsoft.com/office/drawing/2010/main" val="0"/>
              </a:ext>
            </a:extLst>
          </a:blip>
          <a:stretch>
            <a:fillRect/>
          </a:stretch>
        </p:blipFill>
        <p:spPr>
          <a:xfrm>
            <a:off x="0" y="2"/>
            <a:ext cx="9144000" cy="6857999"/>
          </a:xfrm>
          <a:prstGeom prst="rect">
            <a:avLst/>
          </a:prstGeom>
        </p:spPr>
      </p:pic>
      <p:sp>
        <p:nvSpPr>
          <p:cNvPr id="6" name="Content Placeholder 5"/>
          <p:cNvSpPr>
            <a:spLocks noGrp="1"/>
          </p:cNvSpPr>
          <p:nvPr>
            <p:ph idx="1"/>
          </p:nvPr>
        </p:nvSpPr>
        <p:spPr>
          <a:xfrm>
            <a:off x="175126" y="2269958"/>
            <a:ext cx="8890000" cy="4699001"/>
          </a:xfrm>
        </p:spPr>
        <p:txBody>
          <a:bodyPr>
            <a:normAutofit/>
          </a:bodyPr>
          <a:lstStyle/>
          <a:p>
            <a:pPr marL="0" indent="0">
              <a:buNone/>
            </a:pPr>
            <a:r>
              <a:rPr lang="en-US"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Praise </a:t>
            </a:r>
            <a:r>
              <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Lord</a:t>
            </a:r>
            <a:r>
              <a:rPr lang="en-US"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 </a:t>
            </a:r>
            <a:r>
              <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will praise the Lord with </a:t>
            </a:r>
            <a:r>
              <a:rPr lang="en-US" b="1" u="sng"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my whole heart</a:t>
            </a:r>
            <a:r>
              <a:rPr lang="en-US"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in </a:t>
            </a:r>
            <a:r>
              <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assembly of the upright and in the congregation</a:t>
            </a:r>
            <a:r>
              <a:rPr lang="en-US"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marL="0" indent="0">
              <a:buNone/>
            </a:pPr>
            <a:r>
              <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Psalm 111:1</a:t>
            </a:r>
            <a:endParaRPr lang="en-US"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7" name="Picture 2" descr="http://www.bcpwfl.org/wp-content/uploads/2015/02/football_grass_3.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4748"/>
            <a:ext cx="9144000" cy="1740307"/>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0" y="7376"/>
            <a:ext cx="9144000" cy="83082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46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What Happens on the Sideline?</a:t>
            </a:r>
            <a:endParaRPr lang="en-US" sz="4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1" name="Oval 10"/>
          <p:cNvSpPr/>
          <p:nvPr/>
        </p:nvSpPr>
        <p:spPr>
          <a:xfrm>
            <a:off x="100263" y="86806"/>
            <a:ext cx="914400" cy="703005"/>
          </a:xfrm>
          <a:prstGeom prst="ellipse">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rPr>
              <a:t>2</a:t>
            </a:r>
          </a:p>
        </p:txBody>
      </p:sp>
    </p:spTree>
    <p:extLst>
      <p:ext uri="{BB962C8B-B14F-4D97-AF65-F5344CB8AC3E}">
        <p14:creationId xmlns:p14="http://schemas.microsoft.com/office/powerpoint/2010/main" val="42834305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BEBA8EAE-BF5A-486C-A8C5-ECC9F3942E4B}">
                <a14:imgProps xmlns:a14="http://schemas.microsoft.com/office/drawing/2010/main">
                  <a14:imgLayer r:embed="rId3">
                    <a14:imgEffect>
                      <a14:brightnessContrast bright="-25000"/>
                    </a14:imgEffect>
                  </a14:imgLayer>
                </a14:imgProps>
              </a:ext>
              <a:ext uri="{28A0092B-C50C-407E-A947-70E740481C1C}">
                <a14:useLocalDpi xmlns:a14="http://schemas.microsoft.com/office/drawing/2010/main" val="0"/>
              </a:ext>
            </a:extLst>
          </a:blip>
          <a:stretch>
            <a:fillRect/>
          </a:stretch>
        </p:blipFill>
        <p:spPr>
          <a:xfrm>
            <a:off x="0" y="2"/>
            <a:ext cx="9144000" cy="6857999"/>
          </a:xfrm>
          <a:prstGeom prst="rect">
            <a:avLst/>
          </a:prstGeom>
        </p:spPr>
      </p:pic>
      <p:sp>
        <p:nvSpPr>
          <p:cNvPr id="6" name="Content Placeholder 5"/>
          <p:cNvSpPr>
            <a:spLocks noGrp="1"/>
          </p:cNvSpPr>
          <p:nvPr>
            <p:ph idx="1"/>
          </p:nvPr>
        </p:nvSpPr>
        <p:spPr>
          <a:xfrm>
            <a:off x="127000" y="2130926"/>
            <a:ext cx="8890000" cy="4699001"/>
          </a:xfrm>
        </p:spPr>
        <p:txBody>
          <a:bodyPr>
            <a:normAutofit/>
          </a:bodyPr>
          <a:lstStyle/>
          <a:p>
            <a:pPr marL="0" indent="0">
              <a:buNone/>
            </a:pPr>
            <a:r>
              <a:rPr lang="en-US"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a:t>
            </a:r>
            <a:r>
              <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will both lie down in peace, and sleep</a:t>
            </a:r>
            <a:r>
              <a:rPr lang="en-US"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For </a:t>
            </a:r>
            <a:r>
              <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You alone, O Lord, make me dwell in safety</a:t>
            </a:r>
            <a:r>
              <a:rPr lang="en-US"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buNone/>
            </a:pPr>
            <a:r>
              <a:rPr lang="en-US"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Psalm 4:8</a:t>
            </a:r>
          </a:p>
          <a:p>
            <a:pPr marL="0" indent="0">
              <a:buNone/>
            </a:pPr>
            <a:endPar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buNone/>
            </a:pPr>
            <a:r>
              <a:rPr lang="en-US"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 </a:t>
            </a:r>
            <a:r>
              <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those who know Your name will put their trust in You</a:t>
            </a:r>
            <a:r>
              <a:rPr lang="en-US"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For </a:t>
            </a:r>
            <a:r>
              <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You, Lord, have not forsaken those who seek You</a:t>
            </a:r>
            <a:r>
              <a:rPr lang="en-US"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marL="0" indent="0">
              <a:buNone/>
            </a:pPr>
            <a:r>
              <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Psalm 9:10</a:t>
            </a:r>
            <a:endParaRPr lang="en-US"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7" name="Picture 2" descr="http://www.bcpwfl.org/wp-content/uploads/2015/02/football_grass_3.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4748"/>
            <a:ext cx="9144000" cy="1740307"/>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0" y="7376"/>
            <a:ext cx="9144000" cy="83082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46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What Happens on the Sideline?</a:t>
            </a:r>
            <a:endParaRPr lang="en-US" sz="4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1" name="Oval 10"/>
          <p:cNvSpPr/>
          <p:nvPr/>
        </p:nvSpPr>
        <p:spPr>
          <a:xfrm>
            <a:off x="100263" y="86806"/>
            <a:ext cx="914400" cy="703005"/>
          </a:xfrm>
          <a:prstGeom prst="ellipse">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rPr>
              <a:t>2</a:t>
            </a:r>
          </a:p>
        </p:txBody>
      </p:sp>
    </p:spTree>
    <p:extLst>
      <p:ext uri="{BB962C8B-B14F-4D97-AF65-F5344CB8AC3E}">
        <p14:creationId xmlns:p14="http://schemas.microsoft.com/office/powerpoint/2010/main" val="5112035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BEBA8EAE-BF5A-486C-A8C5-ECC9F3942E4B}">
                <a14:imgProps xmlns:a14="http://schemas.microsoft.com/office/drawing/2010/main">
                  <a14:imgLayer r:embed="rId3">
                    <a14:imgEffect>
                      <a14:brightnessContrast bright="-25000"/>
                    </a14:imgEffect>
                  </a14:imgLayer>
                </a14:imgProps>
              </a:ext>
              <a:ext uri="{28A0092B-C50C-407E-A947-70E740481C1C}">
                <a14:useLocalDpi xmlns:a14="http://schemas.microsoft.com/office/drawing/2010/main" val="0"/>
              </a:ext>
            </a:extLst>
          </a:blip>
          <a:stretch>
            <a:fillRect/>
          </a:stretch>
        </p:blipFill>
        <p:spPr>
          <a:xfrm>
            <a:off x="0" y="2"/>
            <a:ext cx="9144000" cy="6857999"/>
          </a:xfrm>
          <a:prstGeom prst="rect">
            <a:avLst/>
          </a:prstGeom>
        </p:spPr>
      </p:pic>
      <p:pic>
        <p:nvPicPr>
          <p:cNvPr id="7" name="Picture 2" descr="http://www.bcpwfl.org/wp-content/uploads/2015/02/football_grass_3.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4748"/>
            <a:ext cx="9144000" cy="1740307"/>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5"/>
          <p:cNvSpPr txBox="1">
            <a:spLocks/>
          </p:cNvSpPr>
          <p:nvPr/>
        </p:nvSpPr>
        <p:spPr>
          <a:xfrm>
            <a:off x="0" y="1828800"/>
            <a:ext cx="9144000" cy="51815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indent="-514350">
              <a:buFont typeface="+mj-lt"/>
              <a:buAutoNum type="arabicPeriod"/>
            </a:pPr>
            <a:r>
              <a:rPr lang="en-US"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Little or no biblical teaching</a:t>
            </a:r>
          </a:p>
          <a:p>
            <a:pPr marL="514350" indent="-514350">
              <a:buFont typeface="+mj-lt"/>
              <a:buAutoNum type="arabicPeriod"/>
            </a:pPr>
            <a:r>
              <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Empty or even vain worship, and little or no prayer time</a:t>
            </a:r>
            <a:r>
              <a:rPr lang="en-US"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marL="514350" indent="-514350">
              <a:buFont typeface="+mj-lt"/>
              <a:buAutoNum type="arabicPeriod"/>
            </a:pPr>
            <a:r>
              <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We allow our selves to become watchers and not doers.</a:t>
            </a:r>
          </a:p>
          <a:p>
            <a:pPr marL="514350" indent="-514350">
              <a:buFont typeface="+mj-lt"/>
              <a:buAutoNum type="arabicPeriod"/>
            </a:pPr>
            <a:endPar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514350" indent="-514350">
              <a:buFont typeface="+mj-lt"/>
              <a:buAutoNum type="arabicPeriod"/>
            </a:pPr>
            <a:endPar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 name="Title 1"/>
          <p:cNvSpPr txBox="1">
            <a:spLocks/>
          </p:cNvSpPr>
          <p:nvPr/>
        </p:nvSpPr>
        <p:spPr>
          <a:xfrm>
            <a:off x="0" y="7376"/>
            <a:ext cx="9144000" cy="83082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46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What Happens on the Sideline?</a:t>
            </a:r>
            <a:endParaRPr lang="en-US" sz="4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1" name="Oval 10"/>
          <p:cNvSpPr/>
          <p:nvPr/>
        </p:nvSpPr>
        <p:spPr>
          <a:xfrm>
            <a:off x="100263" y="86806"/>
            <a:ext cx="914400" cy="703005"/>
          </a:xfrm>
          <a:prstGeom prst="ellipse">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rPr>
              <a:t>2</a:t>
            </a:r>
          </a:p>
        </p:txBody>
      </p:sp>
    </p:spTree>
    <p:extLst>
      <p:ext uri="{BB962C8B-B14F-4D97-AF65-F5344CB8AC3E}">
        <p14:creationId xmlns:p14="http://schemas.microsoft.com/office/powerpoint/2010/main" val="26882726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2603499" y="381000"/>
            <a:ext cx="6426201" cy="1470025"/>
          </a:xfrm>
        </p:spPr>
        <p:txBody>
          <a:bodyPr>
            <a:normAutofit fontScale="90000"/>
          </a:bodyPr>
          <a:lstStyle/>
          <a:p>
            <a:r>
              <a:rPr lang="en-US" sz="107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Sidelined</a:t>
            </a:r>
            <a:endParaRPr lang="en-US" sz="6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Content Placeholder 5"/>
          <p:cNvSpPr txBox="1">
            <a:spLocks/>
          </p:cNvSpPr>
          <p:nvPr/>
        </p:nvSpPr>
        <p:spPr>
          <a:xfrm>
            <a:off x="3429000" y="2667000"/>
            <a:ext cx="5562600" cy="2920999"/>
          </a:xfrm>
          <a:prstGeom prst="rect">
            <a:avLst/>
          </a:prstGeom>
          <a:solidFill>
            <a:schemeClr val="tx1"/>
          </a:solidFill>
        </p:spPr>
        <p:txBody>
          <a:bodyPr vert="horz" lIns="91440" tIns="45720" rIns="91440" bIns="45720" rtlCol="0">
            <a:normAutofit fontScale="925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b="1" dirty="0" smtClean="0">
                <a:solidFill>
                  <a:schemeClr val="bg1"/>
                </a:solidFill>
                <a:effectLst>
                  <a:outerShdw blurRad="38100" dist="38100" dir="2700000" algn="tl">
                    <a:srgbClr val="000000">
                      <a:alpha val="43137"/>
                    </a:srgbClr>
                  </a:outerShdw>
                </a:effectLst>
                <a:cs typeface="Times New Roman" panose="02020603050405020304" pitchFamily="18" charset="0"/>
              </a:rPr>
              <a:t>And whatever you do, </a:t>
            </a:r>
            <a:r>
              <a:rPr lang="en-US" b="1" u="sng" dirty="0" smtClean="0">
                <a:solidFill>
                  <a:schemeClr val="bg1"/>
                </a:solidFill>
                <a:effectLst>
                  <a:outerShdw blurRad="38100" dist="38100" dir="2700000" algn="tl">
                    <a:srgbClr val="000000">
                      <a:alpha val="43137"/>
                    </a:srgbClr>
                  </a:outerShdw>
                </a:effectLst>
                <a:cs typeface="Times New Roman" panose="02020603050405020304" pitchFamily="18" charset="0"/>
              </a:rPr>
              <a:t>do it heartily</a:t>
            </a:r>
            <a:r>
              <a:rPr lang="en-US" b="1" dirty="0" smtClean="0">
                <a:solidFill>
                  <a:schemeClr val="bg1"/>
                </a:solidFill>
                <a:effectLst>
                  <a:outerShdw blurRad="38100" dist="38100" dir="2700000" algn="tl">
                    <a:srgbClr val="000000">
                      <a:alpha val="43137"/>
                    </a:srgbClr>
                  </a:outerShdw>
                </a:effectLst>
                <a:cs typeface="Times New Roman" panose="02020603050405020304" pitchFamily="18" charset="0"/>
              </a:rPr>
              <a:t>, as to the Lord and not to men, knowing that from the Lord you will receive the reward of the inheritance; for you serve the Lord Christ.</a:t>
            </a:r>
          </a:p>
          <a:p>
            <a:pPr algn="l"/>
            <a:r>
              <a:rPr lang="en-US"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b="1" dirty="0" smtClean="0">
                <a:solidFill>
                  <a:srgbClr val="FFFF00"/>
                </a:solidFill>
                <a:effectLst>
                  <a:outerShdw blurRad="38100" dist="38100" dir="2700000" algn="tl">
                    <a:srgbClr val="000000">
                      <a:alpha val="43137"/>
                    </a:srgbClr>
                  </a:outerShdw>
                </a:effectLst>
                <a:cs typeface="Times New Roman" panose="02020603050405020304" pitchFamily="18" charset="0"/>
              </a:rPr>
              <a:t>Col. 3:23-24</a:t>
            </a:r>
          </a:p>
          <a:p>
            <a:endParaRPr lang="en-US" dirty="0"/>
          </a:p>
        </p:txBody>
      </p:sp>
    </p:spTree>
    <p:extLst>
      <p:ext uri="{BB962C8B-B14F-4D97-AF65-F5344CB8AC3E}">
        <p14:creationId xmlns:p14="http://schemas.microsoft.com/office/powerpoint/2010/main" val="9207215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BEBA8EAE-BF5A-486C-A8C5-ECC9F3942E4B}">
                <a14:imgProps xmlns:a14="http://schemas.microsoft.com/office/drawing/2010/main">
                  <a14:imgLayer r:embed="rId3">
                    <a14:imgEffect>
                      <a14:brightnessContrast bright="-25000"/>
                    </a14:imgEffect>
                  </a14:imgLayer>
                </a14:imgProps>
              </a:ext>
              <a:ext uri="{28A0092B-C50C-407E-A947-70E740481C1C}">
                <a14:useLocalDpi xmlns:a14="http://schemas.microsoft.com/office/drawing/2010/main" val="0"/>
              </a:ext>
            </a:extLst>
          </a:blip>
          <a:stretch>
            <a:fillRect/>
          </a:stretch>
        </p:blipFill>
        <p:spPr>
          <a:xfrm>
            <a:off x="0" y="2"/>
            <a:ext cx="9144000" cy="6857999"/>
          </a:xfrm>
          <a:prstGeom prst="rect">
            <a:avLst/>
          </a:prstGeom>
        </p:spPr>
      </p:pic>
      <p:sp>
        <p:nvSpPr>
          <p:cNvPr id="6" name="Content Placeholder 5"/>
          <p:cNvSpPr>
            <a:spLocks noGrp="1"/>
          </p:cNvSpPr>
          <p:nvPr>
            <p:ph idx="1"/>
          </p:nvPr>
        </p:nvSpPr>
        <p:spPr>
          <a:xfrm>
            <a:off x="0" y="1725559"/>
            <a:ext cx="9144000" cy="4954642"/>
          </a:xfrm>
        </p:spPr>
        <p:txBody>
          <a:bodyPr>
            <a:normAutofit/>
          </a:bodyPr>
          <a:lstStyle/>
          <a:p>
            <a:pPr marL="514350" indent="-514350">
              <a:buFont typeface="+mj-lt"/>
              <a:buAutoNum type="arabicPeriod"/>
            </a:pPr>
            <a:r>
              <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We must realize our situation</a:t>
            </a:r>
          </a:p>
        </p:txBody>
      </p:sp>
      <p:pic>
        <p:nvPicPr>
          <p:cNvPr id="5" name="Picture 2" descr="http://www.bcpwfl.org/wp-content/uploads/2015/02/football_grass_3.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4748"/>
            <a:ext cx="9144000" cy="1740307"/>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457200" y="7376"/>
            <a:ext cx="8229600" cy="83082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Getting Back on the Field</a:t>
            </a:r>
            <a:endParaRPr lang="en-US" sz="4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 name="Oval 7"/>
          <p:cNvSpPr/>
          <p:nvPr/>
        </p:nvSpPr>
        <p:spPr>
          <a:xfrm>
            <a:off x="100263" y="86806"/>
            <a:ext cx="914400" cy="703005"/>
          </a:xfrm>
          <a:prstGeom prst="ellipse">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effectLst>
                  <a:outerShdw blurRad="38100" dist="38100" dir="2700000" algn="tl">
                    <a:srgbClr val="000000">
                      <a:alpha val="43137"/>
                    </a:srgbClr>
                  </a:outerShdw>
                </a:effectLst>
              </a:rPr>
              <a:t>3</a:t>
            </a:r>
            <a:endParaRPr lang="en-US" sz="4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72260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BEBA8EAE-BF5A-486C-A8C5-ECC9F3942E4B}">
                <a14:imgProps xmlns:a14="http://schemas.microsoft.com/office/drawing/2010/main">
                  <a14:imgLayer r:embed="rId3">
                    <a14:imgEffect>
                      <a14:brightnessContrast bright="-25000"/>
                    </a14:imgEffect>
                  </a14:imgLayer>
                </a14:imgProps>
              </a:ext>
              <a:ext uri="{28A0092B-C50C-407E-A947-70E740481C1C}">
                <a14:useLocalDpi xmlns:a14="http://schemas.microsoft.com/office/drawing/2010/main" val="0"/>
              </a:ext>
            </a:extLst>
          </a:blip>
          <a:stretch>
            <a:fillRect/>
          </a:stretch>
        </p:blipFill>
        <p:spPr>
          <a:xfrm>
            <a:off x="0" y="2"/>
            <a:ext cx="9144000" cy="6857999"/>
          </a:xfrm>
          <a:prstGeom prst="rect">
            <a:avLst/>
          </a:prstGeom>
        </p:spPr>
      </p:pic>
      <p:sp>
        <p:nvSpPr>
          <p:cNvPr id="6" name="Content Placeholder 5"/>
          <p:cNvSpPr>
            <a:spLocks noGrp="1"/>
          </p:cNvSpPr>
          <p:nvPr>
            <p:ph idx="1"/>
          </p:nvPr>
        </p:nvSpPr>
        <p:spPr>
          <a:xfrm>
            <a:off x="127000" y="2133600"/>
            <a:ext cx="8890000" cy="4546600"/>
          </a:xfrm>
        </p:spPr>
        <p:txBody>
          <a:bodyPr>
            <a:normAutofit/>
          </a:bodyPr>
          <a:lstStyle/>
          <a:p>
            <a:pPr marL="0" indent="0">
              <a:buNone/>
            </a:pPr>
            <a:r>
              <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Then I said, </a:t>
            </a:r>
            <a:r>
              <a:rPr lang="en-US"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a:t>
            </a:r>
            <a:r>
              <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will not make mention of Him</a:t>
            </a:r>
            <a:r>
              <a:rPr lang="en-US"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nor </a:t>
            </a:r>
            <a:r>
              <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speak anymore in His </a:t>
            </a:r>
            <a:r>
              <a:rPr lang="en-US"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name.” </a:t>
            </a:r>
          </a:p>
          <a:p>
            <a:pPr marL="0" indent="0">
              <a:buNone/>
            </a:pPr>
            <a:r>
              <a:rPr lang="en-US"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Jeremiah 20:9</a:t>
            </a:r>
          </a:p>
          <a:p>
            <a:pPr marL="0" indent="0">
              <a:buNone/>
            </a:pPr>
            <a:endPar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7" name="Picture 2" descr="http://www.bcpwfl.org/wp-content/uploads/2015/02/football_grass_3.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4748"/>
            <a:ext cx="9144000" cy="1740307"/>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457200" y="7376"/>
            <a:ext cx="8229600" cy="83082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Getting Back on the Field</a:t>
            </a:r>
            <a:endParaRPr lang="en-US" sz="4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1" name="Oval 10"/>
          <p:cNvSpPr/>
          <p:nvPr/>
        </p:nvSpPr>
        <p:spPr>
          <a:xfrm>
            <a:off x="100263" y="86806"/>
            <a:ext cx="914400" cy="703005"/>
          </a:xfrm>
          <a:prstGeom prst="ellipse">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effectLst>
                  <a:outerShdw blurRad="38100" dist="38100" dir="2700000" algn="tl">
                    <a:srgbClr val="000000">
                      <a:alpha val="43137"/>
                    </a:srgbClr>
                  </a:outerShdw>
                </a:effectLst>
              </a:rPr>
              <a:t>3</a:t>
            </a:r>
            <a:endParaRPr lang="en-US" sz="4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631780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BEBA8EAE-BF5A-486C-A8C5-ECC9F3942E4B}">
                <a14:imgProps xmlns:a14="http://schemas.microsoft.com/office/drawing/2010/main">
                  <a14:imgLayer r:embed="rId3">
                    <a14:imgEffect>
                      <a14:brightnessContrast bright="-25000"/>
                    </a14:imgEffect>
                  </a14:imgLayer>
                </a14:imgProps>
              </a:ext>
              <a:ext uri="{28A0092B-C50C-407E-A947-70E740481C1C}">
                <a14:useLocalDpi xmlns:a14="http://schemas.microsoft.com/office/drawing/2010/main" val="0"/>
              </a:ext>
            </a:extLst>
          </a:blip>
          <a:stretch>
            <a:fillRect/>
          </a:stretch>
        </p:blipFill>
        <p:spPr>
          <a:xfrm>
            <a:off x="0" y="2"/>
            <a:ext cx="9144000" cy="6857999"/>
          </a:xfrm>
          <a:prstGeom prst="rect">
            <a:avLst/>
          </a:prstGeom>
        </p:spPr>
      </p:pic>
      <p:pic>
        <p:nvPicPr>
          <p:cNvPr id="7" name="Picture 2" descr="http://www.bcpwfl.org/wp-content/uploads/2015/02/football_grass_3.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4748"/>
            <a:ext cx="9144000" cy="1740307"/>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457200" y="7376"/>
            <a:ext cx="8229600" cy="83082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Getting Back on the Field</a:t>
            </a:r>
            <a:endParaRPr lang="en-US" sz="4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0" name="Content Placeholder 5"/>
          <p:cNvSpPr txBox="1">
            <a:spLocks/>
          </p:cNvSpPr>
          <p:nvPr/>
        </p:nvSpPr>
        <p:spPr>
          <a:xfrm>
            <a:off x="0" y="1725559"/>
            <a:ext cx="9144000" cy="495464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indent="-514350">
              <a:buFont typeface="+mj-lt"/>
              <a:buAutoNum type="arabicPeriod"/>
            </a:pPr>
            <a:r>
              <a:rPr lang="en-US"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We must realize our situation</a:t>
            </a:r>
          </a:p>
          <a:p>
            <a:pPr marL="514350" indent="-514350">
              <a:buFont typeface="+mj-lt"/>
              <a:buAutoNum type="arabicPeriod"/>
            </a:pPr>
            <a:r>
              <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We must be willing to get back on the field</a:t>
            </a:r>
          </a:p>
          <a:p>
            <a:pPr marL="514350" indent="-514350">
              <a:buFont typeface="+mj-lt"/>
              <a:buAutoNum type="arabicPeriod"/>
            </a:pPr>
            <a:endPar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Oval 5"/>
          <p:cNvSpPr/>
          <p:nvPr/>
        </p:nvSpPr>
        <p:spPr>
          <a:xfrm>
            <a:off x="100263" y="86806"/>
            <a:ext cx="914400" cy="703005"/>
          </a:xfrm>
          <a:prstGeom prst="ellipse">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effectLst>
                  <a:outerShdw blurRad="38100" dist="38100" dir="2700000" algn="tl">
                    <a:srgbClr val="000000">
                      <a:alpha val="43137"/>
                    </a:srgbClr>
                  </a:outerShdw>
                </a:effectLst>
              </a:rPr>
              <a:t>3</a:t>
            </a:r>
            <a:endParaRPr lang="en-US" sz="4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468312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BEBA8EAE-BF5A-486C-A8C5-ECC9F3942E4B}">
                <a14:imgProps xmlns:a14="http://schemas.microsoft.com/office/drawing/2010/main">
                  <a14:imgLayer r:embed="rId3">
                    <a14:imgEffect>
                      <a14:brightnessContrast bright="-25000"/>
                    </a14:imgEffect>
                  </a14:imgLayer>
                </a14:imgProps>
              </a:ext>
              <a:ext uri="{28A0092B-C50C-407E-A947-70E740481C1C}">
                <a14:useLocalDpi xmlns:a14="http://schemas.microsoft.com/office/drawing/2010/main" val="0"/>
              </a:ext>
            </a:extLst>
          </a:blip>
          <a:stretch>
            <a:fillRect/>
          </a:stretch>
        </p:blipFill>
        <p:spPr>
          <a:xfrm>
            <a:off x="0" y="2"/>
            <a:ext cx="9144000" cy="6857999"/>
          </a:xfrm>
          <a:prstGeom prst="rect">
            <a:avLst/>
          </a:prstGeom>
        </p:spPr>
      </p:pic>
      <p:sp>
        <p:nvSpPr>
          <p:cNvPr id="6" name="Content Placeholder 5"/>
          <p:cNvSpPr>
            <a:spLocks noGrp="1"/>
          </p:cNvSpPr>
          <p:nvPr>
            <p:ph idx="1"/>
          </p:nvPr>
        </p:nvSpPr>
        <p:spPr>
          <a:xfrm>
            <a:off x="245979" y="2286000"/>
            <a:ext cx="8890000" cy="4775201"/>
          </a:xfrm>
        </p:spPr>
        <p:txBody>
          <a:bodyPr>
            <a:normAutofit/>
          </a:bodyPr>
          <a:lstStyle/>
          <a:p>
            <a:pPr marL="0" indent="0">
              <a:buNone/>
            </a:pPr>
            <a:r>
              <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But His word was in my heart like a burning </a:t>
            </a:r>
            <a:r>
              <a:rPr lang="en-US"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fire shut </a:t>
            </a:r>
            <a:r>
              <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up in my bones</a:t>
            </a:r>
            <a:r>
              <a:rPr lang="en-US"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 </a:t>
            </a:r>
            <a:r>
              <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was weary of holding it back</a:t>
            </a:r>
            <a:r>
              <a:rPr lang="en-US"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and </a:t>
            </a:r>
            <a:r>
              <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could </a:t>
            </a:r>
            <a:r>
              <a:rPr lang="en-US"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not.</a:t>
            </a:r>
          </a:p>
          <a:p>
            <a:pPr marL="0" indent="0">
              <a:buNone/>
            </a:pPr>
            <a:r>
              <a:rPr lang="en-US"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Jeremiah 20:9</a:t>
            </a:r>
          </a:p>
        </p:txBody>
      </p:sp>
      <p:pic>
        <p:nvPicPr>
          <p:cNvPr id="7" name="Picture 2" descr="http://www.bcpwfl.org/wp-content/uploads/2015/02/football_grass_3.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4748"/>
            <a:ext cx="9144000" cy="1740307"/>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457200" y="7376"/>
            <a:ext cx="8229600" cy="83082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Getting Back on the Field</a:t>
            </a:r>
            <a:endParaRPr lang="en-US" sz="4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0" name="Oval 9"/>
          <p:cNvSpPr/>
          <p:nvPr/>
        </p:nvSpPr>
        <p:spPr>
          <a:xfrm>
            <a:off x="100263" y="86806"/>
            <a:ext cx="914400" cy="703005"/>
          </a:xfrm>
          <a:prstGeom prst="ellipse">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effectLst>
                  <a:outerShdw blurRad="38100" dist="38100" dir="2700000" algn="tl">
                    <a:srgbClr val="000000">
                      <a:alpha val="43137"/>
                    </a:srgbClr>
                  </a:outerShdw>
                </a:effectLst>
              </a:rPr>
              <a:t>3</a:t>
            </a:r>
            <a:endParaRPr lang="en-US" sz="4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845678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BEBA8EAE-BF5A-486C-A8C5-ECC9F3942E4B}">
                <a14:imgProps xmlns:a14="http://schemas.microsoft.com/office/drawing/2010/main">
                  <a14:imgLayer r:embed="rId3">
                    <a14:imgEffect>
                      <a14:brightnessContrast bright="-25000"/>
                    </a14:imgEffect>
                  </a14:imgLayer>
                </a14:imgProps>
              </a:ext>
              <a:ext uri="{28A0092B-C50C-407E-A947-70E740481C1C}">
                <a14:useLocalDpi xmlns:a14="http://schemas.microsoft.com/office/drawing/2010/main" val="0"/>
              </a:ext>
            </a:extLst>
          </a:blip>
          <a:stretch>
            <a:fillRect/>
          </a:stretch>
        </p:blipFill>
        <p:spPr>
          <a:xfrm>
            <a:off x="0" y="2"/>
            <a:ext cx="9144000" cy="6857999"/>
          </a:xfrm>
          <a:prstGeom prst="rect">
            <a:avLst/>
          </a:prstGeom>
        </p:spPr>
      </p:pic>
      <p:pic>
        <p:nvPicPr>
          <p:cNvPr id="7" name="Picture 2" descr="http://www.bcpwfl.org/wp-content/uploads/2015/02/football_grass_3.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4748"/>
            <a:ext cx="9144000" cy="1740307"/>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457200" y="7376"/>
            <a:ext cx="8229600" cy="83082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Getting Back on the Field</a:t>
            </a:r>
            <a:endParaRPr lang="en-US" sz="4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0" name="Content Placeholder 5"/>
          <p:cNvSpPr txBox="1">
            <a:spLocks/>
          </p:cNvSpPr>
          <p:nvPr/>
        </p:nvSpPr>
        <p:spPr>
          <a:xfrm>
            <a:off x="0" y="1725559"/>
            <a:ext cx="9144000" cy="495464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indent="-514350">
              <a:buFont typeface="+mj-lt"/>
              <a:buAutoNum type="arabicPeriod"/>
            </a:pPr>
            <a:r>
              <a:rPr lang="en-US"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We must realize our situation</a:t>
            </a:r>
          </a:p>
          <a:p>
            <a:pPr marL="514350" indent="-514350">
              <a:buFont typeface="+mj-lt"/>
              <a:buAutoNum type="arabicPeriod"/>
            </a:pPr>
            <a:r>
              <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We must be willing to get back on the </a:t>
            </a:r>
            <a:r>
              <a:rPr lang="en-US"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field</a:t>
            </a:r>
          </a:p>
          <a:p>
            <a:pPr marL="514350" indent="-514350">
              <a:buFont typeface="+mj-lt"/>
              <a:buAutoNum type="arabicPeriod"/>
            </a:pPr>
            <a:r>
              <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What does it take to get back on the </a:t>
            </a:r>
            <a:r>
              <a:rPr lang="en-US"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field? </a:t>
            </a:r>
            <a:r>
              <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a:t>
            </a:r>
            <a:r>
              <a:rPr lang="en-US"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change must occur.</a:t>
            </a:r>
          </a:p>
          <a:p>
            <a:pPr marL="514350" indent="-514350">
              <a:buFont typeface="+mj-lt"/>
              <a:buAutoNum type="arabicPeriod"/>
            </a:pPr>
            <a:endPar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514350" indent="-514350">
              <a:buFont typeface="+mj-lt"/>
              <a:buAutoNum type="arabicPeriod"/>
            </a:pPr>
            <a:endPar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Oval 5"/>
          <p:cNvSpPr/>
          <p:nvPr/>
        </p:nvSpPr>
        <p:spPr>
          <a:xfrm>
            <a:off x="100263" y="86806"/>
            <a:ext cx="914400" cy="703005"/>
          </a:xfrm>
          <a:prstGeom prst="ellipse">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effectLst>
                  <a:outerShdw blurRad="38100" dist="38100" dir="2700000" algn="tl">
                    <a:srgbClr val="000000">
                      <a:alpha val="43137"/>
                    </a:srgbClr>
                  </a:outerShdw>
                </a:effectLst>
              </a:rPr>
              <a:t>3</a:t>
            </a:r>
            <a:endParaRPr lang="en-US" sz="4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060820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BEBA8EAE-BF5A-486C-A8C5-ECC9F3942E4B}">
                <a14:imgProps xmlns:a14="http://schemas.microsoft.com/office/drawing/2010/main">
                  <a14:imgLayer r:embed="rId3">
                    <a14:imgEffect>
                      <a14:brightnessContrast bright="-25000"/>
                    </a14:imgEffect>
                  </a14:imgLayer>
                </a14:imgProps>
              </a:ext>
              <a:ext uri="{28A0092B-C50C-407E-A947-70E740481C1C}">
                <a14:useLocalDpi xmlns:a14="http://schemas.microsoft.com/office/drawing/2010/main" val="0"/>
              </a:ext>
            </a:extLst>
          </a:blip>
          <a:stretch>
            <a:fillRect/>
          </a:stretch>
        </p:blipFill>
        <p:spPr>
          <a:xfrm>
            <a:off x="0" y="2"/>
            <a:ext cx="9144000" cy="6857999"/>
          </a:xfrm>
          <a:prstGeom prst="rect">
            <a:avLst/>
          </a:prstGeom>
        </p:spPr>
      </p:pic>
      <p:sp>
        <p:nvSpPr>
          <p:cNvPr id="6" name="Content Placeholder 5"/>
          <p:cNvSpPr>
            <a:spLocks noGrp="1"/>
          </p:cNvSpPr>
          <p:nvPr>
            <p:ph idx="1"/>
          </p:nvPr>
        </p:nvSpPr>
        <p:spPr>
          <a:xfrm>
            <a:off x="127000" y="2133600"/>
            <a:ext cx="8890000" cy="4546601"/>
          </a:xfrm>
        </p:spPr>
        <p:txBody>
          <a:bodyPr>
            <a:normAutofit/>
          </a:bodyPr>
          <a:lstStyle/>
          <a:p>
            <a:pPr marL="0" indent="0">
              <a:buNone/>
            </a:pPr>
            <a:r>
              <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 who loves father or mother more than Me is not worthy of Me. And he who loves son or daughter more than Me is not worthy of Me</a:t>
            </a:r>
            <a:r>
              <a:rPr lang="en-US"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 he who does not take his cross and follow after Me </a:t>
            </a:r>
            <a:r>
              <a:rPr lang="en-US" b="1" u="sng"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is not worthy of Me</a:t>
            </a:r>
            <a:r>
              <a:rPr lang="en-US"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buNone/>
            </a:pPr>
            <a:r>
              <a:rPr lang="en-US"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Matthew 10:37-38</a:t>
            </a:r>
            <a:endParaRPr lang="en-US"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7" name="Picture 2" descr="http://www.bcpwfl.org/wp-content/uploads/2015/02/football_grass_3.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4748"/>
            <a:ext cx="9144000" cy="1740307"/>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457200" y="7376"/>
            <a:ext cx="8229600" cy="83082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Getting Back on the Field</a:t>
            </a:r>
            <a:endParaRPr lang="en-US" sz="4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0" name="Oval 9"/>
          <p:cNvSpPr/>
          <p:nvPr/>
        </p:nvSpPr>
        <p:spPr>
          <a:xfrm>
            <a:off x="100263" y="86806"/>
            <a:ext cx="914400" cy="703005"/>
          </a:xfrm>
          <a:prstGeom prst="ellipse">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effectLst>
                  <a:outerShdw blurRad="38100" dist="38100" dir="2700000" algn="tl">
                    <a:srgbClr val="000000">
                      <a:alpha val="43137"/>
                    </a:srgbClr>
                  </a:outerShdw>
                </a:effectLst>
              </a:rPr>
              <a:t>3</a:t>
            </a:r>
            <a:endParaRPr lang="en-US" sz="4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573075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BEBA8EAE-BF5A-486C-A8C5-ECC9F3942E4B}">
                <a14:imgProps xmlns:a14="http://schemas.microsoft.com/office/drawing/2010/main">
                  <a14:imgLayer r:embed="rId3">
                    <a14:imgEffect>
                      <a14:brightnessContrast bright="-25000"/>
                    </a14:imgEffect>
                  </a14:imgLayer>
                </a14:imgProps>
              </a:ext>
              <a:ext uri="{28A0092B-C50C-407E-A947-70E740481C1C}">
                <a14:useLocalDpi xmlns:a14="http://schemas.microsoft.com/office/drawing/2010/main" val="0"/>
              </a:ext>
            </a:extLst>
          </a:blip>
          <a:stretch>
            <a:fillRect/>
          </a:stretch>
        </p:blipFill>
        <p:spPr>
          <a:xfrm>
            <a:off x="0" y="2"/>
            <a:ext cx="9144000" cy="6857999"/>
          </a:xfrm>
          <a:prstGeom prst="rect">
            <a:avLst/>
          </a:prstGeom>
        </p:spPr>
      </p:pic>
      <p:sp>
        <p:nvSpPr>
          <p:cNvPr id="6" name="Content Placeholder 5"/>
          <p:cNvSpPr>
            <a:spLocks noGrp="1"/>
          </p:cNvSpPr>
          <p:nvPr>
            <p:ph idx="1"/>
          </p:nvPr>
        </p:nvSpPr>
        <p:spPr>
          <a:xfrm>
            <a:off x="0" y="1828800"/>
            <a:ext cx="9144000" cy="4851401"/>
          </a:xfrm>
        </p:spPr>
        <p:txBody>
          <a:bodyPr>
            <a:normAutofit/>
          </a:bodyPr>
          <a:lstStyle/>
          <a:p>
            <a:pPr marL="514350" indent="-514350">
              <a:buFont typeface="+mj-lt"/>
              <a:buAutoNum type="arabicPeriod"/>
            </a:pPr>
            <a:r>
              <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Christ wants us and needs us there!</a:t>
            </a:r>
          </a:p>
        </p:txBody>
      </p:sp>
      <p:pic>
        <p:nvPicPr>
          <p:cNvPr id="5" name="Picture 2" descr="http://www.bcpwfl.org/wp-content/uploads/2015/02/football_grass_3.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4748"/>
            <a:ext cx="9144000" cy="1740307"/>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0" y="7376"/>
            <a:ext cx="9144000" cy="83082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43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Why Are You Needed on the Field</a:t>
            </a:r>
            <a:endParaRPr lang="en-US" sz="43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 name="Oval 7"/>
          <p:cNvSpPr/>
          <p:nvPr/>
        </p:nvSpPr>
        <p:spPr>
          <a:xfrm>
            <a:off x="100263" y="86806"/>
            <a:ext cx="914400" cy="703005"/>
          </a:xfrm>
          <a:prstGeom prst="ellipse">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rPr>
              <a:t>4</a:t>
            </a:r>
          </a:p>
        </p:txBody>
      </p:sp>
    </p:spTree>
    <p:extLst>
      <p:ext uri="{BB962C8B-B14F-4D97-AF65-F5344CB8AC3E}">
        <p14:creationId xmlns:p14="http://schemas.microsoft.com/office/powerpoint/2010/main" val="35106913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BEBA8EAE-BF5A-486C-A8C5-ECC9F3942E4B}">
                <a14:imgProps xmlns:a14="http://schemas.microsoft.com/office/drawing/2010/main">
                  <a14:imgLayer r:embed="rId3">
                    <a14:imgEffect>
                      <a14:brightnessContrast bright="-25000"/>
                    </a14:imgEffect>
                  </a14:imgLayer>
                </a14:imgProps>
              </a:ext>
              <a:ext uri="{28A0092B-C50C-407E-A947-70E740481C1C}">
                <a14:useLocalDpi xmlns:a14="http://schemas.microsoft.com/office/drawing/2010/main" val="0"/>
              </a:ext>
            </a:extLst>
          </a:blip>
          <a:stretch>
            <a:fillRect/>
          </a:stretch>
        </p:blipFill>
        <p:spPr>
          <a:xfrm>
            <a:off x="0" y="2"/>
            <a:ext cx="9144000" cy="6857999"/>
          </a:xfrm>
          <a:prstGeom prst="rect">
            <a:avLst/>
          </a:prstGeom>
        </p:spPr>
      </p:pic>
      <p:sp>
        <p:nvSpPr>
          <p:cNvPr id="6" name="Content Placeholder 5"/>
          <p:cNvSpPr>
            <a:spLocks noGrp="1"/>
          </p:cNvSpPr>
          <p:nvPr>
            <p:ph idx="1"/>
          </p:nvPr>
        </p:nvSpPr>
        <p:spPr>
          <a:xfrm>
            <a:off x="127000" y="2057400"/>
            <a:ext cx="8890000" cy="4954642"/>
          </a:xfrm>
        </p:spPr>
        <p:txBody>
          <a:bodyPr>
            <a:normAutofit/>
          </a:bodyPr>
          <a:lstStyle/>
          <a:p>
            <a:pPr marL="0" indent="0">
              <a:buNone/>
            </a:pPr>
            <a:r>
              <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 one engaged in warfare entangles himself with the affairs of this life, that he may please him who enlisted him as a soldier</a:t>
            </a:r>
            <a:r>
              <a:rPr lang="en-US"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 also if anyone competes in athletics, he is </a:t>
            </a:r>
            <a:r>
              <a:rPr lang="en-US" b="1" u="sng"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not crowned unless he competes</a:t>
            </a:r>
            <a:r>
              <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according to the rules</a:t>
            </a:r>
            <a:r>
              <a:rPr lang="en-US"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marL="0" indent="0">
              <a:buNone/>
            </a:pPr>
            <a:r>
              <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Timothy 2:4-5</a:t>
            </a:r>
            <a:endParaRPr lang="en-US"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7" name="Picture 2" descr="http://www.bcpwfl.org/wp-content/uploads/2015/02/football_grass_3.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4748"/>
            <a:ext cx="9144000" cy="1740307"/>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0" y="7376"/>
            <a:ext cx="9144000" cy="83082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43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Why Are You Needed on the Field</a:t>
            </a:r>
            <a:endParaRPr lang="en-US" sz="43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1" name="Oval 10"/>
          <p:cNvSpPr/>
          <p:nvPr/>
        </p:nvSpPr>
        <p:spPr>
          <a:xfrm>
            <a:off x="100263" y="86806"/>
            <a:ext cx="914400" cy="703005"/>
          </a:xfrm>
          <a:prstGeom prst="ellipse">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rPr>
              <a:t>4</a:t>
            </a:r>
          </a:p>
        </p:txBody>
      </p:sp>
    </p:spTree>
    <p:extLst>
      <p:ext uri="{BB962C8B-B14F-4D97-AF65-F5344CB8AC3E}">
        <p14:creationId xmlns:p14="http://schemas.microsoft.com/office/powerpoint/2010/main" val="6768645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BEBA8EAE-BF5A-486C-A8C5-ECC9F3942E4B}">
                <a14:imgProps xmlns:a14="http://schemas.microsoft.com/office/drawing/2010/main">
                  <a14:imgLayer r:embed="rId3">
                    <a14:imgEffect>
                      <a14:brightnessContrast bright="-25000"/>
                    </a14:imgEffect>
                  </a14:imgLayer>
                </a14:imgProps>
              </a:ext>
              <a:ext uri="{28A0092B-C50C-407E-A947-70E740481C1C}">
                <a14:useLocalDpi xmlns:a14="http://schemas.microsoft.com/office/drawing/2010/main" val="0"/>
              </a:ext>
            </a:extLst>
          </a:blip>
          <a:stretch>
            <a:fillRect/>
          </a:stretch>
        </p:blipFill>
        <p:spPr>
          <a:xfrm>
            <a:off x="0" y="2"/>
            <a:ext cx="9144000" cy="6857999"/>
          </a:xfrm>
          <a:prstGeom prst="rect">
            <a:avLst/>
          </a:prstGeom>
        </p:spPr>
      </p:pic>
      <p:pic>
        <p:nvPicPr>
          <p:cNvPr id="7" name="Picture 2" descr="http://www.bcpwfl.org/wp-content/uploads/2015/02/football_grass_3.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4748"/>
            <a:ext cx="9144000" cy="1740307"/>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5"/>
          <p:cNvSpPr txBox="1">
            <a:spLocks/>
          </p:cNvSpPr>
          <p:nvPr/>
        </p:nvSpPr>
        <p:spPr>
          <a:xfrm>
            <a:off x="0" y="1828800"/>
            <a:ext cx="9144000" cy="485140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indent="-514350">
              <a:buFont typeface="+mj-lt"/>
              <a:buAutoNum type="arabicPeriod"/>
            </a:pPr>
            <a:r>
              <a:rPr lang="en-US"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Christ wants us and needs us there!</a:t>
            </a:r>
          </a:p>
          <a:p>
            <a:pPr marL="514350" indent="-514350">
              <a:buFont typeface="+mj-lt"/>
              <a:buAutoNum type="arabicPeriod"/>
            </a:pPr>
            <a:r>
              <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Lost souls need us on the field reaching out to them.</a:t>
            </a:r>
          </a:p>
          <a:p>
            <a:pPr marL="514350" indent="-514350">
              <a:buFont typeface="+mj-lt"/>
              <a:buAutoNum type="arabicPeriod"/>
            </a:pPr>
            <a:endPar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 name="Title 1"/>
          <p:cNvSpPr txBox="1">
            <a:spLocks/>
          </p:cNvSpPr>
          <p:nvPr/>
        </p:nvSpPr>
        <p:spPr>
          <a:xfrm>
            <a:off x="0" y="7376"/>
            <a:ext cx="9144000" cy="83082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43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Why Are You Needed on the Field</a:t>
            </a:r>
            <a:endParaRPr lang="en-US" sz="43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1" name="Oval 10"/>
          <p:cNvSpPr/>
          <p:nvPr/>
        </p:nvSpPr>
        <p:spPr>
          <a:xfrm>
            <a:off x="100263" y="86806"/>
            <a:ext cx="914400" cy="703005"/>
          </a:xfrm>
          <a:prstGeom prst="ellipse">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rPr>
              <a:t>4</a:t>
            </a:r>
          </a:p>
        </p:txBody>
      </p:sp>
    </p:spTree>
    <p:extLst>
      <p:ext uri="{BB962C8B-B14F-4D97-AF65-F5344CB8AC3E}">
        <p14:creationId xmlns:p14="http://schemas.microsoft.com/office/powerpoint/2010/main" val="39189050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BEBA8EAE-BF5A-486C-A8C5-ECC9F3942E4B}">
                <a14:imgProps xmlns:a14="http://schemas.microsoft.com/office/drawing/2010/main">
                  <a14:imgLayer r:embed="rId3">
                    <a14:imgEffect>
                      <a14:brightnessContrast bright="-25000"/>
                    </a14:imgEffect>
                  </a14:imgLayer>
                </a14:imgProps>
              </a:ext>
              <a:ext uri="{28A0092B-C50C-407E-A947-70E740481C1C}">
                <a14:useLocalDpi xmlns:a14="http://schemas.microsoft.com/office/drawing/2010/main" val="0"/>
              </a:ext>
            </a:extLst>
          </a:blip>
          <a:stretch>
            <a:fillRect/>
          </a:stretch>
        </p:blipFill>
        <p:spPr>
          <a:xfrm>
            <a:off x="0" y="2"/>
            <a:ext cx="9144000" cy="6857999"/>
          </a:xfrm>
          <a:prstGeom prst="rect">
            <a:avLst/>
          </a:prstGeom>
        </p:spPr>
      </p:pic>
      <p:sp>
        <p:nvSpPr>
          <p:cNvPr id="6" name="Content Placeholder 5"/>
          <p:cNvSpPr>
            <a:spLocks noGrp="1"/>
          </p:cNvSpPr>
          <p:nvPr>
            <p:ph idx="1"/>
          </p:nvPr>
        </p:nvSpPr>
        <p:spPr>
          <a:xfrm>
            <a:off x="127000" y="2158999"/>
            <a:ext cx="8890000" cy="4699001"/>
          </a:xfrm>
        </p:spPr>
        <p:txBody>
          <a:bodyPr>
            <a:normAutofit/>
          </a:bodyPr>
          <a:lstStyle/>
          <a:p>
            <a:pPr marL="0" indent="0">
              <a:buNone/>
            </a:pPr>
            <a:r>
              <a:rPr lang="en-US"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Be </a:t>
            </a:r>
            <a:r>
              <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sober, be vigilant; because your adversary the devil walks about like a roaring lion, seeking whom he may devour</a:t>
            </a:r>
            <a:r>
              <a:rPr lang="en-US"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buNone/>
            </a:pPr>
            <a:r>
              <a:rPr lang="en-US"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Peter 5:8</a:t>
            </a:r>
          </a:p>
        </p:txBody>
      </p:sp>
      <p:pic>
        <p:nvPicPr>
          <p:cNvPr id="7" name="Picture 2" descr="http://www.bcpwfl.org/wp-content/uploads/2015/02/football_grass_3.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4748"/>
            <a:ext cx="9144000" cy="1740307"/>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0" y="7376"/>
            <a:ext cx="9144000" cy="83082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43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Why Are You Needed on the Field</a:t>
            </a:r>
            <a:endParaRPr lang="en-US" sz="43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1" name="Oval 10"/>
          <p:cNvSpPr/>
          <p:nvPr/>
        </p:nvSpPr>
        <p:spPr>
          <a:xfrm>
            <a:off x="100263" y="86806"/>
            <a:ext cx="914400" cy="703005"/>
          </a:xfrm>
          <a:prstGeom prst="ellipse">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rPr>
              <a:t>4</a:t>
            </a:r>
          </a:p>
        </p:txBody>
      </p:sp>
    </p:spTree>
    <p:extLst>
      <p:ext uri="{BB962C8B-B14F-4D97-AF65-F5344CB8AC3E}">
        <p14:creationId xmlns:p14="http://schemas.microsoft.com/office/powerpoint/2010/main" val="26147012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BEBA8EAE-BF5A-486C-A8C5-ECC9F3942E4B}">
                <a14:imgProps xmlns:a14="http://schemas.microsoft.com/office/drawing/2010/main">
                  <a14:imgLayer r:embed="rId4">
                    <a14:imgEffect>
                      <a14:brightnessContrast bright="-25000"/>
                    </a14:imgEffect>
                  </a14:imgLayer>
                </a14:imgProps>
              </a:ext>
              <a:ext uri="{28A0092B-C50C-407E-A947-70E740481C1C}">
                <a14:useLocalDpi xmlns:a14="http://schemas.microsoft.com/office/drawing/2010/main" val="0"/>
              </a:ext>
            </a:extLst>
          </a:blip>
          <a:stretch>
            <a:fillRect/>
          </a:stretch>
        </p:blipFill>
        <p:spPr>
          <a:xfrm>
            <a:off x="0" y="2"/>
            <a:ext cx="9144000" cy="6857999"/>
          </a:xfrm>
          <a:prstGeom prst="rect">
            <a:avLst/>
          </a:prstGeom>
        </p:spPr>
      </p:pic>
      <p:pic>
        <p:nvPicPr>
          <p:cNvPr id="1026" name="Picture 2" descr="http://www.bcpwfl.org/wp-content/uploads/2015/02/football_grass_3.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4748"/>
            <a:ext cx="9144000" cy="174030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7376"/>
            <a:ext cx="8229600" cy="830824"/>
          </a:xfrm>
        </p:spPr>
        <p:txBody>
          <a:bodyPr>
            <a:noAutofit/>
          </a:bodyPr>
          <a:lstStyle/>
          <a:p>
            <a:r>
              <a:rPr lang="en-US" sz="48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Recognizing Your </a:t>
            </a:r>
            <a:r>
              <a:rPr lang="en-US" sz="4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t>
            </a:r>
            <a:r>
              <a:rPr lang="en-US" sz="48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osition</a:t>
            </a:r>
            <a:endParaRPr lang="en-US" sz="4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idx="1"/>
          </p:nvPr>
        </p:nvSpPr>
        <p:spPr>
          <a:xfrm>
            <a:off x="0" y="2133600"/>
            <a:ext cx="9144000" cy="4627563"/>
          </a:xfrm>
        </p:spPr>
        <p:txBody>
          <a:bodyPr/>
          <a:lstStyle/>
          <a:p>
            <a:pPr marL="514350" indent="-514350">
              <a:buFont typeface="+mj-lt"/>
              <a:buAutoNum type="arabicPeriod"/>
            </a:pPr>
            <a:r>
              <a:rPr lang="en-US"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Are we worshipping God with a whole heart?</a:t>
            </a:r>
            <a:endPar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Oval 2"/>
          <p:cNvSpPr/>
          <p:nvPr/>
        </p:nvSpPr>
        <p:spPr>
          <a:xfrm>
            <a:off x="100263" y="86806"/>
            <a:ext cx="914400" cy="703005"/>
          </a:xfrm>
          <a:prstGeom prst="ellipse">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effectLst>
                  <a:outerShdw blurRad="38100" dist="38100" dir="2700000" algn="tl">
                    <a:srgbClr val="000000">
                      <a:alpha val="43137"/>
                    </a:srgbClr>
                  </a:outerShdw>
                </a:effectLst>
              </a:rPr>
              <a:t>1</a:t>
            </a:r>
            <a:endParaRPr lang="en-US" sz="4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285785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BEBA8EAE-BF5A-486C-A8C5-ECC9F3942E4B}">
                <a14:imgProps xmlns:a14="http://schemas.microsoft.com/office/drawing/2010/main">
                  <a14:imgLayer r:embed="rId3">
                    <a14:imgEffect>
                      <a14:brightnessContrast bright="-25000"/>
                    </a14:imgEffect>
                  </a14:imgLayer>
                </a14:imgProps>
              </a:ext>
              <a:ext uri="{28A0092B-C50C-407E-A947-70E740481C1C}">
                <a14:useLocalDpi xmlns:a14="http://schemas.microsoft.com/office/drawing/2010/main" val="0"/>
              </a:ext>
            </a:extLst>
          </a:blip>
          <a:stretch>
            <a:fillRect/>
          </a:stretch>
        </p:blipFill>
        <p:spPr>
          <a:xfrm>
            <a:off x="0" y="2"/>
            <a:ext cx="9144000" cy="6857999"/>
          </a:xfrm>
          <a:prstGeom prst="rect">
            <a:avLst/>
          </a:prstGeom>
        </p:spPr>
      </p:pic>
      <p:sp>
        <p:nvSpPr>
          <p:cNvPr id="6" name="Content Placeholder 5"/>
          <p:cNvSpPr>
            <a:spLocks noGrp="1"/>
          </p:cNvSpPr>
          <p:nvPr>
            <p:ph idx="1"/>
          </p:nvPr>
        </p:nvSpPr>
        <p:spPr>
          <a:xfrm>
            <a:off x="127000" y="2362200"/>
            <a:ext cx="8890000" cy="4699001"/>
          </a:xfrm>
        </p:spPr>
        <p:txBody>
          <a:bodyPr>
            <a:normAutofit/>
          </a:bodyPr>
          <a:lstStyle/>
          <a:p>
            <a:pPr marL="0" indent="0">
              <a:buNone/>
            </a:pPr>
            <a:r>
              <a:rPr lang="en-US"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 </a:t>
            </a:r>
            <a:r>
              <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then faith comes by hearing, and hearing by the word of God</a:t>
            </a:r>
            <a:r>
              <a:rPr lang="en-US"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buNone/>
            </a:pPr>
            <a:r>
              <a:rPr lang="en-US"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Romans 10:17</a:t>
            </a:r>
          </a:p>
        </p:txBody>
      </p:sp>
      <p:pic>
        <p:nvPicPr>
          <p:cNvPr id="7" name="Picture 2" descr="http://www.bcpwfl.org/wp-content/uploads/2015/02/football_grass_3.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4748"/>
            <a:ext cx="9144000" cy="1740307"/>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0" y="7376"/>
            <a:ext cx="9144000" cy="83082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43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Why Are You Needed on the Field</a:t>
            </a:r>
            <a:endParaRPr lang="en-US" sz="43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1" name="Oval 10"/>
          <p:cNvSpPr/>
          <p:nvPr/>
        </p:nvSpPr>
        <p:spPr>
          <a:xfrm>
            <a:off x="100263" y="86806"/>
            <a:ext cx="914400" cy="703005"/>
          </a:xfrm>
          <a:prstGeom prst="ellipse">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rPr>
              <a:t>4</a:t>
            </a:r>
          </a:p>
        </p:txBody>
      </p:sp>
    </p:spTree>
    <p:extLst>
      <p:ext uri="{BB962C8B-B14F-4D97-AF65-F5344CB8AC3E}">
        <p14:creationId xmlns:p14="http://schemas.microsoft.com/office/powerpoint/2010/main" val="19473831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BEBA8EAE-BF5A-486C-A8C5-ECC9F3942E4B}">
                <a14:imgProps xmlns:a14="http://schemas.microsoft.com/office/drawing/2010/main">
                  <a14:imgLayer r:embed="rId3">
                    <a14:imgEffect>
                      <a14:brightnessContrast bright="-25000"/>
                    </a14:imgEffect>
                  </a14:imgLayer>
                </a14:imgProps>
              </a:ext>
              <a:ext uri="{28A0092B-C50C-407E-A947-70E740481C1C}">
                <a14:useLocalDpi xmlns:a14="http://schemas.microsoft.com/office/drawing/2010/main" val="0"/>
              </a:ext>
            </a:extLst>
          </a:blip>
          <a:stretch>
            <a:fillRect/>
          </a:stretch>
        </p:blipFill>
        <p:spPr>
          <a:xfrm>
            <a:off x="0" y="2"/>
            <a:ext cx="9144000" cy="6857999"/>
          </a:xfrm>
          <a:prstGeom prst="rect">
            <a:avLst/>
          </a:prstGeom>
        </p:spPr>
      </p:pic>
      <p:pic>
        <p:nvPicPr>
          <p:cNvPr id="7" name="Picture 2" descr="http://www.bcpwfl.org/wp-content/uploads/2015/02/football_grass_3.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4748"/>
            <a:ext cx="9144000" cy="1740307"/>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5"/>
          <p:cNvSpPr txBox="1">
            <a:spLocks/>
          </p:cNvSpPr>
          <p:nvPr/>
        </p:nvSpPr>
        <p:spPr>
          <a:xfrm>
            <a:off x="0" y="1828800"/>
            <a:ext cx="9144000" cy="485140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indent="-514350">
              <a:buFont typeface="+mj-lt"/>
              <a:buAutoNum type="arabicPeriod"/>
            </a:pPr>
            <a:r>
              <a:rPr lang="en-US"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Christ wants us and needs us there!</a:t>
            </a:r>
          </a:p>
          <a:p>
            <a:pPr marL="514350" indent="-514350">
              <a:buFont typeface="+mj-lt"/>
              <a:buAutoNum type="arabicPeriod"/>
            </a:pPr>
            <a:r>
              <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Lost souls need us on the field reaching out to them</a:t>
            </a:r>
            <a:r>
              <a:rPr lang="en-US"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marL="514350" indent="-514350">
              <a:buFont typeface="+mj-lt"/>
              <a:buAutoNum type="arabicPeriod"/>
            </a:pPr>
            <a:r>
              <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Christians need all players on the field together working with them.</a:t>
            </a:r>
          </a:p>
          <a:p>
            <a:pPr marL="514350" indent="-514350">
              <a:buFont typeface="+mj-lt"/>
              <a:buAutoNum type="arabicPeriod"/>
            </a:pPr>
            <a:endPar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514350" indent="-514350">
              <a:buFont typeface="+mj-lt"/>
              <a:buAutoNum type="arabicPeriod"/>
            </a:pPr>
            <a:endPar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 name="Title 1"/>
          <p:cNvSpPr txBox="1">
            <a:spLocks/>
          </p:cNvSpPr>
          <p:nvPr/>
        </p:nvSpPr>
        <p:spPr>
          <a:xfrm>
            <a:off x="0" y="7376"/>
            <a:ext cx="9144000" cy="83082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43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Why Are You Needed on the Field</a:t>
            </a:r>
            <a:endParaRPr lang="en-US" sz="43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1" name="Oval 10"/>
          <p:cNvSpPr/>
          <p:nvPr/>
        </p:nvSpPr>
        <p:spPr>
          <a:xfrm>
            <a:off x="100263" y="86806"/>
            <a:ext cx="914400" cy="703005"/>
          </a:xfrm>
          <a:prstGeom prst="ellipse">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rPr>
              <a:t>4</a:t>
            </a:r>
          </a:p>
        </p:txBody>
      </p:sp>
    </p:spTree>
    <p:extLst>
      <p:ext uri="{BB962C8B-B14F-4D97-AF65-F5344CB8AC3E}">
        <p14:creationId xmlns:p14="http://schemas.microsoft.com/office/powerpoint/2010/main" val="2110336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BEBA8EAE-BF5A-486C-A8C5-ECC9F3942E4B}">
                <a14:imgProps xmlns:a14="http://schemas.microsoft.com/office/drawing/2010/main">
                  <a14:imgLayer r:embed="rId3">
                    <a14:imgEffect>
                      <a14:brightnessContrast bright="-25000"/>
                    </a14:imgEffect>
                  </a14:imgLayer>
                </a14:imgProps>
              </a:ext>
              <a:ext uri="{28A0092B-C50C-407E-A947-70E740481C1C}">
                <a14:useLocalDpi xmlns:a14="http://schemas.microsoft.com/office/drawing/2010/main" val="0"/>
              </a:ext>
            </a:extLst>
          </a:blip>
          <a:stretch>
            <a:fillRect/>
          </a:stretch>
        </p:blipFill>
        <p:spPr>
          <a:xfrm>
            <a:off x="0" y="2"/>
            <a:ext cx="9144000" cy="6857999"/>
          </a:xfrm>
          <a:prstGeom prst="rect">
            <a:avLst/>
          </a:prstGeom>
        </p:spPr>
      </p:pic>
      <p:sp>
        <p:nvSpPr>
          <p:cNvPr id="6" name="Content Placeholder 5"/>
          <p:cNvSpPr>
            <a:spLocks noGrp="1"/>
          </p:cNvSpPr>
          <p:nvPr>
            <p:ph idx="1"/>
          </p:nvPr>
        </p:nvSpPr>
        <p:spPr>
          <a:xfrm>
            <a:off x="96252" y="1981200"/>
            <a:ext cx="8890000" cy="4775201"/>
          </a:xfrm>
        </p:spPr>
        <p:txBody>
          <a:bodyPr>
            <a:normAutofit/>
          </a:bodyPr>
          <a:lstStyle/>
          <a:p>
            <a:pPr marL="0" indent="0">
              <a:buNone/>
            </a:pPr>
            <a:r>
              <a:rPr lang="en-US"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You </a:t>
            </a:r>
            <a:r>
              <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therefore must </a:t>
            </a:r>
            <a:r>
              <a:rPr lang="en-US" b="1" u="sng"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endure hardship</a:t>
            </a:r>
            <a:r>
              <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as a good soldier of Jesus Christ</a:t>
            </a:r>
            <a:r>
              <a:rPr lang="en-US"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buNone/>
            </a:pPr>
            <a:r>
              <a:rPr lang="en-US"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Timothy 2:3</a:t>
            </a:r>
          </a:p>
          <a:p>
            <a:pPr marL="0" indent="0">
              <a:buNone/>
            </a:pPr>
            <a:endPar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buNone/>
            </a:pPr>
            <a:r>
              <a:rPr lang="en-US"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Therefore </a:t>
            </a:r>
            <a:r>
              <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take up the whole armor of God, that you may be able to withstand in the evil day, and </a:t>
            </a:r>
            <a:r>
              <a:rPr lang="en-US" b="1" u="sng"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having done all</a:t>
            </a:r>
            <a:r>
              <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to stand</a:t>
            </a:r>
            <a:r>
              <a:rPr lang="en-US"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buNone/>
            </a:pPr>
            <a:r>
              <a:rPr lang="en-US"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Ephesians 6:13</a:t>
            </a:r>
            <a:endParaRPr lang="en-US"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7" name="Picture 2" descr="http://www.bcpwfl.org/wp-content/uploads/2015/02/football_grass_3.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4748"/>
            <a:ext cx="9144000" cy="1740307"/>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0" y="7376"/>
            <a:ext cx="9144000" cy="83082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43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Why Are You Needed on the Field</a:t>
            </a:r>
            <a:endParaRPr lang="en-US" sz="43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1" name="Oval 10"/>
          <p:cNvSpPr/>
          <p:nvPr/>
        </p:nvSpPr>
        <p:spPr>
          <a:xfrm>
            <a:off x="100263" y="86806"/>
            <a:ext cx="914400" cy="703005"/>
          </a:xfrm>
          <a:prstGeom prst="ellipse">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rPr>
              <a:t>4</a:t>
            </a:r>
          </a:p>
        </p:txBody>
      </p:sp>
    </p:spTree>
    <p:extLst>
      <p:ext uri="{BB962C8B-B14F-4D97-AF65-F5344CB8AC3E}">
        <p14:creationId xmlns:p14="http://schemas.microsoft.com/office/powerpoint/2010/main" val="28422761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BEBA8EAE-BF5A-486C-A8C5-ECC9F3942E4B}">
                <a14:imgProps xmlns:a14="http://schemas.microsoft.com/office/drawing/2010/main">
                  <a14:imgLayer r:embed="rId3">
                    <a14:imgEffect>
                      <a14:brightnessContrast bright="-25000"/>
                    </a14:imgEffect>
                  </a14:imgLayer>
                </a14:imgProps>
              </a:ext>
              <a:ext uri="{28A0092B-C50C-407E-A947-70E740481C1C}">
                <a14:useLocalDpi xmlns:a14="http://schemas.microsoft.com/office/drawing/2010/main" val="0"/>
              </a:ext>
            </a:extLst>
          </a:blip>
          <a:stretch>
            <a:fillRect/>
          </a:stretch>
        </p:blipFill>
        <p:spPr>
          <a:xfrm>
            <a:off x="0" y="2"/>
            <a:ext cx="9144000" cy="6857999"/>
          </a:xfrm>
          <a:prstGeom prst="rect">
            <a:avLst/>
          </a:prstGeom>
        </p:spPr>
      </p:pic>
      <p:sp>
        <p:nvSpPr>
          <p:cNvPr id="6" name="Content Placeholder 5"/>
          <p:cNvSpPr>
            <a:spLocks noGrp="1"/>
          </p:cNvSpPr>
          <p:nvPr>
            <p:ph idx="1"/>
          </p:nvPr>
        </p:nvSpPr>
        <p:spPr>
          <a:xfrm>
            <a:off x="233947" y="2207125"/>
            <a:ext cx="8890000" cy="4622801"/>
          </a:xfrm>
        </p:spPr>
        <p:txBody>
          <a:bodyPr>
            <a:normAutofit/>
          </a:bodyPr>
          <a:lstStyle/>
          <a:p>
            <a:pPr marL="0" indent="0">
              <a:buNone/>
            </a:pPr>
            <a:r>
              <a:rPr lang="en-US"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Also </a:t>
            </a:r>
            <a:r>
              <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heard the voice of the Lord, </a:t>
            </a:r>
            <a:r>
              <a:rPr lang="en-US"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saying: “Whom </a:t>
            </a:r>
            <a:r>
              <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shall I send</a:t>
            </a:r>
            <a:r>
              <a:rPr lang="en-US"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And </a:t>
            </a:r>
            <a:r>
              <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who will go for Us</a:t>
            </a:r>
            <a:r>
              <a:rPr lang="en-US"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Then </a:t>
            </a:r>
            <a:r>
              <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said, </a:t>
            </a:r>
            <a:r>
              <a:rPr lang="en-US"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“Here </a:t>
            </a:r>
            <a:r>
              <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am I! Send </a:t>
            </a:r>
            <a:r>
              <a:rPr lang="en-US"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 </a:t>
            </a:r>
          </a:p>
          <a:p>
            <a:pPr marL="0" indent="0">
              <a:buNone/>
            </a:pPr>
            <a:r>
              <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Isaiah 6:8</a:t>
            </a:r>
            <a:endParaRPr lang="en-US"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7" name="Picture 2" descr="http://www.bcpwfl.org/wp-content/uploads/2015/02/football_grass_3.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4748"/>
            <a:ext cx="9144000" cy="1740307"/>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0" y="7376"/>
            <a:ext cx="9144000" cy="83082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43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Why Are You Needed on the Field</a:t>
            </a:r>
            <a:endParaRPr lang="en-US" sz="43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1" name="Oval 10"/>
          <p:cNvSpPr/>
          <p:nvPr/>
        </p:nvSpPr>
        <p:spPr>
          <a:xfrm>
            <a:off x="100263" y="86806"/>
            <a:ext cx="914400" cy="703005"/>
          </a:xfrm>
          <a:prstGeom prst="ellipse">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rPr>
              <a:t>4</a:t>
            </a:r>
          </a:p>
        </p:txBody>
      </p:sp>
    </p:spTree>
    <p:extLst>
      <p:ext uri="{BB962C8B-B14F-4D97-AF65-F5344CB8AC3E}">
        <p14:creationId xmlns:p14="http://schemas.microsoft.com/office/powerpoint/2010/main" val="34665283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BEBA8EAE-BF5A-486C-A8C5-ECC9F3942E4B}">
                <a14:imgProps xmlns:a14="http://schemas.microsoft.com/office/drawing/2010/main">
                  <a14:imgLayer r:embed="rId3">
                    <a14:imgEffect>
                      <a14:brightnessContrast bright="-25000"/>
                    </a14:imgEffect>
                  </a14:imgLayer>
                </a14:imgProps>
              </a:ext>
              <a:ext uri="{28A0092B-C50C-407E-A947-70E740481C1C}">
                <a14:useLocalDpi xmlns:a14="http://schemas.microsoft.com/office/drawing/2010/main" val="0"/>
              </a:ext>
            </a:extLst>
          </a:blip>
          <a:stretch>
            <a:fillRect/>
          </a:stretch>
        </p:blipFill>
        <p:spPr>
          <a:xfrm>
            <a:off x="0" y="2"/>
            <a:ext cx="9144000" cy="6857999"/>
          </a:xfrm>
          <a:prstGeom prst="rect">
            <a:avLst/>
          </a:prstGeom>
        </p:spPr>
      </p:pic>
      <p:sp>
        <p:nvSpPr>
          <p:cNvPr id="6" name="Content Placeholder 5"/>
          <p:cNvSpPr>
            <a:spLocks noGrp="1"/>
          </p:cNvSpPr>
          <p:nvPr>
            <p:ph idx="1"/>
          </p:nvPr>
        </p:nvSpPr>
        <p:spPr>
          <a:xfrm>
            <a:off x="127000" y="2183063"/>
            <a:ext cx="8890000" cy="4699001"/>
          </a:xfrm>
        </p:spPr>
        <p:txBody>
          <a:bodyPr>
            <a:normAutofit/>
          </a:bodyPr>
          <a:lstStyle/>
          <a:p>
            <a:pPr marL="0" indent="0">
              <a:buNone/>
            </a:pPr>
            <a:r>
              <a:rPr lang="en-US"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a:t>
            </a:r>
            <a:r>
              <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have </a:t>
            </a:r>
            <a:r>
              <a:rPr lang="en-US" b="1" u="sng"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fought</a:t>
            </a:r>
            <a:r>
              <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the good fight, I have </a:t>
            </a:r>
            <a:r>
              <a:rPr lang="en-US" b="1" u="sng"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finished</a:t>
            </a:r>
            <a:r>
              <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the race, I have </a:t>
            </a:r>
            <a:r>
              <a:rPr lang="en-US" b="1" u="sng"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kept</a:t>
            </a:r>
            <a:r>
              <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the faith</a:t>
            </a:r>
            <a:r>
              <a:rPr lang="en-US"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marL="0" indent="0">
              <a:buNone/>
            </a:pPr>
            <a:r>
              <a:rPr lang="en-US"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Timothy 4:7</a:t>
            </a:r>
          </a:p>
        </p:txBody>
      </p:sp>
      <p:pic>
        <p:nvPicPr>
          <p:cNvPr id="7" name="Picture 2" descr="http://www.bcpwfl.org/wp-content/uploads/2015/02/football_grass_3.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4748"/>
            <a:ext cx="9144000" cy="1740307"/>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457200" y="7376"/>
            <a:ext cx="8229600" cy="83082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48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 One Wins on the Sideline</a:t>
            </a:r>
            <a:endParaRPr lang="en-US" sz="4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0" name="Oval 9"/>
          <p:cNvSpPr/>
          <p:nvPr/>
        </p:nvSpPr>
        <p:spPr>
          <a:xfrm>
            <a:off x="100263" y="86806"/>
            <a:ext cx="914400" cy="703005"/>
          </a:xfrm>
          <a:prstGeom prst="ellipse">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effectLst>
                  <a:outerShdw blurRad="38100" dist="38100" dir="2700000" algn="tl">
                    <a:srgbClr val="000000">
                      <a:alpha val="43137"/>
                    </a:srgbClr>
                  </a:outerShdw>
                </a:effectLst>
              </a:rPr>
              <a:t>5</a:t>
            </a:r>
            <a:endParaRPr lang="en-US" sz="4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649327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BEBA8EAE-BF5A-486C-A8C5-ECC9F3942E4B}">
                <a14:imgProps xmlns:a14="http://schemas.microsoft.com/office/drawing/2010/main">
                  <a14:imgLayer r:embed="rId3">
                    <a14:imgEffect>
                      <a14:brightnessContrast bright="-25000"/>
                    </a14:imgEffect>
                  </a14:imgLayer>
                </a14:imgProps>
              </a:ext>
              <a:ext uri="{28A0092B-C50C-407E-A947-70E740481C1C}">
                <a14:useLocalDpi xmlns:a14="http://schemas.microsoft.com/office/drawing/2010/main" val="0"/>
              </a:ext>
            </a:extLst>
          </a:blip>
          <a:stretch>
            <a:fillRect/>
          </a:stretch>
        </p:blipFill>
        <p:spPr>
          <a:xfrm>
            <a:off x="0" y="2"/>
            <a:ext cx="9144000" cy="6857999"/>
          </a:xfrm>
          <a:prstGeom prst="rect">
            <a:avLst/>
          </a:prstGeom>
        </p:spPr>
      </p:pic>
      <p:pic>
        <p:nvPicPr>
          <p:cNvPr id="7" name="Picture 2" descr="http://www.bcpwfl.org/wp-content/uploads/2015/02/football_grass_3.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4748"/>
            <a:ext cx="9144000" cy="1740307"/>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457200" y="7376"/>
            <a:ext cx="8229600" cy="83082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Plan of Salvation</a:t>
            </a:r>
            <a:endParaRPr lang="en-US" sz="6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0" name="AutoShape 4"/>
          <p:cNvSpPr>
            <a:spLocks noChangeArrowheads="1"/>
          </p:cNvSpPr>
          <p:nvPr/>
        </p:nvSpPr>
        <p:spPr bwMode="auto">
          <a:xfrm>
            <a:off x="1066800" y="1904999"/>
            <a:ext cx="6705600" cy="4697359"/>
          </a:xfrm>
          <a:prstGeom prst="horizontalScroll">
            <a:avLst>
              <a:gd name="adj" fmla="val 12500"/>
            </a:avLst>
          </a:prstGeom>
          <a:solidFill>
            <a:schemeClr val="tx1"/>
          </a:solidFill>
          <a:ln w="9525">
            <a:solidFill>
              <a:schemeClr val="bg2"/>
            </a:solidFill>
            <a:round/>
            <a:headEnd/>
            <a:tailEnd/>
          </a:ln>
        </p:spPr>
        <p:txBody>
          <a:bodyPr/>
          <a:lstStyle/>
          <a:p>
            <a:pPr>
              <a:spcBef>
                <a:spcPct val="20000"/>
              </a:spcBef>
              <a:defRPr/>
            </a:pPr>
            <a:r>
              <a:rPr lang="en-US" sz="3200" b="1" dirty="0">
                <a:solidFill>
                  <a:schemeClr val="bg1"/>
                </a:solidFill>
                <a:effectLst>
                  <a:outerShdw blurRad="38100" dist="38100" dir="2700000" algn="tl">
                    <a:srgbClr val="808080"/>
                  </a:outerShdw>
                </a:effectLst>
                <a:latin typeface="Arial" pitchFamily="34" charset="0"/>
                <a:cs typeface="Arial" pitchFamily="34" charset="0"/>
              </a:rPr>
              <a:t>Hear		</a:t>
            </a:r>
            <a:r>
              <a:rPr lang="en-US" sz="3200" b="1" dirty="0" smtClean="0">
                <a:solidFill>
                  <a:schemeClr val="bg1"/>
                </a:solidFill>
                <a:effectLst>
                  <a:outerShdw blurRad="38100" dist="38100" dir="2700000" algn="tl">
                    <a:srgbClr val="808080"/>
                  </a:outerShdw>
                </a:effectLst>
                <a:latin typeface="Arial" pitchFamily="34" charset="0"/>
                <a:cs typeface="Arial" pitchFamily="34" charset="0"/>
              </a:rPr>
              <a:t>	John </a:t>
            </a:r>
            <a:r>
              <a:rPr lang="en-US" sz="3200" b="1" dirty="0">
                <a:solidFill>
                  <a:schemeClr val="bg1"/>
                </a:solidFill>
                <a:effectLst>
                  <a:outerShdw blurRad="38100" dist="38100" dir="2700000" algn="tl">
                    <a:srgbClr val="808080"/>
                  </a:outerShdw>
                </a:effectLst>
                <a:latin typeface="Arial" pitchFamily="34" charset="0"/>
                <a:cs typeface="Arial" pitchFamily="34" charset="0"/>
              </a:rPr>
              <a:t>12:48</a:t>
            </a:r>
          </a:p>
          <a:p>
            <a:pPr>
              <a:spcBef>
                <a:spcPct val="20000"/>
              </a:spcBef>
              <a:defRPr/>
            </a:pPr>
            <a:r>
              <a:rPr lang="en-US" sz="3200" b="1" dirty="0">
                <a:solidFill>
                  <a:schemeClr val="bg1"/>
                </a:solidFill>
                <a:effectLst>
                  <a:outerShdw blurRad="38100" dist="38100" dir="2700000" algn="tl">
                    <a:srgbClr val="808080"/>
                  </a:outerShdw>
                </a:effectLst>
                <a:latin typeface="Arial" pitchFamily="34" charset="0"/>
                <a:cs typeface="Arial" pitchFamily="34" charset="0"/>
              </a:rPr>
              <a:t>Believe		John 8:24</a:t>
            </a:r>
          </a:p>
          <a:p>
            <a:pPr>
              <a:spcBef>
                <a:spcPct val="20000"/>
              </a:spcBef>
              <a:defRPr/>
            </a:pPr>
            <a:r>
              <a:rPr lang="en-US" sz="3200" b="1" dirty="0">
                <a:solidFill>
                  <a:schemeClr val="bg1"/>
                </a:solidFill>
                <a:effectLst>
                  <a:outerShdw blurRad="38100" dist="38100" dir="2700000" algn="tl">
                    <a:srgbClr val="808080"/>
                  </a:outerShdw>
                </a:effectLst>
                <a:latin typeface="Arial" pitchFamily="34" charset="0"/>
                <a:cs typeface="Arial" pitchFamily="34" charset="0"/>
              </a:rPr>
              <a:t>Repent		Luke 13:3</a:t>
            </a:r>
          </a:p>
          <a:p>
            <a:pPr>
              <a:spcBef>
                <a:spcPct val="20000"/>
              </a:spcBef>
              <a:defRPr/>
            </a:pPr>
            <a:r>
              <a:rPr lang="en-US" sz="3200" b="1" dirty="0">
                <a:solidFill>
                  <a:schemeClr val="bg1"/>
                </a:solidFill>
                <a:effectLst>
                  <a:outerShdw blurRad="38100" dist="38100" dir="2700000" algn="tl">
                    <a:srgbClr val="808080"/>
                  </a:outerShdw>
                </a:effectLst>
                <a:latin typeface="Arial" pitchFamily="34" charset="0"/>
                <a:cs typeface="Arial" pitchFamily="34" charset="0"/>
              </a:rPr>
              <a:t>Confess	</a:t>
            </a:r>
            <a:r>
              <a:rPr lang="en-US" sz="3200" b="1" dirty="0" smtClean="0">
                <a:solidFill>
                  <a:schemeClr val="bg1"/>
                </a:solidFill>
                <a:effectLst>
                  <a:outerShdw blurRad="38100" dist="38100" dir="2700000" algn="tl">
                    <a:srgbClr val="808080"/>
                  </a:outerShdw>
                </a:effectLst>
                <a:latin typeface="Arial" pitchFamily="34" charset="0"/>
                <a:cs typeface="Arial" pitchFamily="34" charset="0"/>
              </a:rPr>
              <a:t>	Matt</a:t>
            </a:r>
            <a:r>
              <a:rPr lang="en-US" sz="3200" b="1" dirty="0">
                <a:solidFill>
                  <a:schemeClr val="bg1"/>
                </a:solidFill>
                <a:effectLst>
                  <a:outerShdw blurRad="38100" dist="38100" dir="2700000" algn="tl">
                    <a:srgbClr val="808080"/>
                  </a:outerShdw>
                </a:effectLst>
                <a:latin typeface="Arial" pitchFamily="34" charset="0"/>
                <a:cs typeface="Arial" pitchFamily="34" charset="0"/>
              </a:rPr>
              <a:t>. 10:32-33</a:t>
            </a:r>
          </a:p>
          <a:p>
            <a:pPr>
              <a:spcBef>
                <a:spcPct val="20000"/>
              </a:spcBef>
              <a:defRPr/>
            </a:pPr>
            <a:r>
              <a:rPr lang="en-US" sz="3200" b="1" dirty="0">
                <a:solidFill>
                  <a:schemeClr val="bg1"/>
                </a:solidFill>
                <a:effectLst>
                  <a:outerShdw blurRad="38100" dist="38100" dir="2700000" algn="tl">
                    <a:srgbClr val="808080"/>
                  </a:outerShdw>
                </a:effectLst>
                <a:latin typeface="Arial" pitchFamily="34" charset="0"/>
                <a:cs typeface="Arial" pitchFamily="34" charset="0"/>
              </a:rPr>
              <a:t>Baptized	</a:t>
            </a:r>
            <a:r>
              <a:rPr lang="en-US" sz="3200" b="1" dirty="0" smtClean="0">
                <a:solidFill>
                  <a:schemeClr val="bg1"/>
                </a:solidFill>
                <a:effectLst>
                  <a:outerShdw blurRad="38100" dist="38100" dir="2700000" algn="tl">
                    <a:srgbClr val="808080"/>
                  </a:outerShdw>
                </a:effectLst>
                <a:latin typeface="Arial" pitchFamily="34" charset="0"/>
                <a:cs typeface="Arial" pitchFamily="34" charset="0"/>
              </a:rPr>
              <a:t>	Mark </a:t>
            </a:r>
            <a:r>
              <a:rPr lang="en-US" sz="3200" b="1" dirty="0">
                <a:solidFill>
                  <a:schemeClr val="bg1"/>
                </a:solidFill>
                <a:effectLst>
                  <a:outerShdw blurRad="38100" dist="38100" dir="2700000" algn="tl">
                    <a:srgbClr val="808080"/>
                  </a:outerShdw>
                </a:effectLst>
                <a:latin typeface="Arial" pitchFamily="34" charset="0"/>
                <a:cs typeface="Arial" pitchFamily="34" charset="0"/>
              </a:rPr>
              <a:t>16:16</a:t>
            </a:r>
          </a:p>
          <a:p>
            <a:pPr>
              <a:spcBef>
                <a:spcPct val="20000"/>
              </a:spcBef>
              <a:defRPr/>
            </a:pPr>
            <a:r>
              <a:rPr lang="en-US" sz="3200" b="1" dirty="0">
                <a:solidFill>
                  <a:schemeClr val="bg1"/>
                </a:solidFill>
                <a:effectLst>
                  <a:outerShdw blurRad="38100" dist="38100" dir="2700000" algn="tl">
                    <a:srgbClr val="808080"/>
                  </a:outerShdw>
                </a:effectLst>
                <a:latin typeface="Arial" pitchFamily="34" charset="0"/>
                <a:cs typeface="Arial" pitchFamily="34" charset="0"/>
              </a:rPr>
              <a:t>Faithful		Matt. 24:13</a:t>
            </a:r>
          </a:p>
          <a:p>
            <a:pPr marL="342900" indent="-342900" algn="r">
              <a:spcBef>
                <a:spcPct val="20000"/>
              </a:spcBef>
              <a:defRPr/>
            </a:pPr>
            <a:endParaRPr lang="en-US" sz="2800" i="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507837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BEBA8EAE-BF5A-486C-A8C5-ECC9F3942E4B}">
                <a14:imgProps xmlns:a14="http://schemas.microsoft.com/office/drawing/2010/main">
                  <a14:imgLayer r:embed="rId3">
                    <a14:imgEffect>
                      <a14:brightnessContrast bright="-25000"/>
                    </a14:imgEffect>
                  </a14:imgLayer>
                </a14:imgProps>
              </a:ext>
              <a:ext uri="{28A0092B-C50C-407E-A947-70E740481C1C}">
                <a14:useLocalDpi xmlns:a14="http://schemas.microsoft.com/office/drawing/2010/main" val="0"/>
              </a:ext>
            </a:extLst>
          </a:blip>
          <a:stretch>
            <a:fillRect/>
          </a:stretch>
        </p:blipFill>
        <p:spPr>
          <a:xfrm>
            <a:off x="0" y="2"/>
            <a:ext cx="9144000" cy="6857999"/>
          </a:xfrm>
          <a:prstGeom prst="rect">
            <a:avLst/>
          </a:prstGeom>
        </p:spPr>
      </p:pic>
      <p:sp>
        <p:nvSpPr>
          <p:cNvPr id="6" name="Content Placeholder 5"/>
          <p:cNvSpPr>
            <a:spLocks noGrp="1"/>
          </p:cNvSpPr>
          <p:nvPr>
            <p:ph idx="1"/>
          </p:nvPr>
        </p:nvSpPr>
        <p:spPr>
          <a:xfrm>
            <a:off x="95249" y="2209800"/>
            <a:ext cx="8953501" cy="3073398"/>
          </a:xfrm>
        </p:spPr>
        <p:txBody>
          <a:bodyPr/>
          <a:lstStyle/>
          <a:p>
            <a:pPr marL="0" indent="0">
              <a:buNone/>
            </a:pPr>
            <a:r>
              <a:rPr lang="en-US"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Give unto the Lord, O you mighty ones, give unto the Lord glory and strength. Give unto the Lord the glory due to His name; Worship the Lord in the beauty of holiness.</a:t>
            </a:r>
          </a:p>
          <a:p>
            <a:pPr marL="0" indent="0">
              <a:buNone/>
            </a:pPr>
            <a:r>
              <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Psalm 29:1-2</a:t>
            </a:r>
            <a:endParaRPr lang="en-US"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7" name="Picture 2" descr="http://www.bcpwfl.org/wp-content/uploads/2015/02/football_grass_3.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4748"/>
            <a:ext cx="9144000" cy="1740307"/>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a:spLocks noGrp="1"/>
          </p:cNvSpPr>
          <p:nvPr>
            <p:ph type="title"/>
          </p:nvPr>
        </p:nvSpPr>
        <p:spPr>
          <a:xfrm>
            <a:off x="457200" y="7376"/>
            <a:ext cx="8229600" cy="830824"/>
          </a:xfrm>
        </p:spPr>
        <p:txBody>
          <a:bodyPr>
            <a:noAutofit/>
          </a:bodyPr>
          <a:lstStyle/>
          <a:p>
            <a:r>
              <a:rPr lang="en-US" sz="48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Recognizing Your </a:t>
            </a:r>
            <a:r>
              <a:rPr lang="en-US" sz="4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t>
            </a:r>
            <a:r>
              <a:rPr lang="en-US" sz="48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osition</a:t>
            </a:r>
            <a:endParaRPr lang="en-US" sz="4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0" name="Oval 9"/>
          <p:cNvSpPr/>
          <p:nvPr/>
        </p:nvSpPr>
        <p:spPr>
          <a:xfrm>
            <a:off x="100263" y="86806"/>
            <a:ext cx="914400" cy="703005"/>
          </a:xfrm>
          <a:prstGeom prst="ellipse">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effectLst>
                  <a:outerShdw blurRad="38100" dist="38100" dir="2700000" algn="tl">
                    <a:srgbClr val="000000">
                      <a:alpha val="43137"/>
                    </a:srgbClr>
                  </a:outerShdw>
                </a:effectLst>
              </a:rPr>
              <a:t>1</a:t>
            </a:r>
            <a:endParaRPr lang="en-US" sz="4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243875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BEBA8EAE-BF5A-486C-A8C5-ECC9F3942E4B}">
                <a14:imgProps xmlns:a14="http://schemas.microsoft.com/office/drawing/2010/main">
                  <a14:imgLayer r:embed="rId3">
                    <a14:imgEffect>
                      <a14:brightnessContrast bright="-25000"/>
                    </a14:imgEffect>
                  </a14:imgLayer>
                </a14:imgProps>
              </a:ext>
              <a:ext uri="{28A0092B-C50C-407E-A947-70E740481C1C}">
                <a14:useLocalDpi xmlns:a14="http://schemas.microsoft.com/office/drawing/2010/main" val="0"/>
              </a:ext>
            </a:extLst>
          </a:blip>
          <a:stretch>
            <a:fillRect/>
          </a:stretch>
        </p:blipFill>
        <p:spPr>
          <a:xfrm>
            <a:off x="0" y="2"/>
            <a:ext cx="9144000" cy="6857999"/>
          </a:xfrm>
          <a:prstGeom prst="rect">
            <a:avLst/>
          </a:prstGeom>
        </p:spPr>
      </p:pic>
      <p:sp>
        <p:nvSpPr>
          <p:cNvPr id="6" name="Content Placeholder 5"/>
          <p:cNvSpPr>
            <a:spLocks noGrp="1"/>
          </p:cNvSpPr>
          <p:nvPr>
            <p:ph idx="1"/>
          </p:nvPr>
        </p:nvSpPr>
        <p:spPr>
          <a:xfrm>
            <a:off x="174457" y="2133600"/>
            <a:ext cx="8953501" cy="4013201"/>
          </a:xfrm>
        </p:spPr>
        <p:txBody>
          <a:bodyPr/>
          <a:lstStyle/>
          <a:p>
            <a:pPr marL="0" indent="0">
              <a:buNone/>
            </a:pPr>
            <a:r>
              <a:rPr lang="en-US"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Therefore, since we are receiving a kingdom which cannot be shaken, let us have grace, by which we may </a:t>
            </a:r>
            <a:r>
              <a:rPr lang="en-US" b="1" u="sng"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serve God acceptably with reverence and godly fear</a:t>
            </a:r>
            <a:r>
              <a:rPr lang="en-US"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marL="0" indent="0">
              <a:buNone/>
            </a:pPr>
            <a:r>
              <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Hebrews 12:28</a:t>
            </a:r>
            <a:endParaRPr lang="en-US"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7" name="Picture 2" descr="http://www.bcpwfl.org/wp-content/uploads/2015/02/football_grass_3.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4748"/>
            <a:ext cx="9144000" cy="1740307"/>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a:spLocks noGrp="1"/>
          </p:cNvSpPr>
          <p:nvPr>
            <p:ph type="title"/>
          </p:nvPr>
        </p:nvSpPr>
        <p:spPr>
          <a:xfrm>
            <a:off x="457200" y="7376"/>
            <a:ext cx="8229600" cy="830824"/>
          </a:xfrm>
        </p:spPr>
        <p:txBody>
          <a:bodyPr>
            <a:noAutofit/>
          </a:bodyPr>
          <a:lstStyle/>
          <a:p>
            <a:r>
              <a:rPr lang="en-US" sz="48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Recognizing Your </a:t>
            </a:r>
            <a:r>
              <a:rPr lang="en-US" sz="4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t>
            </a:r>
            <a:r>
              <a:rPr lang="en-US" sz="48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osition</a:t>
            </a:r>
            <a:endParaRPr lang="en-US" sz="4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0" name="Oval 9"/>
          <p:cNvSpPr/>
          <p:nvPr/>
        </p:nvSpPr>
        <p:spPr>
          <a:xfrm>
            <a:off x="100263" y="86806"/>
            <a:ext cx="914400" cy="703005"/>
          </a:xfrm>
          <a:prstGeom prst="ellipse">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effectLst>
                  <a:outerShdw blurRad="38100" dist="38100" dir="2700000" algn="tl">
                    <a:srgbClr val="000000">
                      <a:alpha val="43137"/>
                    </a:srgbClr>
                  </a:outerShdw>
                </a:effectLst>
              </a:rPr>
              <a:t>1</a:t>
            </a:r>
            <a:endParaRPr lang="en-US" sz="4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103955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BEBA8EAE-BF5A-486C-A8C5-ECC9F3942E4B}">
                <a14:imgProps xmlns:a14="http://schemas.microsoft.com/office/drawing/2010/main">
                  <a14:imgLayer r:embed="rId3">
                    <a14:imgEffect>
                      <a14:brightnessContrast bright="-25000"/>
                    </a14:imgEffect>
                  </a14:imgLayer>
                </a14:imgProps>
              </a:ext>
              <a:ext uri="{28A0092B-C50C-407E-A947-70E740481C1C}">
                <a14:useLocalDpi xmlns:a14="http://schemas.microsoft.com/office/drawing/2010/main" val="0"/>
              </a:ext>
            </a:extLst>
          </a:blip>
          <a:stretch>
            <a:fillRect/>
          </a:stretch>
        </p:blipFill>
        <p:spPr>
          <a:xfrm>
            <a:off x="0" y="2"/>
            <a:ext cx="9144000" cy="6857999"/>
          </a:xfrm>
          <a:prstGeom prst="rect">
            <a:avLst/>
          </a:prstGeom>
        </p:spPr>
      </p:pic>
      <p:pic>
        <p:nvPicPr>
          <p:cNvPr id="7" name="Picture 2" descr="http://www.bcpwfl.org/wp-content/uploads/2015/02/football_grass_3.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4748"/>
            <a:ext cx="9144000" cy="1740307"/>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a:spLocks noGrp="1"/>
          </p:cNvSpPr>
          <p:nvPr>
            <p:ph type="title"/>
          </p:nvPr>
        </p:nvSpPr>
        <p:spPr>
          <a:xfrm>
            <a:off x="457200" y="7376"/>
            <a:ext cx="8229600" cy="830824"/>
          </a:xfrm>
        </p:spPr>
        <p:txBody>
          <a:bodyPr>
            <a:noAutofit/>
          </a:bodyPr>
          <a:lstStyle/>
          <a:p>
            <a:r>
              <a:rPr lang="en-US" sz="48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Recognizing Your </a:t>
            </a:r>
            <a:r>
              <a:rPr lang="en-US" sz="4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t>
            </a:r>
            <a:r>
              <a:rPr lang="en-US" sz="48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osition</a:t>
            </a:r>
            <a:endParaRPr lang="en-US" sz="4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0" name="Content Placeholder 5"/>
          <p:cNvSpPr txBox="1">
            <a:spLocks/>
          </p:cNvSpPr>
          <p:nvPr/>
        </p:nvSpPr>
        <p:spPr>
          <a:xfrm>
            <a:off x="0" y="2133600"/>
            <a:ext cx="9144000" cy="46275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indent="-514350">
              <a:buFont typeface="+mj-lt"/>
              <a:buAutoNum type="arabicPeriod"/>
            </a:pPr>
            <a:r>
              <a:rPr lang="en-US"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Are we worshipping God with a whole heart?</a:t>
            </a:r>
          </a:p>
          <a:p>
            <a:pPr marL="514350" indent="-514350">
              <a:buFont typeface="+mj-lt"/>
              <a:buAutoNum type="arabicPeriod"/>
            </a:pPr>
            <a:r>
              <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How or how much do you pray to God?</a:t>
            </a:r>
          </a:p>
          <a:p>
            <a:pPr marL="514350" indent="-514350">
              <a:buFont typeface="+mj-lt"/>
              <a:buAutoNum type="arabicPeriod"/>
            </a:pPr>
            <a:endPar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Oval 5"/>
          <p:cNvSpPr/>
          <p:nvPr/>
        </p:nvSpPr>
        <p:spPr>
          <a:xfrm>
            <a:off x="100263" y="86806"/>
            <a:ext cx="914400" cy="703005"/>
          </a:xfrm>
          <a:prstGeom prst="ellipse">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effectLst>
                  <a:outerShdw blurRad="38100" dist="38100" dir="2700000" algn="tl">
                    <a:srgbClr val="000000">
                      <a:alpha val="43137"/>
                    </a:srgbClr>
                  </a:outerShdw>
                </a:effectLst>
              </a:rPr>
              <a:t>1</a:t>
            </a:r>
            <a:endParaRPr lang="en-US" sz="4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392786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BEBA8EAE-BF5A-486C-A8C5-ECC9F3942E4B}">
                <a14:imgProps xmlns:a14="http://schemas.microsoft.com/office/drawing/2010/main">
                  <a14:imgLayer r:embed="rId3">
                    <a14:imgEffect>
                      <a14:brightnessContrast bright="-25000"/>
                    </a14:imgEffect>
                  </a14:imgLayer>
                </a14:imgProps>
              </a:ext>
              <a:ext uri="{28A0092B-C50C-407E-A947-70E740481C1C}">
                <a14:useLocalDpi xmlns:a14="http://schemas.microsoft.com/office/drawing/2010/main" val="0"/>
              </a:ext>
            </a:extLst>
          </a:blip>
          <a:stretch>
            <a:fillRect/>
          </a:stretch>
        </p:blipFill>
        <p:spPr>
          <a:xfrm>
            <a:off x="0" y="2"/>
            <a:ext cx="9144000" cy="6857999"/>
          </a:xfrm>
          <a:prstGeom prst="rect">
            <a:avLst/>
          </a:prstGeom>
        </p:spPr>
      </p:pic>
      <p:sp>
        <p:nvSpPr>
          <p:cNvPr id="6" name="Content Placeholder 5"/>
          <p:cNvSpPr>
            <a:spLocks noGrp="1"/>
          </p:cNvSpPr>
          <p:nvPr>
            <p:ph idx="1"/>
          </p:nvPr>
        </p:nvSpPr>
        <p:spPr>
          <a:xfrm>
            <a:off x="132347" y="2133600"/>
            <a:ext cx="8890000" cy="4368801"/>
          </a:xfrm>
        </p:spPr>
        <p:txBody>
          <a:bodyPr/>
          <a:lstStyle/>
          <a:p>
            <a:pPr marL="0" indent="0">
              <a:buNone/>
            </a:pPr>
            <a:r>
              <a:rPr lang="en-US"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Now this is the </a:t>
            </a:r>
            <a:r>
              <a:rPr lang="en-US" b="1" u="sng"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confidence</a:t>
            </a:r>
            <a:r>
              <a:rPr lang="en-US"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that we have in Him, that </a:t>
            </a:r>
            <a:r>
              <a:rPr lang="en-US" b="1" u="sng"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if we ask anything according to His will, He hears us</a:t>
            </a:r>
            <a:r>
              <a:rPr lang="en-US"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And if we know that He hears us, whatever we ask, we know that </a:t>
            </a:r>
            <a:r>
              <a:rPr lang="en-US" b="1" u="sng"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we have the petitions</a:t>
            </a:r>
            <a:r>
              <a:rPr lang="en-US"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that we have asked of Him.</a:t>
            </a:r>
          </a:p>
          <a:p>
            <a:pPr marL="0" indent="0">
              <a:buNone/>
            </a:pPr>
            <a:r>
              <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John 5:14-15</a:t>
            </a:r>
            <a:endParaRPr lang="en-US"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7" name="Picture 2" descr="http://www.bcpwfl.org/wp-content/uploads/2015/02/football_grass_3.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4748"/>
            <a:ext cx="9144000" cy="1740307"/>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a:spLocks noGrp="1"/>
          </p:cNvSpPr>
          <p:nvPr>
            <p:ph type="title"/>
          </p:nvPr>
        </p:nvSpPr>
        <p:spPr>
          <a:xfrm>
            <a:off x="457200" y="7376"/>
            <a:ext cx="8229600" cy="830824"/>
          </a:xfrm>
        </p:spPr>
        <p:txBody>
          <a:bodyPr>
            <a:noAutofit/>
          </a:bodyPr>
          <a:lstStyle/>
          <a:p>
            <a:r>
              <a:rPr lang="en-US" sz="48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Recognizing Your </a:t>
            </a:r>
            <a:r>
              <a:rPr lang="en-US" sz="4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t>
            </a:r>
            <a:r>
              <a:rPr lang="en-US" sz="48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osition</a:t>
            </a:r>
            <a:endParaRPr lang="en-US" sz="4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0" name="Oval 9"/>
          <p:cNvSpPr/>
          <p:nvPr/>
        </p:nvSpPr>
        <p:spPr>
          <a:xfrm>
            <a:off x="100263" y="86806"/>
            <a:ext cx="914400" cy="703005"/>
          </a:xfrm>
          <a:prstGeom prst="ellipse">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effectLst>
                  <a:outerShdw blurRad="38100" dist="38100" dir="2700000" algn="tl">
                    <a:srgbClr val="000000">
                      <a:alpha val="43137"/>
                    </a:srgbClr>
                  </a:outerShdw>
                </a:effectLst>
              </a:rPr>
              <a:t>1</a:t>
            </a:r>
            <a:endParaRPr lang="en-US" sz="4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878293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BEBA8EAE-BF5A-486C-A8C5-ECC9F3942E4B}">
                <a14:imgProps xmlns:a14="http://schemas.microsoft.com/office/drawing/2010/main">
                  <a14:imgLayer r:embed="rId3">
                    <a14:imgEffect>
                      <a14:brightnessContrast bright="-25000"/>
                    </a14:imgEffect>
                  </a14:imgLayer>
                </a14:imgProps>
              </a:ext>
              <a:ext uri="{28A0092B-C50C-407E-A947-70E740481C1C}">
                <a14:useLocalDpi xmlns:a14="http://schemas.microsoft.com/office/drawing/2010/main" val="0"/>
              </a:ext>
            </a:extLst>
          </a:blip>
          <a:stretch>
            <a:fillRect/>
          </a:stretch>
        </p:blipFill>
        <p:spPr>
          <a:xfrm>
            <a:off x="0" y="2"/>
            <a:ext cx="9144000" cy="6857999"/>
          </a:xfrm>
          <a:prstGeom prst="rect">
            <a:avLst/>
          </a:prstGeom>
        </p:spPr>
      </p:pic>
      <p:sp>
        <p:nvSpPr>
          <p:cNvPr id="6" name="Content Placeholder 5"/>
          <p:cNvSpPr>
            <a:spLocks noGrp="1"/>
          </p:cNvSpPr>
          <p:nvPr>
            <p:ph idx="1"/>
          </p:nvPr>
        </p:nvSpPr>
        <p:spPr>
          <a:xfrm>
            <a:off x="127000" y="2184399"/>
            <a:ext cx="8890000" cy="4673601"/>
          </a:xfrm>
        </p:spPr>
        <p:txBody>
          <a:bodyPr/>
          <a:lstStyle/>
          <a:p>
            <a:pPr marL="0" indent="0">
              <a:buNone/>
            </a:pPr>
            <a:r>
              <a:rPr lang="en-US"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But take heed to yourselves, lest your hearts be weighed down with carousing, drunkenness, and cares of this life, and that Day come on you unexpectedly. For it will come as a snare on all those who dwell on the face of the whole earth. Watch therefore, and </a:t>
            </a:r>
            <a:r>
              <a:rPr lang="en-US" b="1" u="sng"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pray always</a:t>
            </a:r>
            <a:r>
              <a:rPr lang="en-US"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that you may be counted worthy…												</a:t>
            </a:r>
            <a:r>
              <a:rPr lang="en-US" b="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Luke 21:34-36</a:t>
            </a:r>
            <a:endParaRPr lang="en-US"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7" name="Picture 2" descr="http://www.bcpwfl.org/wp-content/uploads/2015/02/football_grass_3.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4748"/>
            <a:ext cx="9144000" cy="1740307"/>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a:spLocks noGrp="1"/>
          </p:cNvSpPr>
          <p:nvPr>
            <p:ph type="title"/>
          </p:nvPr>
        </p:nvSpPr>
        <p:spPr>
          <a:xfrm>
            <a:off x="457200" y="7376"/>
            <a:ext cx="8229600" cy="830824"/>
          </a:xfrm>
        </p:spPr>
        <p:txBody>
          <a:bodyPr>
            <a:noAutofit/>
          </a:bodyPr>
          <a:lstStyle/>
          <a:p>
            <a:r>
              <a:rPr lang="en-US" sz="48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Recognizing Your </a:t>
            </a:r>
            <a:r>
              <a:rPr lang="en-US" sz="4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t>
            </a:r>
            <a:r>
              <a:rPr lang="en-US" sz="48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osition</a:t>
            </a:r>
            <a:endParaRPr lang="en-US" sz="4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0" name="Oval 9"/>
          <p:cNvSpPr/>
          <p:nvPr/>
        </p:nvSpPr>
        <p:spPr>
          <a:xfrm>
            <a:off x="100263" y="86806"/>
            <a:ext cx="914400" cy="703005"/>
          </a:xfrm>
          <a:prstGeom prst="ellipse">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effectLst>
                  <a:outerShdw blurRad="38100" dist="38100" dir="2700000" algn="tl">
                    <a:srgbClr val="000000">
                      <a:alpha val="43137"/>
                    </a:srgbClr>
                  </a:outerShdw>
                </a:effectLst>
              </a:rPr>
              <a:t>1</a:t>
            </a:r>
            <a:endParaRPr lang="en-US" sz="4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117205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BEBA8EAE-BF5A-486C-A8C5-ECC9F3942E4B}">
                <a14:imgProps xmlns:a14="http://schemas.microsoft.com/office/drawing/2010/main">
                  <a14:imgLayer r:embed="rId3">
                    <a14:imgEffect>
                      <a14:brightnessContrast bright="-25000"/>
                    </a14:imgEffect>
                  </a14:imgLayer>
                </a14:imgProps>
              </a:ext>
              <a:ext uri="{28A0092B-C50C-407E-A947-70E740481C1C}">
                <a14:useLocalDpi xmlns:a14="http://schemas.microsoft.com/office/drawing/2010/main" val="0"/>
              </a:ext>
            </a:extLst>
          </a:blip>
          <a:stretch>
            <a:fillRect/>
          </a:stretch>
        </p:blipFill>
        <p:spPr>
          <a:xfrm>
            <a:off x="0" y="2"/>
            <a:ext cx="9144000" cy="6857999"/>
          </a:xfrm>
          <a:prstGeom prst="rect">
            <a:avLst/>
          </a:prstGeom>
        </p:spPr>
      </p:pic>
      <p:pic>
        <p:nvPicPr>
          <p:cNvPr id="7" name="Picture 2" descr="http://www.bcpwfl.org/wp-content/uploads/2015/02/football_grass_3.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4748"/>
            <a:ext cx="9144000" cy="1740307"/>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a:spLocks noGrp="1"/>
          </p:cNvSpPr>
          <p:nvPr>
            <p:ph type="title"/>
          </p:nvPr>
        </p:nvSpPr>
        <p:spPr>
          <a:xfrm>
            <a:off x="457200" y="7376"/>
            <a:ext cx="8229600" cy="830824"/>
          </a:xfrm>
        </p:spPr>
        <p:txBody>
          <a:bodyPr>
            <a:noAutofit/>
          </a:bodyPr>
          <a:lstStyle/>
          <a:p>
            <a:r>
              <a:rPr lang="en-US" sz="48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Recognizing Your </a:t>
            </a:r>
            <a:r>
              <a:rPr lang="en-US" sz="4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t>
            </a:r>
            <a:r>
              <a:rPr lang="en-US" sz="48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osition</a:t>
            </a:r>
            <a:endParaRPr lang="en-US" sz="4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0" name="Content Placeholder 5"/>
          <p:cNvSpPr txBox="1">
            <a:spLocks/>
          </p:cNvSpPr>
          <p:nvPr/>
        </p:nvSpPr>
        <p:spPr>
          <a:xfrm>
            <a:off x="0" y="2133600"/>
            <a:ext cx="9144000" cy="46275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indent="-514350">
              <a:buFont typeface="+mj-lt"/>
              <a:buAutoNum type="arabicPeriod"/>
            </a:pPr>
            <a:r>
              <a:rPr lang="en-US"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Are we worshipping God with a whole heart?</a:t>
            </a:r>
          </a:p>
          <a:p>
            <a:pPr marL="514350" indent="-514350">
              <a:buFont typeface="+mj-lt"/>
              <a:buAutoNum type="arabicPeriod"/>
            </a:pPr>
            <a:r>
              <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How or how much do you pray to God</a:t>
            </a:r>
            <a:r>
              <a:rPr lang="en-US"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marL="514350" indent="-514350">
              <a:buFont typeface="+mj-lt"/>
              <a:buAutoNum type="arabicPeriod"/>
            </a:pPr>
            <a:r>
              <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 we recognize the spiritual needs of others?</a:t>
            </a:r>
          </a:p>
          <a:p>
            <a:pPr marL="514350" indent="-514350">
              <a:buFont typeface="+mj-lt"/>
              <a:buAutoNum type="arabicPeriod"/>
            </a:pPr>
            <a:endPar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514350" indent="-514350">
              <a:buFont typeface="+mj-lt"/>
              <a:buAutoNum type="arabicPeriod"/>
            </a:pPr>
            <a:endPar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Oval 5"/>
          <p:cNvSpPr/>
          <p:nvPr/>
        </p:nvSpPr>
        <p:spPr>
          <a:xfrm>
            <a:off x="100263" y="86806"/>
            <a:ext cx="914400" cy="703005"/>
          </a:xfrm>
          <a:prstGeom prst="ellipse">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effectLst>
                  <a:outerShdw blurRad="38100" dist="38100" dir="2700000" algn="tl">
                    <a:srgbClr val="000000">
                      <a:alpha val="43137"/>
                    </a:srgbClr>
                  </a:outerShdw>
                </a:effectLst>
              </a:rPr>
              <a:t>1</a:t>
            </a:r>
            <a:endParaRPr lang="en-US" sz="4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782170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277</TotalTime>
  <Words>1244</Words>
  <Application>Microsoft Office PowerPoint</Application>
  <PresentationFormat>On-screen Show (4:3)</PresentationFormat>
  <Paragraphs>156</Paragraphs>
  <Slides>35</Slides>
  <Notes>3</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Sidelined</vt:lpstr>
      <vt:lpstr>Sidelined</vt:lpstr>
      <vt:lpstr>Recognizing Your Position</vt:lpstr>
      <vt:lpstr>Recognizing Your Position</vt:lpstr>
      <vt:lpstr>Recognizing Your Position</vt:lpstr>
      <vt:lpstr>Recognizing Your Position</vt:lpstr>
      <vt:lpstr>Recognizing Your Position</vt:lpstr>
      <vt:lpstr>Recognizing Your Position</vt:lpstr>
      <vt:lpstr>Recognizing Your Position</vt:lpstr>
      <vt:lpstr>Recognizing Your Position</vt:lpstr>
      <vt:lpstr>Recognizing Your Position</vt:lpstr>
      <vt:lpstr>Recognizing Your Position</vt:lpstr>
      <vt:lpstr>Recognizing Your Position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Sidelined</dc:title>
  <dc:creator>Russ</dc:creator>
  <cp:lastModifiedBy>John Croft</cp:lastModifiedBy>
  <cp:revision>24</cp:revision>
  <dcterms:created xsi:type="dcterms:W3CDTF">2014-01-09T20:08:17Z</dcterms:created>
  <dcterms:modified xsi:type="dcterms:W3CDTF">2016-09-22T22:51:22Z</dcterms:modified>
</cp:coreProperties>
</file>