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handoutMasterIdLst>
    <p:handoutMasterId r:id="rId33"/>
  </p:handoutMasterIdLst>
  <p:sldIdLst>
    <p:sldId id="257" r:id="rId2"/>
    <p:sldId id="259" r:id="rId3"/>
    <p:sldId id="262" r:id="rId4"/>
    <p:sldId id="263" r:id="rId5"/>
    <p:sldId id="264" r:id="rId6"/>
    <p:sldId id="265" r:id="rId7"/>
    <p:sldId id="266" r:id="rId8"/>
    <p:sldId id="267" r:id="rId9"/>
    <p:sldId id="268" r:id="rId10"/>
    <p:sldId id="269" r:id="rId11"/>
    <p:sldId id="276" r:id="rId12"/>
    <p:sldId id="261" r:id="rId13"/>
    <p:sldId id="270" r:id="rId14"/>
    <p:sldId id="271" r:id="rId15"/>
    <p:sldId id="272" r:id="rId16"/>
    <p:sldId id="273" r:id="rId17"/>
    <p:sldId id="274" r:id="rId18"/>
    <p:sldId id="277" r:id="rId19"/>
    <p:sldId id="278" r:id="rId20"/>
    <p:sldId id="279" r:id="rId21"/>
    <p:sldId id="280" r:id="rId22"/>
    <p:sldId id="281" r:id="rId23"/>
    <p:sldId id="282" r:id="rId24"/>
    <p:sldId id="283" r:id="rId25"/>
    <p:sldId id="284" r:id="rId26"/>
    <p:sldId id="285" r:id="rId27"/>
    <p:sldId id="286" r:id="rId28"/>
    <p:sldId id="289" r:id="rId29"/>
    <p:sldId id="288" r:id="rId30"/>
    <p:sldId id="290" r:id="rId31"/>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charset="0"/>
        <a:ea typeface="+mn-ea"/>
        <a:cs typeface="+mn-cs"/>
      </a:defRPr>
    </a:lvl1pPr>
    <a:lvl2pPr marL="457200" algn="l" rtl="0" fontAlgn="base">
      <a:spcBef>
        <a:spcPct val="0"/>
      </a:spcBef>
      <a:spcAft>
        <a:spcPct val="0"/>
      </a:spcAft>
      <a:defRPr sz="3600" kern="1200">
        <a:solidFill>
          <a:schemeClr val="tx1"/>
        </a:solidFill>
        <a:latin typeface="Times New Roman" charset="0"/>
        <a:ea typeface="+mn-ea"/>
        <a:cs typeface="+mn-cs"/>
      </a:defRPr>
    </a:lvl2pPr>
    <a:lvl3pPr marL="914400" algn="l" rtl="0" fontAlgn="base">
      <a:spcBef>
        <a:spcPct val="0"/>
      </a:spcBef>
      <a:spcAft>
        <a:spcPct val="0"/>
      </a:spcAft>
      <a:defRPr sz="3600" kern="1200">
        <a:solidFill>
          <a:schemeClr val="tx1"/>
        </a:solidFill>
        <a:latin typeface="Times New Roman" charset="0"/>
        <a:ea typeface="+mn-ea"/>
        <a:cs typeface="+mn-cs"/>
      </a:defRPr>
    </a:lvl3pPr>
    <a:lvl4pPr marL="1371600" algn="l" rtl="0" fontAlgn="base">
      <a:spcBef>
        <a:spcPct val="0"/>
      </a:spcBef>
      <a:spcAft>
        <a:spcPct val="0"/>
      </a:spcAft>
      <a:defRPr sz="3600" kern="1200">
        <a:solidFill>
          <a:schemeClr val="tx1"/>
        </a:solidFill>
        <a:latin typeface="Times New Roman" charset="0"/>
        <a:ea typeface="+mn-ea"/>
        <a:cs typeface="+mn-cs"/>
      </a:defRPr>
    </a:lvl4pPr>
    <a:lvl5pPr marL="1828800" algn="l" rtl="0" fontAlgn="base">
      <a:spcBef>
        <a:spcPct val="0"/>
      </a:spcBef>
      <a:spcAft>
        <a:spcPct val="0"/>
      </a:spcAft>
      <a:defRPr sz="3600" kern="1200">
        <a:solidFill>
          <a:schemeClr val="tx1"/>
        </a:solidFill>
        <a:latin typeface="Times New Roman" charset="0"/>
        <a:ea typeface="+mn-ea"/>
        <a:cs typeface="+mn-cs"/>
      </a:defRPr>
    </a:lvl5pPr>
    <a:lvl6pPr marL="2286000" algn="l" defTabSz="914400" rtl="0" eaLnBrk="1" latinLnBrk="0" hangingPunct="1">
      <a:defRPr sz="3600" kern="1200">
        <a:solidFill>
          <a:schemeClr val="tx1"/>
        </a:solidFill>
        <a:latin typeface="Times New Roman" charset="0"/>
        <a:ea typeface="+mn-ea"/>
        <a:cs typeface="+mn-cs"/>
      </a:defRPr>
    </a:lvl6pPr>
    <a:lvl7pPr marL="2743200" algn="l" defTabSz="914400" rtl="0" eaLnBrk="1" latinLnBrk="0" hangingPunct="1">
      <a:defRPr sz="3600" kern="1200">
        <a:solidFill>
          <a:schemeClr val="tx1"/>
        </a:solidFill>
        <a:latin typeface="Times New Roman" charset="0"/>
        <a:ea typeface="+mn-ea"/>
        <a:cs typeface="+mn-cs"/>
      </a:defRPr>
    </a:lvl7pPr>
    <a:lvl8pPr marL="3200400" algn="l" defTabSz="914400" rtl="0" eaLnBrk="1" latinLnBrk="0" hangingPunct="1">
      <a:defRPr sz="3600" kern="1200">
        <a:solidFill>
          <a:schemeClr val="tx1"/>
        </a:solidFill>
        <a:latin typeface="Times New Roman" charset="0"/>
        <a:ea typeface="+mn-ea"/>
        <a:cs typeface="+mn-cs"/>
      </a:defRPr>
    </a:lvl8pPr>
    <a:lvl9pPr marL="3657600" algn="l" defTabSz="914400" rtl="0" eaLnBrk="1" latinLnBrk="0" hangingPunct="1">
      <a:defRPr sz="3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808080"/>
    <a:srgbClr val="00C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38" autoAdjust="0"/>
    <p:restoredTop sz="84698" autoAdjust="0"/>
  </p:normalViewPr>
  <p:slideViewPr>
    <p:cSldViewPr>
      <p:cViewPr varScale="1">
        <p:scale>
          <a:sx n="58" d="100"/>
          <a:sy n="58" d="100"/>
        </p:scale>
        <p:origin x="-19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26"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r>
              <a:rPr lang="en-US" altLang="en-US"/>
              <a:t>“I Don’t Mean to Gossip, But…”</a:t>
            </a:r>
          </a:p>
        </p:txBody>
      </p:sp>
      <p:sp>
        <p:nvSpPr>
          <p:cNvPr id="563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563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63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r>
              <a:rPr lang="en-US" altLang="en-US"/>
              <a:t>March 2, 2003 Morning Lesson</a:t>
            </a:r>
          </a:p>
        </p:txBody>
      </p:sp>
    </p:spTree>
    <p:extLst>
      <p:ext uri="{BB962C8B-B14F-4D97-AF65-F5344CB8AC3E}">
        <p14:creationId xmlns:p14="http://schemas.microsoft.com/office/powerpoint/2010/main" val="1631980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573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A9636F7-4C09-4383-BB8E-D77AE628252F}" type="slidenum">
              <a:rPr lang="en-US" altLang="en-US"/>
              <a:pPr>
                <a:defRPr/>
              </a:pPr>
              <a:t>‹#›</a:t>
            </a:fld>
            <a:endParaRPr lang="en-US" altLang="en-US"/>
          </a:p>
        </p:txBody>
      </p:sp>
    </p:spTree>
    <p:extLst>
      <p:ext uri="{BB962C8B-B14F-4D97-AF65-F5344CB8AC3E}">
        <p14:creationId xmlns:p14="http://schemas.microsoft.com/office/powerpoint/2010/main" val="337772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0E5BC63-070B-40C6-9010-4D354769E5F8}" type="slidenum">
              <a:rPr lang="en-US" altLang="en-US" smtClean="0">
                <a:latin typeface="Times New Roman" charset="0"/>
              </a:rPr>
              <a:pPr eaLnBrk="1" hangingPunct="1">
                <a:spcBef>
                  <a:spcPct val="0"/>
                </a:spcBef>
              </a:pPr>
              <a:t>1</a:t>
            </a:fld>
            <a:endParaRPr lang="en-US" altLang="en-US" smtClean="0">
              <a:latin typeface="Times New Roman"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mtClean="0">
                <a:latin typeface="Arial Narrow" pitchFamily="34" charset="0"/>
              </a:rPr>
              <a:t>Who am I game. I am more deadly than the screaming shell of the cannon.  I win without killing.  I tear down homes, break hearts, wreck lives.  I travel on the wings of the wind.  No innocence is strong enough to intimidate me, no purity pure enough to daunt me.  I have no regard for truth, no respect for justice, no mercy for the defenseless.  My victims are as numerous as the sands of the sea and often as innocent. I never forget and seldom forgive.  My name is </a:t>
            </a:r>
            <a:r>
              <a:rPr lang="en-US" altLang="en-US" sz="1400" b="1" smtClean="0">
                <a:latin typeface="Arial Narrow" pitchFamily="34" charset="0"/>
              </a:rPr>
              <a:t>Gossip</a:t>
            </a:r>
            <a:r>
              <a:rPr lang="en-US" altLang="en-US" smtClean="0">
                <a:latin typeface="Arial Narrow" pitchFamily="34" charset="0"/>
              </a:rPr>
              <a:t>." </a:t>
            </a:r>
          </a:p>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US" altLang="en-US" smtClean="0"/>
              <a:t>1. slide</a:t>
            </a:r>
          </a:p>
          <a:p>
            <a:r>
              <a:rPr lang="en-US" altLang="en-US" smtClean="0"/>
              <a:t>2. Just because something sinful is kept secret, does not make it right</a:t>
            </a:r>
          </a:p>
          <a:p>
            <a:r>
              <a:rPr lang="en-US" altLang="en-US" smtClean="0"/>
              <a:t>3. Saying, “You didn’t hear this from me” does not magically free us from accountability. If you don’t want people to know you said it, why are you saying it in the first place?</a:t>
            </a:r>
          </a:p>
        </p:txBody>
      </p:sp>
      <p:sp>
        <p:nvSpPr>
          <p:cNvPr id="440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59B128-7F50-4CBB-A540-20BF82698B1F}" type="slidenum">
              <a:rPr lang="en-US" altLang="en-US" smtClean="0">
                <a:latin typeface="Times New Roman" charset="0"/>
              </a:rPr>
              <a:pPr eaLnBrk="1" hangingPunct="1">
                <a:spcBef>
                  <a:spcPct val="0"/>
                </a:spcBef>
              </a:pPr>
              <a:t>15</a:t>
            </a:fld>
            <a:endParaRPr lang="en-US" alt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altLang="en-US" smtClean="0">
                <a:solidFill>
                  <a:srgbClr val="00FFFF"/>
                </a:solidFill>
              </a:rPr>
              <a:t>No human whisper is so low that God cannot hear</a:t>
            </a:r>
            <a:endParaRPr lang="en-US" altLang="en-US" smtClean="0"/>
          </a:p>
        </p:txBody>
      </p:sp>
      <p:sp>
        <p:nvSpPr>
          <p:cNvPr id="450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3535872-61CA-40DB-A357-A219F4D2A3B9}" type="slidenum">
              <a:rPr lang="en-US" altLang="en-US" smtClean="0">
                <a:latin typeface="Times New Roman" charset="0"/>
              </a:rPr>
              <a:pPr eaLnBrk="1" hangingPunct="1">
                <a:spcBef>
                  <a:spcPct val="0"/>
                </a:spcBef>
              </a:pPr>
              <a:t>17</a:t>
            </a:fld>
            <a:endParaRPr lang="en-US" alt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altLang="en-US" smtClean="0"/>
          </a:p>
        </p:txBody>
      </p:sp>
      <p:sp>
        <p:nvSpPr>
          <p:cNvPr id="460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062926-C84E-4F13-B1DE-D598A313EEED}" type="slidenum">
              <a:rPr lang="en-US" altLang="en-US" smtClean="0">
                <a:latin typeface="Times New Roman" charset="0"/>
              </a:rPr>
              <a:pPr eaLnBrk="1" hangingPunct="1">
                <a:spcBef>
                  <a:spcPct val="0"/>
                </a:spcBef>
              </a:pPr>
              <a:t>18</a:t>
            </a:fld>
            <a:endParaRPr lang="en-US" alt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altLang="en-US" smtClean="0"/>
              <a:t>1. Paul told the brethren at Corinth not to dwell on the past sins of the restored brother.</a:t>
            </a:r>
            <a:r>
              <a:rPr lang="en-US" altLang="en-US" smtClean="0">
                <a:solidFill>
                  <a:srgbClr val="00FFFF"/>
                </a:solidFill>
              </a:rPr>
              <a:t> Rather than dwell on the past sins of their brother, the Corinthians were told to forgive comfort him.</a:t>
            </a:r>
          </a:p>
          <a:p>
            <a:endParaRPr lang="en-US" altLang="en-US" smtClean="0"/>
          </a:p>
        </p:txBody>
      </p:sp>
      <p:sp>
        <p:nvSpPr>
          <p:cNvPr id="471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AD4F9C-3D06-419D-9118-F1A59670FB17}" type="slidenum">
              <a:rPr lang="en-US" altLang="en-US" smtClean="0">
                <a:latin typeface="Times New Roman" charset="0"/>
              </a:rPr>
              <a:pPr eaLnBrk="1" hangingPunct="1">
                <a:spcBef>
                  <a:spcPct val="0"/>
                </a:spcBef>
              </a:pPr>
              <a:t>19</a:t>
            </a:fld>
            <a:endParaRPr lang="en-US" alt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altLang="en-US" smtClean="0"/>
              <a:t>1. verse</a:t>
            </a:r>
          </a:p>
          <a:p>
            <a:r>
              <a:rPr lang="en-US" altLang="en-US" smtClean="0"/>
              <a:t>2. Some matters, even if true, are to be kept private.</a:t>
            </a:r>
          </a:p>
          <a:p>
            <a:r>
              <a:rPr lang="en-US" altLang="en-US" smtClean="0"/>
              <a:t>3. Don’t go spread it to the church. Deal with it privately.</a:t>
            </a:r>
          </a:p>
        </p:txBody>
      </p:sp>
      <p:sp>
        <p:nvSpPr>
          <p:cNvPr id="481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7B44AF7-3AB6-4773-B089-25CA510F05F1}" type="slidenum">
              <a:rPr lang="en-US" altLang="en-US" smtClean="0">
                <a:latin typeface="Times New Roman" charset="0"/>
              </a:rPr>
              <a:pPr eaLnBrk="1" hangingPunct="1">
                <a:spcBef>
                  <a:spcPct val="0"/>
                </a:spcBef>
              </a:pPr>
              <a:t>20</a:t>
            </a:fld>
            <a:endParaRPr lang="en-US" alt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marL="228600" indent="-228600">
              <a:buFontTx/>
              <a:buAutoNum type="arabicPeriod"/>
            </a:pPr>
            <a:r>
              <a:rPr lang="en-US" altLang="en-US" smtClean="0"/>
              <a:t>How many times have you seen people just tear someone to shreds and then to ease their conscience they tack on one good comment at the end, as if that excuses their sharp tongue. The damage has been done.</a:t>
            </a:r>
          </a:p>
          <a:p>
            <a:pPr marL="228600" indent="-228600">
              <a:buFontTx/>
              <a:buAutoNum type="arabicPeriod"/>
            </a:pPr>
            <a:r>
              <a:rPr lang="en-US" altLang="en-US" smtClean="0"/>
              <a:t>slide</a:t>
            </a:r>
          </a:p>
        </p:txBody>
      </p:sp>
      <p:sp>
        <p:nvSpPr>
          <p:cNvPr id="491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05F9ABD-C2C2-41EF-895D-E6A2ACDFE9E4}" type="slidenum">
              <a:rPr lang="en-US" altLang="en-US" smtClean="0">
                <a:latin typeface="Times New Roman" charset="0"/>
              </a:rPr>
              <a:pPr eaLnBrk="1" hangingPunct="1">
                <a:spcBef>
                  <a:spcPct val="0"/>
                </a:spcBef>
              </a:pPr>
              <a:t>21</a:t>
            </a:fld>
            <a:endParaRPr lang="en-US" alt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en-US" altLang="en-US" smtClean="0"/>
              <a:t>You can’t sugarcoat the poison of gossip with empty praise.</a:t>
            </a:r>
          </a:p>
        </p:txBody>
      </p:sp>
      <p:sp>
        <p:nvSpPr>
          <p:cNvPr id="501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63AD6E9-D5A3-4B5F-9CCA-20B4BF35F16F}" type="slidenum">
              <a:rPr lang="en-US" altLang="en-US" smtClean="0">
                <a:latin typeface="Times New Roman" charset="0"/>
              </a:rPr>
              <a:pPr eaLnBrk="1" hangingPunct="1">
                <a:spcBef>
                  <a:spcPct val="0"/>
                </a:spcBef>
              </a:pPr>
              <a:t>22</a:t>
            </a:fld>
            <a:endParaRPr lang="en-US" alt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0EB3EB-B4FF-4A9C-ACEA-5BC0E21FCF29}" type="slidenum">
              <a:rPr lang="en-US" altLang="en-US" smtClean="0">
                <a:cs typeface="Arial" charset="0"/>
              </a:rPr>
              <a:pPr eaLnBrk="1" hangingPunct="1">
                <a:spcBef>
                  <a:spcPct val="0"/>
                </a:spcBef>
              </a:pPr>
              <a:t>30</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altLang="en-US" smtClean="0"/>
              <a:t> talebearer - the person who travels about dealing in slander, getting the secrets of every person and family</a:t>
            </a:r>
          </a:p>
        </p:txBody>
      </p:sp>
      <p:sp>
        <p:nvSpPr>
          <p:cNvPr id="3584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0839B5B-4AA3-47FC-AA44-5900E06E57C2}" type="slidenum">
              <a:rPr lang="en-US" altLang="en-US" smtClean="0">
                <a:latin typeface="Times New Roman" charset="0"/>
              </a:rPr>
              <a:pPr eaLnBrk="1" hangingPunct="1">
                <a:spcBef>
                  <a:spcPct val="0"/>
                </a:spcBef>
              </a:pPr>
              <a:t>3</a:t>
            </a:fld>
            <a:endParaRPr lang="en-US" alt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altLang="en-US" smtClean="0"/>
              <a:t>Busybodies - they meddled with the affairs of others - a thing which they who have nothing of their own to busy themselves about will be very likely to do. </a:t>
            </a:r>
          </a:p>
        </p:txBody>
      </p:sp>
      <p:sp>
        <p:nvSpPr>
          <p:cNvPr id="368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8E73EE7-1128-4F34-AEC4-17296B6C7804}" type="slidenum">
              <a:rPr lang="en-US" altLang="en-US" smtClean="0">
                <a:latin typeface="Times New Roman" charset="0"/>
              </a:rPr>
              <a:pPr eaLnBrk="1" hangingPunct="1">
                <a:spcBef>
                  <a:spcPct val="0"/>
                </a:spcBef>
              </a:pPr>
              <a:t>4</a:t>
            </a:fld>
            <a:endParaRPr lang="en-US" alt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r>
              <a:rPr lang="en-US" altLang="en-US" smtClean="0"/>
              <a:t>Backbiters - Those who slander or speak ill of those who are absent. They declare secretly the supposed faults of others</a:t>
            </a:r>
          </a:p>
        </p:txBody>
      </p:sp>
      <p:sp>
        <p:nvSpPr>
          <p:cNvPr id="3789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AA5F35-8811-418B-9564-3A8E796BB22B}" type="slidenum">
              <a:rPr lang="en-US" altLang="en-US" smtClean="0">
                <a:latin typeface="Times New Roman" charset="0"/>
              </a:rPr>
              <a:pPr eaLnBrk="1" hangingPunct="1">
                <a:spcBef>
                  <a:spcPct val="0"/>
                </a:spcBef>
              </a:pPr>
              <a:t>5</a:t>
            </a:fld>
            <a:endParaRPr lang="en-US" alt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altLang="en-US" smtClean="0"/>
              <a:t>Slander - to make a false statement that causes people to have a bad opinion of someone</a:t>
            </a:r>
          </a:p>
        </p:txBody>
      </p:sp>
      <p:sp>
        <p:nvSpPr>
          <p:cNvPr id="389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F09E73C-DD38-4822-966A-137B26E2110B}" type="slidenum">
              <a:rPr lang="en-US" altLang="en-US" smtClean="0">
                <a:latin typeface="Times New Roman" charset="0"/>
              </a:rPr>
              <a:pPr eaLnBrk="1" hangingPunct="1">
                <a:spcBef>
                  <a:spcPct val="0"/>
                </a:spcBef>
              </a:pPr>
              <a:t>6</a:t>
            </a:fld>
            <a:endParaRPr lang="en-US" alt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smtClean="0"/>
              <a:t>You and I may agree that gossip is a sin, but are we guilty of redefining terms, making excuses and calling our evil words good? </a:t>
            </a:r>
          </a:p>
        </p:txBody>
      </p:sp>
      <p:sp>
        <p:nvSpPr>
          <p:cNvPr id="399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7F8850-9F42-4C9A-BCEE-D23011DDDC85}" type="slidenum">
              <a:rPr lang="en-US" altLang="en-US" smtClean="0">
                <a:latin typeface="Times New Roman" charset="0"/>
              </a:rPr>
              <a:pPr eaLnBrk="1" hangingPunct="1">
                <a:spcBef>
                  <a:spcPct val="0"/>
                </a:spcBef>
              </a:pPr>
              <a:t>11</a:t>
            </a:fld>
            <a:endParaRPr lang="en-US" alt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r>
              <a:rPr lang="en-US" altLang="en-US" smtClean="0"/>
              <a:t>Doesn’t excuse the thief</a:t>
            </a:r>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9E7E6D-589B-40D5-8D72-A2809A163950}" type="slidenum">
              <a:rPr lang="en-US" altLang="en-US" smtClean="0">
                <a:latin typeface="Times New Roman" charset="0"/>
              </a:rPr>
              <a:pPr eaLnBrk="1" hangingPunct="1">
                <a:spcBef>
                  <a:spcPct val="0"/>
                </a:spcBef>
              </a:pPr>
              <a:t>12</a:t>
            </a:fld>
            <a:endParaRPr lang="en-US" alt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altLang="en-US" smtClean="0">
                <a:solidFill>
                  <a:srgbClr val="00FFFF"/>
                </a:solidFill>
              </a:rPr>
              <a:t>We can’t explain away saying things we shouldn’t say</a:t>
            </a:r>
          </a:p>
          <a:p>
            <a:endParaRPr lang="en-US" altLang="en-US" smtClean="0"/>
          </a:p>
        </p:txBody>
      </p:sp>
      <p:sp>
        <p:nvSpPr>
          <p:cNvPr id="419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F476DEF-63AE-40A0-82B5-85957B14026C}" type="slidenum">
              <a:rPr lang="en-US" altLang="en-US" smtClean="0">
                <a:latin typeface="Times New Roman" charset="0"/>
              </a:rPr>
              <a:pPr eaLnBrk="1" hangingPunct="1">
                <a:spcBef>
                  <a:spcPct val="0"/>
                </a:spcBef>
              </a:pPr>
              <a:t>13</a:t>
            </a:fld>
            <a:endParaRPr lang="en-US" alt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altLang="en-US" smtClean="0"/>
              <a:t>God charged Israel with slandering him, but they denied it. Though the Israelites denied their sinful speech, God still held them accountable. Denial does not change the truth</a:t>
            </a:r>
          </a:p>
        </p:txBody>
      </p:sp>
      <p:sp>
        <p:nvSpPr>
          <p:cNvPr id="430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90D2705-5BC1-48AA-A2EA-F0F584B7D9CF}" type="slidenum">
              <a:rPr lang="en-US" altLang="en-US" smtClean="0">
                <a:latin typeface="Times New Roman" charset="0"/>
              </a:rPr>
              <a:pPr eaLnBrk="1" hangingPunct="1">
                <a:spcBef>
                  <a:spcPct val="0"/>
                </a:spcBef>
              </a:pPr>
              <a:t>14</a:t>
            </a:fld>
            <a:endParaRPr lang="en-US" alt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9525" y="-20638"/>
            <a:ext cx="9153525" cy="6878638"/>
            <a:chOff x="-6" y="-13"/>
            <a:chExt cx="5766" cy="4333"/>
          </a:xfrm>
        </p:grpSpPr>
        <p:sp>
          <p:nvSpPr>
            <p:cNvPr id="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a:p>
          </p:txBody>
        </p:sp>
        <p:sp>
          <p:nvSpPr>
            <p:cNvPr id="6"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2780" name="Rectangle 12"/>
          <p:cNvSpPr>
            <a:spLocks noGrp="1" noChangeArrowheads="1"/>
          </p:cNvSpPr>
          <p:nvPr>
            <p:ph type="ctrTitle" sz="quarter"/>
          </p:nvPr>
        </p:nvSpPr>
        <p:spPr>
          <a:xfrm>
            <a:off x="685800" y="2057400"/>
            <a:ext cx="7772400" cy="1143000"/>
          </a:xfrm>
        </p:spPr>
        <p:txBody>
          <a:bodyPr/>
          <a:lstStyle>
            <a:lvl1pPr>
              <a:defRPr/>
            </a:lvl1pPr>
          </a:lstStyle>
          <a:p>
            <a:pPr lvl="0"/>
            <a:r>
              <a:rPr lang="en-US" altLang="en-US" noProof="0" smtClean="0"/>
              <a:t>Click to edit Master title style</a:t>
            </a:r>
          </a:p>
        </p:txBody>
      </p:sp>
      <p:sp>
        <p:nvSpPr>
          <p:cNvPr id="32781"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4" name="Rectangle 14"/>
          <p:cNvSpPr>
            <a:spLocks noGrp="1" noChangeArrowheads="1"/>
          </p:cNvSpPr>
          <p:nvPr>
            <p:ph type="dt" sz="quarter" idx="10"/>
          </p:nvPr>
        </p:nvSpPr>
        <p:spPr/>
        <p:txBody>
          <a:bodyPr/>
          <a:lstStyle>
            <a:lvl1pPr>
              <a:defRPr/>
            </a:lvl1pPr>
          </a:lstStyle>
          <a:p>
            <a:pPr>
              <a:defRPr/>
            </a:pPr>
            <a:endParaRPr lang="en-US" altLang="en-US"/>
          </a:p>
        </p:txBody>
      </p:sp>
      <p:sp>
        <p:nvSpPr>
          <p:cNvPr id="15" name="Rectangle 15"/>
          <p:cNvSpPr>
            <a:spLocks noGrp="1" noChangeArrowheads="1"/>
          </p:cNvSpPr>
          <p:nvPr>
            <p:ph type="ftr" sz="quarter" idx="11"/>
          </p:nvPr>
        </p:nvSpPr>
        <p:spPr/>
        <p:txBody>
          <a:bodyPr/>
          <a:lstStyle>
            <a:lvl1pPr>
              <a:defRPr/>
            </a:lvl1pPr>
          </a:lstStyle>
          <a:p>
            <a:pPr>
              <a:defRPr/>
            </a:pPr>
            <a:endParaRPr lang="en-US" altLang="en-US"/>
          </a:p>
        </p:txBody>
      </p:sp>
      <p:sp>
        <p:nvSpPr>
          <p:cNvPr id="16" name="Rectangle 16"/>
          <p:cNvSpPr>
            <a:spLocks noGrp="1" noChangeArrowheads="1"/>
          </p:cNvSpPr>
          <p:nvPr>
            <p:ph type="sldNum" sz="quarter" idx="12"/>
          </p:nvPr>
        </p:nvSpPr>
        <p:spPr/>
        <p:txBody>
          <a:bodyPr/>
          <a:lstStyle>
            <a:lvl1pPr>
              <a:defRPr/>
            </a:lvl1pPr>
          </a:lstStyle>
          <a:p>
            <a:pPr>
              <a:defRPr/>
            </a:pPr>
            <a:fld id="{B05D1C72-A982-4777-8908-71AB31BF6455}" type="slidenum">
              <a:rPr lang="en-US" altLang="en-US"/>
              <a:pPr>
                <a:defRPr/>
              </a:pPr>
              <a:t>‹#›</a:t>
            </a:fld>
            <a:endParaRPr lang="en-US" altLang="en-US"/>
          </a:p>
        </p:txBody>
      </p:sp>
    </p:spTree>
    <p:extLst>
      <p:ext uri="{BB962C8B-B14F-4D97-AF65-F5344CB8AC3E}">
        <p14:creationId xmlns:p14="http://schemas.microsoft.com/office/powerpoint/2010/main" val="282135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40"/>
          <p:cNvSpPr>
            <a:spLocks noGrp="1" noChangeArrowheads="1"/>
          </p:cNvSpPr>
          <p:nvPr>
            <p:ph type="sldNum" sz="quarter" idx="12"/>
          </p:nvPr>
        </p:nvSpPr>
        <p:spPr>
          <a:ln/>
        </p:spPr>
        <p:txBody>
          <a:bodyPr/>
          <a:lstStyle>
            <a:lvl1pPr>
              <a:defRPr/>
            </a:lvl1pPr>
          </a:lstStyle>
          <a:p>
            <a:pPr>
              <a:defRPr/>
            </a:pPr>
            <a:fld id="{FDA27410-607E-4C26-BBA2-3A69643867B8}" type="slidenum">
              <a:rPr lang="en-US" altLang="en-US"/>
              <a:pPr>
                <a:defRPr/>
              </a:pPr>
              <a:t>‹#›</a:t>
            </a:fld>
            <a:endParaRPr lang="en-US" altLang="en-US"/>
          </a:p>
        </p:txBody>
      </p:sp>
    </p:spTree>
    <p:extLst>
      <p:ext uri="{BB962C8B-B14F-4D97-AF65-F5344CB8AC3E}">
        <p14:creationId xmlns:p14="http://schemas.microsoft.com/office/powerpoint/2010/main" val="184841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40"/>
          <p:cNvSpPr>
            <a:spLocks noGrp="1" noChangeArrowheads="1"/>
          </p:cNvSpPr>
          <p:nvPr>
            <p:ph type="sldNum" sz="quarter" idx="12"/>
          </p:nvPr>
        </p:nvSpPr>
        <p:spPr>
          <a:ln/>
        </p:spPr>
        <p:txBody>
          <a:bodyPr/>
          <a:lstStyle>
            <a:lvl1pPr>
              <a:defRPr/>
            </a:lvl1pPr>
          </a:lstStyle>
          <a:p>
            <a:pPr>
              <a:defRPr/>
            </a:pPr>
            <a:fld id="{126A8AD4-FE98-4E14-8815-FEA499C620E2}" type="slidenum">
              <a:rPr lang="en-US" altLang="en-US"/>
              <a:pPr>
                <a:defRPr/>
              </a:pPr>
              <a:t>‹#›</a:t>
            </a:fld>
            <a:endParaRPr lang="en-US" altLang="en-US"/>
          </a:p>
        </p:txBody>
      </p:sp>
    </p:spTree>
    <p:extLst>
      <p:ext uri="{BB962C8B-B14F-4D97-AF65-F5344CB8AC3E}">
        <p14:creationId xmlns:p14="http://schemas.microsoft.com/office/powerpoint/2010/main" val="2163040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40"/>
          <p:cNvSpPr>
            <a:spLocks noGrp="1" noChangeArrowheads="1"/>
          </p:cNvSpPr>
          <p:nvPr>
            <p:ph type="sldNum" sz="quarter" idx="12"/>
          </p:nvPr>
        </p:nvSpPr>
        <p:spPr>
          <a:ln/>
        </p:spPr>
        <p:txBody>
          <a:bodyPr/>
          <a:lstStyle>
            <a:lvl1pPr>
              <a:defRPr/>
            </a:lvl1pPr>
          </a:lstStyle>
          <a:p>
            <a:pPr>
              <a:defRPr/>
            </a:pPr>
            <a:fld id="{16783B4B-483E-40D9-A877-820639F8292A}" type="slidenum">
              <a:rPr lang="en-US" altLang="en-US"/>
              <a:pPr>
                <a:defRPr/>
              </a:pPr>
              <a:t>‹#›</a:t>
            </a:fld>
            <a:endParaRPr lang="en-US" altLang="en-US"/>
          </a:p>
        </p:txBody>
      </p:sp>
    </p:spTree>
    <p:extLst>
      <p:ext uri="{BB962C8B-B14F-4D97-AF65-F5344CB8AC3E}">
        <p14:creationId xmlns:p14="http://schemas.microsoft.com/office/powerpoint/2010/main" val="2445882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40"/>
          <p:cNvSpPr>
            <a:spLocks noGrp="1" noChangeArrowheads="1"/>
          </p:cNvSpPr>
          <p:nvPr>
            <p:ph type="sldNum" sz="quarter" idx="12"/>
          </p:nvPr>
        </p:nvSpPr>
        <p:spPr>
          <a:ln/>
        </p:spPr>
        <p:txBody>
          <a:bodyPr/>
          <a:lstStyle>
            <a:lvl1pPr>
              <a:defRPr/>
            </a:lvl1pPr>
          </a:lstStyle>
          <a:p>
            <a:pPr>
              <a:defRPr/>
            </a:pPr>
            <a:fld id="{67D550EC-AB37-4929-A287-B4A4B56B7D0D}" type="slidenum">
              <a:rPr lang="en-US" altLang="en-US"/>
              <a:pPr>
                <a:defRPr/>
              </a:pPr>
              <a:t>‹#›</a:t>
            </a:fld>
            <a:endParaRPr lang="en-US" altLang="en-US"/>
          </a:p>
        </p:txBody>
      </p:sp>
    </p:spTree>
    <p:extLst>
      <p:ext uri="{BB962C8B-B14F-4D97-AF65-F5344CB8AC3E}">
        <p14:creationId xmlns:p14="http://schemas.microsoft.com/office/powerpoint/2010/main" val="231133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40"/>
          <p:cNvSpPr>
            <a:spLocks noGrp="1" noChangeArrowheads="1"/>
          </p:cNvSpPr>
          <p:nvPr>
            <p:ph type="sldNum" sz="quarter" idx="12"/>
          </p:nvPr>
        </p:nvSpPr>
        <p:spPr>
          <a:ln/>
        </p:spPr>
        <p:txBody>
          <a:bodyPr/>
          <a:lstStyle>
            <a:lvl1pPr>
              <a:defRPr/>
            </a:lvl1pPr>
          </a:lstStyle>
          <a:p>
            <a:pPr>
              <a:defRPr/>
            </a:pPr>
            <a:fld id="{4787DD10-7B15-4617-B1F5-6960926F8A5A}" type="slidenum">
              <a:rPr lang="en-US" altLang="en-US"/>
              <a:pPr>
                <a:defRPr/>
              </a:pPr>
              <a:t>‹#›</a:t>
            </a:fld>
            <a:endParaRPr lang="en-US" altLang="en-US"/>
          </a:p>
        </p:txBody>
      </p:sp>
    </p:spTree>
    <p:extLst>
      <p:ext uri="{BB962C8B-B14F-4D97-AF65-F5344CB8AC3E}">
        <p14:creationId xmlns:p14="http://schemas.microsoft.com/office/powerpoint/2010/main" val="227358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40"/>
          <p:cNvSpPr>
            <a:spLocks noGrp="1" noChangeArrowheads="1"/>
          </p:cNvSpPr>
          <p:nvPr>
            <p:ph type="sldNum" sz="quarter" idx="12"/>
          </p:nvPr>
        </p:nvSpPr>
        <p:spPr>
          <a:ln/>
        </p:spPr>
        <p:txBody>
          <a:bodyPr/>
          <a:lstStyle>
            <a:lvl1pPr>
              <a:defRPr/>
            </a:lvl1pPr>
          </a:lstStyle>
          <a:p>
            <a:pPr>
              <a:defRPr/>
            </a:pPr>
            <a:fld id="{2883B3F2-88EF-42A2-8C08-2A829F04973D}" type="slidenum">
              <a:rPr lang="en-US" altLang="en-US"/>
              <a:pPr>
                <a:defRPr/>
              </a:pPr>
              <a:t>‹#›</a:t>
            </a:fld>
            <a:endParaRPr lang="en-US" altLang="en-US"/>
          </a:p>
        </p:txBody>
      </p:sp>
    </p:spTree>
    <p:extLst>
      <p:ext uri="{BB962C8B-B14F-4D97-AF65-F5344CB8AC3E}">
        <p14:creationId xmlns:p14="http://schemas.microsoft.com/office/powerpoint/2010/main" val="305825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40"/>
          <p:cNvSpPr>
            <a:spLocks noGrp="1" noChangeArrowheads="1"/>
          </p:cNvSpPr>
          <p:nvPr>
            <p:ph type="sldNum" sz="quarter" idx="12"/>
          </p:nvPr>
        </p:nvSpPr>
        <p:spPr>
          <a:ln/>
        </p:spPr>
        <p:txBody>
          <a:bodyPr/>
          <a:lstStyle>
            <a:lvl1pPr>
              <a:defRPr/>
            </a:lvl1pPr>
          </a:lstStyle>
          <a:p>
            <a:pPr>
              <a:defRPr/>
            </a:pPr>
            <a:fld id="{1E42BC9C-CA08-49A0-AF11-864C78CDB4D8}" type="slidenum">
              <a:rPr lang="en-US" altLang="en-US"/>
              <a:pPr>
                <a:defRPr/>
              </a:pPr>
              <a:t>‹#›</a:t>
            </a:fld>
            <a:endParaRPr lang="en-US" altLang="en-US"/>
          </a:p>
        </p:txBody>
      </p:sp>
    </p:spTree>
    <p:extLst>
      <p:ext uri="{BB962C8B-B14F-4D97-AF65-F5344CB8AC3E}">
        <p14:creationId xmlns:p14="http://schemas.microsoft.com/office/powerpoint/2010/main" val="96214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40"/>
          <p:cNvSpPr>
            <a:spLocks noGrp="1" noChangeArrowheads="1"/>
          </p:cNvSpPr>
          <p:nvPr>
            <p:ph type="sldNum" sz="quarter" idx="12"/>
          </p:nvPr>
        </p:nvSpPr>
        <p:spPr>
          <a:ln/>
        </p:spPr>
        <p:txBody>
          <a:bodyPr/>
          <a:lstStyle>
            <a:lvl1pPr>
              <a:defRPr/>
            </a:lvl1pPr>
          </a:lstStyle>
          <a:p>
            <a:pPr>
              <a:defRPr/>
            </a:pPr>
            <a:fld id="{2F40CE5D-F64C-4942-85D8-5F7E22AC5E71}" type="slidenum">
              <a:rPr lang="en-US" altLang="en-US"/>
              <a:pPr>
                <a:defRPr/>
              </a:pPr>
              <a:t>‹#›</a:t>
            </a:fld>
            <a:endParaRPr lang="en-US" altLang="en-US"/>
          </a:p>
        </p:txBody>
      </p:sp>
    </p:spTree>
    <p:extLst>
      <p:ext uri="{BB962C8B-B14F-4D97-AF65-F5344CB8AC3E}">
        <p14:creationId xmlns:p14="http://schemas.microsoft.com/office/powerpoint/2010/main" val="351499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40"/>
          <p:cNvSpPr>
            <a:spLocks noGrp="1" noChangeArrowheads="1"/>
          </p:cNvSpPr>
          <p:nvPr>
            <p:ph type="sldNum" sz="quarter" idx="12"/>
          </p:nvPr>
        </p:nvSpPr>
        <p:spPr>
          <a:ln/>
        </p:spPr>
        <p:txBody>
          <a:bodyPr/>
          <a:lstStyle>
            <a:lvl1pPr>
              <a:defRPr/>
            </a:lvl1pPr>
          </a:lstStyle>
          <a:p>
            <a:pPr>
              <a:defRPr/>
            </a:pPr>
            <a:fld id="{49666C4B-9DF5-4834-8A7F-8685DFBC5F93}" type="slidenum">
              <a:rPr lang="en-US" altLang="en-US"/>
              <a:pPr>
                <a:defRPr/>
              </a:pPr>
              <a:t>‹#›</a:t>
            </a:fld>
            <a:endParaRPr lang="en-US" altLang="en-US"/>
          </a:p>
        </p:txBody>
      </p:sp>
    </p:spTree>
    <p:extLst>
      <p:ext uri="{BB962C8B-B14F-4D97-AF65-F5344CB8AC3E}">
        <p14:creationId xmlns:p14="http://schemas.microsoft.com/office/powerpoint/2010/main" val="121135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40"/>
          <p:cNvSpPr>
            <a:spLocks noGrp="1" noChangeArrowheads="1"/>
          </p:cNvSpPr>
          <p:nvPr>
            <p:ph type="sldNum" sz="quarter" idx="12"/>
          </p:nvPr>
        </p:nvSpPr>
        <p:spPr>
          <a:ln/>
        </p:spPr>
        <p:txBody>
          <a:bodyPr/>
          <a:lstStyle>
            <a:lvl1pPr>
              <a:defRPr/>
            </a:lvl1pPr>
          </a:lstStyle>
          <a:p>
            <a:pPr>
              <a:defRPr/>
            </a:pPr>
            <a:fld id="{F81A9386-7D5F-40D2-8F5A-556F4B5580E8}" type="slidenum">
              <a:rPr lang="en-US" altLang="en-US"/>
              <a:pPr>
                <a:defRPr/>
              </a:pPr>
              <a:t>‹#›</a:t>
            </a:fld>
            <a:endParaRPr lang="en-US" altLang="en-US"/>
          </a:p>
        </p:txBody>
      </p:sp>
    </p:spTree>
    <p:extLst>
      <p:ext uri="{BB962C8B-B14F-4D97-AF65-F5344CB8AC3E}">
        <p14:creationId xmlns:p14="http://schemas.microsoft.com/office/powerpoint/2010/main" val="17693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40"/>
          <p:cNvSpPr>
            <a:spLocks noGrp="1" noChangeArrowheads="1"/>
          </p:cNvSpPr>
          <p:nvPr>
            <p:ph type="sldNum" sz="quarter" idx="12"/>
          </p:nvPr>
        </p:nvSpPr>
        <p:spPr>
          <a:ln/>
        </p:spPr>
        <p:txBody>
          <a:bodyPr/>
          <a:lstStyle>
            <a:lvl1pPr>
              <a:defRPr/>
            </a:lvl1pPr>
          </a:lstStyle>
          <a:p>
            <a:pPr>
              <a:defRPr/>
            </a:pPr>
            <a:fld id="{8F140906-C089-4998-9207-DBCBE0C45C4D}" type="slidenum">
              <a:rPr lang="en-US" altLang="en-US"/>
              <a:pPr>
                <a:defRPr/>
              </a:pPr>
              <a:t>‹#›</a:t>
            </a:fld>
            <a:endParaRPr lang="en-US" altLang="en-US"/>
          </a:p>
        </p:txBody>
      </p:sp>
    </p:spTree>
    <p:extLst>
      <p:ext uri="{BB962C8B-B14F-4D97-AF65-F5344CB8AC3E}">
        <p14:creationId xmlns:p14="http://schemas.microsoft.com/office/powerpoint/2010/main" val="390258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40"/>
          <p:cNvSpPr>
            <a:spLocks noGrp="1" noChangeArrowheads="1"/>
          </p:cNvSpPr>
          <p:nvPr>
            <p:ph type="sldNum" sz="quarter" idx="12"/>
          </p:nvPr>
        </p:nvSpPr>
        <p:spPr>
          <a:ln/>
        </p:spPr>
        <p:txBody>
          <a:bodyPr/>
          <a:lstStyle>
            <a:lvl1pPr>
              <a:defRPr/>
            </a:lvl1pPr>
          </a:lstStyle>
          <a:p>
            <a:pPr>
              <a:defRPr/>
            </a:pPr>
            <a:fld id="{41E15513-0FC1-4920-A1A3-91C40FD6750D}" type="slidenum">
              <a:rPr lang="en-US" altLang="en-US"/>
              <a:pPr>
                <a:defRPr/>
              </a:pPr>
              <a:t>‹#›</a:t>
            </a:fld>
            <a:endParaRPr lang="en-US" altLang="en-US"/>
          </a:p>
        </p:txBody>
      </p:sp>
    </p:spTree>
    <p:extLst>
      <p:ext uri="{BB962C8B-B14F-4D97-AF65-F5344CB8AC3E}">
        <p14:creationId xmlns:p14="http://schemas.microsoft.com/office/powerpoint/2010/main" val="194313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9525" y="-20638"/>
            <a:ext cx="9153525" cy="6878638"/>
            <a:chOff x="-6" y="-13"/>
            <a:chExt cx="5766" cy="4333"/>
          </a:xfrm>
        </p:grpSpPr>
        <p:sp>
          <p:nvSpPr>
            <p:cNvPr id="31747"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a:p>
          </p:txBody>
        </p:sp>
        <p:sp>
          <p:nvSpPr>
            <p:cNvPr id="1033" name="Freeform 1028"/>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4" name="Freeform 1029"/>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5" name="Freeform 1030"/>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6" name="Freeform 1031"/>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7" name="Freeform 1032"/>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Freeform 1033"/>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9" name="Freeform 1034"/>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0" name="Freeform 1035"/>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027" name="Rectangle 103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03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58" name="Rectangle 103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defRPr/>
            </a:pPr>
            <a:endParaRPr lang="en-US" altLang="en-US"/>
          </a:p>
        </p:txBody>
      </p:sp>
      <p:sp>
        <p:nvSpPr>
          <p:cNvPr id="31759" name="Rectangle 103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ltLang="en-US"/>
          </a:p>
        </p:txBody>
      </p:sp>
      <p:sp>
        <p:nvSpPr>
          <p:cNvPr id="31760" name="Rectangle 104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fld id="{8C93464F-D0A0-4374-AF74-32167174438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0"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0"/>
            <a:ext cx="9296400" cy="1219200"/>
          </a:xfrm>
        </p:spPr>
        <p:txBody>
          <a:bodyPr/>
          <a:lstStyle/>
          <a:p>
            <a:pPr eaLnBrk="1" hangingPunct="1"/>
            <a:r>
              <a:rPr lang="en-US" altLang="en-US" sz="5400" smtClean="0">
                <a:solidFill>
                  <a:schemeClr val="tx1"/>
                </a:solidFill>
                <a:latin typeface="Benguiat Bk BT" pitchFamily="18" charset="0"/>
              </a:rPr>
              <a:t>I Don’t Mean to Gossip, But…</a:t>
            </a:r>
          </a:p>
        </p:txBody>
      </p:sp>
      <p:pic>
        <p:nvPicPr>
          <p:cNvPr id="3078" name="Picture 6" descr="http://i.huffpost.com/gen/1373396/images/o-GOSSIP-face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77142"/>
            <a:ext cx="8458200" cy="42291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fade">
                                      <p:cBhvr>
                                        <p:cTn id="7" dur="250"/>
                                        <p:tgtEl>
                                          <p:spTgt spid="3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25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1 Timothy 5:13</a:t>
            </a:r>
          </a:p>
        </p:txBody>
      </p:sp>
      <p:sp>
        <p:nvSpPr>
          <p:cNvPr id="12291"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“And besides they learn to be idle, wandering about from house to house, and not only idle but also</a:t>
            </a:r>
            <a:r>
              <a:rPr lang="en-US" altLang="en-US" smtClean="0">
                <a:solidFill>
                  <a:schemeClr val="folHlink"/>
                </a:solidFill>
              </a:rPr>
              <a:t> gossips</a:t>
            </a:r>
            <a:r>
              <a:rPr lang="en-US" altLang="en-US" smtClean="0"/>
              <a:t> and busybodies, saying things which they ought not.”</a:t>
            </a:r>
          </a:p>
        </p:txBody>
      </p:sp>
      <p:pic>
        <p:nvPicPr>
          <p:cNvPr id="11"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Isaiah 5:20</a:t>
            </a:r>
          </a:p>
        </p:txBody>
      </p:sp>
      <p:sp>
        <p:nvSpPr>
          <p:cNvPr id="13315"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“Woe to those who call </a:t>
            </a:r>
            <a:r>
              <a:rPr lang="en-US" altLang="en-US" smtClean="0">
                <a:solidFill>
                  <a:srgbClr val="FFFF00"/>
                </a:solidFill>
              </a:rPr>
              <a:t>evil good</a:t>
            </a:r>
            <a:r>
              <a:rPr lang="en-US" altLang="en-US" smtClean="0"/>
              <a:t>, and </a:t>
            </a:r>
            <a:r>
              <a:rPr lang="en-US" altLang="en-US" smtClean="0">
                <a:solidFill>
                  <a:srgbClr val="FFFF00"/>
                </a:solidFill>
              </a:rPr>
              <a:t>good evil</a:t>
            </a:r>
            <a:r>
              <a:rPr lang="en-US" altLang="en-US" smtClean="0"/>
              <a:t>; Who put darkness for light, and light for darkness; Who put bitter for sweet, and sweet for bitter!”</a:t>
            </a:r>
          </a:p>
        </p:txBody>
      </p:sp>
      <p:pic>
        <p:nvPicPr>
          <p:cNvPr id="8"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88" y="0"/>
            <a:ext cx="9144001" cy="685800"/>
          </a:xfrm>
          <a:solidFill>
            <a:schemeClr val="tx1"/>
          </a:solidFill>
        </p:spPr>
        <p:txBody>
          <a:bodyPr/>
          <a:lstStyle/>
          <a:p>
            <a:pPr eaLnBrk="1" hangingPunct="1"/>
            <a:r>
              <a:rPr lang="en-US" altLang="en-US" sz="3000" b="1" smtClean="0">
                <a:solidFill>
                  <a:srgbClr val="FF0000"/>
                </a:solidFill>
                <a:latin typeface="Benguiat Bk BT" pitchFamily="18" charset="0"/>
              </a:rPr>
              <a:t>Common Reasons People Use to Falsely Justify Gossip</a:t>
            </a:r>
          </a:p>
        </p:txBody>
      </p:sp>
      <p:sp>
        <p:nvSpPr>
          <p:cNvPr id="14339" name="Rectangle 3"/>
          <p:cNvSpPr>
            <a:spLocks noGrp="1" noChangeArrowheads="1"/>
          </p:cNvSpPr>
          <p:nvPr>
            <p:ph type="body" idx="1"/>
          </p:nvPr>
        </p:nvSpPr>
        <p:spPr>
          <a:xfrm>
            <a:off x="0" y="914400"/>
            <a:ext cx="8534400" cy="5257800"/>
          </a:xfrm>
        </p:spPr>
        <p:txBody>
          <a:bodyPr/>
          <a:lstStyle/>
          <a:p>
            <a:pPr marL="0" indent="0" eaLnBrk="1" hangingPunct="1">
              <a:buFontTx/>
              <a:buNone/>
            </a:pPr>
            <a:r>
              <a:rPr lang="en-US" altLang="en-US" sz="3600" b="1" smtClean="0">
                <a:solidFill>
                  <a:schemeClr val="folHlink"/>
                </a:solidFill>
              </a:rPr>
              <a:t>The Blatant Denial</a:t>
            </a:r>
          </a:p>
          <a:p>
            <a:pPr lvl="1" eaLnBrk="1" hangingPunct="1"/>
            <a:r>
              <a:rPr lang="en-US" altLang="en-US" sz="3200" b="1" smtClean="0"/>
              <a:t>“I Don’t Mean to Gossip, but…”</a:t>
            </a:r>
          </a:p>
          <a:p>
            <a:pPr lvl="1" eaLnBrk="1" hangingPunct="1"/>
            <a:endParaRPr lang="en-US" altLang="en-US" sz="3200" b="1" smtClean="0"/>
          </a:p>
          <a:p>
            <a:pPr lvl="1" eaLnBrk="1" hangingPunct="1"/>
            <a:r>
              <a:rPr lang="en-US" altLang="en-US" sz="3200" b="1" smtClean="0"/>
              <a:t>Putting a disclaimer on it does not change what it is</a:t>
            </a:r>
          </a:p>
          <a:p>
            <a:pPr lvl="1" eaLnBrk="1" hangingPunct="1"/>
            <a:endParaRPr lang="en-US" altLang="en-US" sz="3200" b="1" smtClean="0"/>
          </a:p>
          <a:p>
            <a:pPr lvl="1" eaLnBrk="1" hangingPunct="1"/>
            <a:r>
              <a:rPr lang="en-US" altLang="en-US" sz="3200" b="1" smtClean="0"/>
              <a:t>“I don’t mean to steal, but…”</a:t>
            </a:r>
          </a:p>
          <a:p>
            <a:pPr lvl="1" eaLnBrk="1" hangingPunct="1"/>
            <a:endParaRPr lang="en-US" altLang="en-US" sz="3200" b="1" smtClean="0"/>
          </a:p>
          <a:p>
            <a:pPr lvl="1" eaLnBrk="1" hangingPunct="1"/>
            <a:r>
              <a:rPr lang="en-US" altLang="en-US" sz="3200" b="1" smtClean="0"/>
              <a:t>“I don’t mean to kill, but…”</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6988" y="685800"/>
            <a:ext cx="7772400" cy="685800"/>
          </a:xfrm>
        </p:spPr>
        <p:txBody>
          <a:bodyPr/>
          <a:lstStyle/>
          <a:p>
            <a:pPr algn="l" eaLnBrk="1" hangingPunct="1"/>
            <a:r>
              <a:rPr lang="en-US" altLang="en-US" smtClean="0">
                <a:latin typeface="Benguiat Bk BT" pitchFamily="18" charset="0"/>
              </a:rPr>
              <a:t>1 Timothy 5:13</a:t>
            </a:r>
          </a:p>
        </p:txBody>
      </p:sp>
      <p:sp>
        <p:nvSpPr>
          <p:cNvPr id="15363" name="Rectangle 3"/>
          <p:cNvSpPr>
            <a:spLocks noGrp="1" noChangeArrowheads="1"/>
          </p:cNvSpPr>
          <p:nvPr>
            <p:ph type="body" sz="half" idx="1"/>
          </p:nvPr>
        </p:nvSpPr>
        <p:spPr>
          <a:xfrm>
            <a:off x="-1588" y="1524000"/>
            <a:ext cx="8001001" cy="5715000"/>
          </a:xfrm>
        </p:spPr>
        <p:txBody>
          <a:bodyPr/>
          <a:lstStyle/>
          <a:p>
            <a:pPr marL="0" indent="0" eaLnBrk="1" hangingPunct="1">
              <a:buFontTx/>
              <a:buNone/>
            </a:pPr>
            <a:r>
              <a:rPr lang="en-US" altLang="en-US" smtClean="0"/>
              <a:t>“And besides they learn to be idle, wandering about from house to house, and not only idle but also</a:t>
            </a:r>
            <a:r>
              <a:rPr lang="en-US" altLang="en-US" smtClean="0">
                <a:solidFill>
                  <a:schemeClr val="folHlink"/>
                </a:solidFill>
              </a:rPr>
              <a:t> </a:t>
            </a:r>
            <a:r>
              <a:rPr lang="en-US" altLang="en-US" smtClean="0"/>
              <a:t>gossips and busybodies, </a:t>
            </a:r>
            <a:r>
              <a:rPr lang="en-US" altLang="en-US" smtClean="0">
                <a:solidFill>
                  <a:schemeClr val="folHlink"/>
                </a:solidFill>
              </a:rPr>
              <a:t>saying things which they ought not</a:t>
            </a:r>
            <a:r>
              <a:rPr lang="en-US" altLang="en-US" smtClean="0"/>
              <a:t>.”</a:t>
            </a:r>
          </a:p>
        </p:txBody>
      </p:sp>
      <p:sp>
        <p:nvSpPr>
          <p:cNvPr id="8"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763" y="685800"/>
            <a:ext cx="7772401" cy="685800"/>
          </a:xfrm>
        </p:spPr>
        <p:txBody>
          <a:bodyPr/>
          <a:lstStyle/>
          <a:p>
            <a:pPr algn="l" eaLnBrk="1" hangingPunct="1"/>
            <a:r>
              <a:rPr lang="en-US" altLang="en-US" smtClean="0">
                <a:latin typeface="Benguiat Bk BT" pitchFamily="18" charset="0"/>
              </a:rPr>
              <a:t>Malachi 3:13-15</a:t>
            </a:r>
          </a:p>
        </p:txBody>
      </p:sp>
      <p:sp>
        <p:nvSpPr>
          <p:cNvPr id="16387" name="Rectangle 3"/>
          <p:cNvSpPr>
            <a:spLocks noGrp="1" noChangeArrowheads="1"/>
          </p:cNvSpPr>
          <p:nvPr>
            <p:ph type="body" sz="half" idx="1"/>
          </p:nvPr>
        </p:nvSpPr>
        <p:spPr>
          <a:xfrm>
            <a:off x="533400" y="1295400"/>
            <a:ext cx="8001000" cy="5715000"/>
          </a:xfrm>
        </p:spPr>
        <p:txBody>
          <a:bodyPr/>
          <a:lstStyle/>
          <a:p>
            <a:pPr marL="0" indent="0" eaLnBrk="1" hangingPunct="1">
              <a:buFontTx/>
              <a:buNone/>
            </a:pPr>
            <a:r>
              <a:rPr lang="en-US" altLang="en-US" smtClean="0"/>
              <a:t>“‘Your words have been harsh against Me,’ Says the LORD, Yet you say, ‘</a:t>
            </a:r>
            <a:r>
              <a:rPr lang="en-US" altLang="en-US" smtClean="0">
                <a:solidFill>
                  <a:schemeClr val="folHlink"/>
                </a:solidFill>
              </a:rPr>
              <a:t>What have we spoken against You</a:t>
            </a:r>
            <a:r>
              <a:rPr lang="en-US" altLang="en-US" smtClean="0"/>
              <a:t>?’ 14  You have said, ‘It is useless to serve God; What profit is it that we have kept His ordinance, And that we have walked as mourners Before the LORD of hosts? 15  So now we call the proud blessed, For those who do wickedness are raised up; They even tempt God and go free.’”</a:t>
            </a:r>
          </a:p>
        </p:txBody>
      </p:sp>
      <p:sp>
        <p:nvSpPr>
          <p:cNvPr id="8"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629400" y="5220586"/>
            <a:ext cx="2514600" cy="1637414"/>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2700" y="990600"/>
            <a:ext cx="8534400" cy="5257800"/>
          </a:xfrm>
        </p:spPr>
        <p:txBody>
          <a:bodyPr/>
          <a:lstStyle/>
          <a:p>
            <a:pPr marL="0" indent="0" eaLnBrk="1" hangingPunct="1">
              <a:buFontTx/>
              <a:buNone/>
            </a:pPr>
            <a:r>
              <a:rPr lang="en-US" altLang="en-US" sz="3600" b="1" smtClean="0">
                <a:solidFill>
                  <a:schemeClr val="folHlink"/>
                </a:solidFill>
              </a:rPr>
              <a:t>The Secret Pact</a:t>
            </a:r>
          </a:p>
          <a:p>
            <a:pPr lvl="1" eaLnBrk="1" hangingPunct="1"/>
            <a:r>
              <a:rPr lang="en-US" altLang="en-US" sz="3200" b="1" smtClean="0"/>
              <a:t>“Promise not to tell anyone… Can you keep a secret?”</a:t>
            </a:r>
          </a:p>
          <a:p>
            <a:pPr lvl="1" eaLnBrk="1" hangingPunct="1"/>
            <a:endParaRPr lang="en-US" altLang="en-US" sz="3200" b="1" smtClean="0"/>
          </a:p>
          <a:p>
            <a:pPr lvl="1" eaLnBrk="1" hangingPunct="1"/>
            <a:r>
              <a:rPr lang="en-US" altLang="en-US" sz="3200" b="1" smtClean="0"/>
              <a:t>The whisperer does their work in secret because they know they are doing something shameful and wrong</a:t>
            </a:r>
          </a:p>
        </p:txBody>
      </p:sp>
      <p:sp>
        <p:nvSpPr>
          <p:cNvPr id="17411" name="Rectangle 2"/>
          <p:cNvSpPr>
            <a:spLocks noGrp="1" noChangeArrowheads="1"/>
          </p:cNvSpPr>
          <p:nvPr>
            <p:ph type="title"/>
          </p:nvPr>
        </p:nvSpPr>
        <p:spPr>
          <a:xfrm>
            <a:off x="-1588" y="0"/>
            <a:ext cx="9144001" cy="685800"/>
          </a:xfrm>
          <a:solidFill>
            <a:schemeClr val="tx1"/>
          </a:solidFill>
        </p:spPr>
        <p:txBody>
          <a:bodyPr/>
          <a:lstStyle/>
          <a:p>
            <a:pPr eaLnBrk="1" hangingPunct="1"/>
            <a:r>
              <a:rPr lang="en-US" altLang="en-US" sz="3000" b="1" smtClean="0">
                <a:solidFill>
                  <a:srgbClr val="FF0000"/>
                </a:solidFill>
                <a:latin typeface="Benguiat Bk BT" pitchFamily="18" charset="0"/>
              </a:rPr>
              <a:t>Common Reasons People Use to Falsely Justify Gossip</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88" y="914400"/>
            <a:ext cx="7772401" cy="685800"/>
          </a:xfrm>
        </p:spPr>
        <p:txBody>
          <a:bodyPr/>
          <a:lstStyle/>
          <a:p>
            <a:pPr algn="l" eaLnBrk="1" hangingPunct="1"/>
            <a:r>
              <a:rPr lang="en-US" altLang="en-US" smtClean="0">
                <a:latin typeface="Benguiat Bk BT" pitchFamily="18" charset="0"/>
              </a:rPr>
              <a:t>Proverbs 16:28</a:t>
            </a:r>
          </a:p>
        </p:txBody>
      </p:sp>
      <p:sp>
        <p:nvSpPr>
          <p:cNvPr id="18435" name="Rectangle 3"/>
          <p:cNvSpPr>
            <a:spLocks noGrp="1" noChangeArrowheads="1"/>
          </p:cNvSpPr>
          <p:nvPr>
            <p:ph type="body" sz="half" idx="1"/>
          </p:nvPr>
        </p:nvSpPr>
        <p:spPr>
          <a:xfrm>
            <a:off x="381000" y="1828800"/>
            <a:ext cx="8001000" cy="5715000"/>
          </a:xfrm>
        </p:spPr>
        <p:txBody>
          <a:bodyPr/>
          <a:lstStyle/>
          <a:p>
            <a:pPr marL="0" indent="0" eaLnBrk="1" hangingPunct="1">
              <a:buFontTx/>
              <a:buNone/>
            </a:pPr>
            <a:r>
              <a:rPr lang="en-US" altLang="en-US" smtClean="0"/>
              <a:t>“A perverse man sows strife, </a:t>
            </a:r>
            <a:r>
              <a:rPr lang="en-US" altLang="en-US" smtClean="0">
                <a:solidFill>
                  <a:schemeClr val="folHlink"/>
                </a:solidFill>
              </a:rPr>
              <a:t>and a whisperer separates the best of friends</a:t>
            </a:r>
            <a:r>
              <a:rPr lang="en-US" altLang="en-US" smtClean="0"/>
              <a:t>.”</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914400"/>
            <a:ext cx="7772400" cy="685800"/>
          </a:xfrm>
        </p:spPr>
        <p:txBody>
          <a:bodyPr/>
          <a:lstStyle/>
          <a:p>
            <a:pPr algn="l" eaLnBrk="1" hangingPunct="1"/>
            <a:r>
              <a:rPr lang="en-US" altLang="en-US" smtClean="0">
                <a:latin typeface="Benguiat Bk BT" pitchFamily="18" charset="0"/>
              </a:rPr>
              <a:t>Psalms 90:8</a:t>
            </a:r>
          </a:p>
        </p:txBody>
      </p:sp>
      <p:sp>
        <p:nvSpPr>
          <p:cNvPr id="19459" name="Rectangle 3"/>
          <p:cNvSpPr>
            <a:spLocks noGrp="1" noChangeArrowheads="1"/>
          </p:cNvSpPr>
          <p:nvPr>
            <p:ph type="body" sz="half" idx="1"/>
          </p:nvPr>
        </p:nvSpPr>
        <p:spPr>
          <a:xfrm>
            <a:off x="569913" y="1676400"/>
            <a:ext cx="8001000" cy="5715000"/>
          </a:xfrm>
        </p:spPr>
        <p:txBody>
          <a:bodyPr/>
          <a:lstStyle/>
          <a:p>
            <a:pPr marL="0" indent="0" eaLnBrk="1" hangingPunct="1">
              <a:buFontTx/>
              <a:buNone/>
            </a:pPr>
            <a:r>
              <a:rPr lang="en-US" altLang="en-US" smtClean="0"/>
              <a:t>“You have set our iniquities before You, our </a:t>
            </a:r>
            <a:r>
              <a:rPr lang="en-US" altLang="en-US" smtClean="0">
                <a:solidFill>
                  <a:srgbClr val="FFFF00"/>
                </a:solidFill>
              </a:rPr>
              <a:t>secret sins </a:t>
            </a:r>
            <a:r>
              <a:rPr lang="en-US" altLang="en-US" smtClean="0"/>
              <a:t>in the light of Your countenance.”</a:t>
            </a:r>
          </a:p>
        </p:txBody>
      </p:sp>
      <p:sp>
        <p:nvSpPr>
          <p:cNvPr id="8"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914400"/>
            <a:ext cx="8534400" cy="5257800"/>
          </a:xfrm>
        </p:spPr>
        <p:txBody>
          <a:bodyPr/>
          <a:lstStyle/>
          <a:p>
            <a:pPr marL="0" indent="0" eaLnBrk="1" hangingPunct="1">
              <a:buFontTx/>
              <a:buNone/>
              <a:defRPr/>
            </a:pPr>
            <a:r>
              <a:rPr lang="en-US" altLang="en-US" sz="3600" b="1" dirty="0" smtClean="0">
                <a:solidFill>
                  <a:schemeClr val="folHlink"/>
                </a:solidFill>
              </a:rPr>
              <a:t>The Truth Excuse</a:t>
            </a:r>
          </a:p>
          <a:p>
            <a:pPr lvl="1" eaLnBrk="1" hangingPunct="1">
              <a:defRPr/>
            </a:pPr>
            <a:r>
              <a:rPr lang="en-US" altLang="en-US" sz="3200" b="1" dirty="0" smtClean="0"/>
              <a:t>“But What I’m Saying is True!”</a:t>
            </a:r>
          </a:p>
          <a:p>
            <a:pPr lvl="1" eaLnBrk="1" hangingPunct="1">
              <a:defRPr/>
            </a:pPr>
            <a:endParaRPr lang="en-US" altLang="en-US" sz="3200" b="1" dirty="0"/>
          </a:p>
          <a:p>
            <a:pPr lvl="1" eaLnBrk="1" hangingPunct="1">
              <a:defRPr/>
            </a:pPr>
            <a:r>
              <a:rPr lang="en-US" sz="3200" b="1" dirty="0"/>
              <a:t> </a:t>
            </a:r>
            <a:r>
              <a:rPr lang="en-US" sz="3200" b="1" kern="1200" dirty="0" smtClean="0"/>
              <a:t>While gossip can refer to spreading lies and rumors, it also includes circulating “intimate or private . . . facts”</a:t>
            </a:r>
            <a:endParaRPr lang="en-US" altLang="en-US" sz="3200" b="1" dirty="0" smtClean="0"/>
          </a:p>
          <a:p>
            <a:pPr lvl="1" eaLnBrk="1" hangingPunct="1">
              <a:defRPr/>
            </a:pPr>
            <a:endParaRPr lang="en-US" b="1" dirty="0"/>
          </a:p>
        </p:txBody>
      </p:sp>
      <p:sp>
        <p:nvSpPr>
          <p:cNvPr id="20483" name="Rectangle 2"/>
          <p:cNvSpPr>
            <a:spLocks noGrp="1" noChangeArrowheads="1"/>
          </p:cNvSpPr>
          <p:nvPr>
            <p:ph type="title"/>
          </p:nvPr>
        </p:nvSpPr>
        <p:spPr>
          <a:xfrm>
            <a:off x="-1588" y="0"/>
            <a:ext cx="9144001" cy="685800"/>
          </a:xfrm>
          <a:solidFill>
            <a:schemeClr val="tx1"/>
          </a:solidFill>
        </p:spPr>
        <p:txBody>
          <a:bodyPr/>
          <a:lstStyle/>
          <a:p>
            <a:pPr eaLnBrk="1" hangingPunct="1"/>
            <a:r>
              <a:rPr lang="en-US" altLang="en-US" sz="3000" b="1" smtClean="0">
                <a:solidFill>
                  <a:srgbClr val="FF0000"/>
                </a:solidFill>
                <a:latin typeface="Benguiat Bk BT" pitchFamily="18" charset="0"/>
              </a:rPr>
              <a:t>Common Reasons People Use to Falsely Justify Gossip</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925" y="685800"/>
            <a:ext cx="7772400" cy="685800"/>
          </a:xfrm>
        </p:spPr>
        <p:txBody>
          <a:bodyPr/>
          <a:lstStyle/>
          <a:p>
            <a:pPr algn="l" eaLnBrk="1" hangingPunct="1"/>
            <a:r>
              <a:rPr lang="en-US" altLang="en-US" smtClean="0">
                <a:latin typeface="Benguiat Bk BT" pitchFamily="18" charset="0"/>
              </a:rPr>
              <a:t>2 Corinthians 2:6-7</a:t>
            </a:r>
          </a:p>
        </p:txBody>
      </p:sp>
      <p:sp>
        <p:nvSpPr>
          <p:cNvPr id="21507" name="Rectangle 3"/>
          <p:cNvSpPr>
            <a:spLocks noGrp="1" noChangeArrowheads="1"/>
          </p:cNvSpPr>
          <p:nvPr>
            <p:ph type="body" sz="half" idx="1"/>
          </p:nvPr>
        </p:nvSpPr>
        <p:spPr>
          <a:xfrm>
            <a:off x="339725" y="1447800"/>
            <a:ext cx="8001000" cy="5715000"/>
          </a:xfrm>
        </p:spPr>
        <p:txBody>
          <a:bodyPr/>
          <a:lstStyle/>
          <a:p>
            <a:pPr marL="0" indent="0" eaLnBrk="1" hangingPunct="1">
              <a:buFontTx/>
              <a:buNone/>
            </a:pPr>
            <a:r>
              <a:rPr lang="en-US" altLang="en-US" smtClean="0"/>
              <a:t>“This punishment which was inflicted by the majority is sufficient for such a man, 7  so that, on the contrary, you ought </a:t>
            </a:r>
            <a:r>
              <a:rPr lang="en-US" altLang="en-US" smtClean="0">
                <a:solidFill>
                  <a:srgbClr val="FFFF00"/>
                </a:solidFill>
              </a:rPr>
              <a:t>rather to forgive and comfort him</a:t>
            </a:r>
            <a:r>
              <a:rPr lang="en-US" altLang="en-US" smtClean="0"/>
              <a:t>, lest perhaps such a one be swallowed up with too much sorrow.”</a:t>
            </a:r>
          </a:p>
        </p:txBody>
      </p:sp>
      <p:sp>
        <p:nvSpPr>
          <p:cNvPr id="8"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838200"/>
          </a:xfrm>
        </p:spPr>
        <p:txBody>
          <a:bodyPr/>
          <a:lstStyle/>
          <a:p>
            <a:pPr eaLnBrk="1" hangingPunct="1"/>
            <a:r>
              <a:rPr lang="en-US" altLang="en-US" sz="5400" smtClean="0">
                <a:latin typeface="Benguiat Bk BT" pitchFamily="18" charset="0"/>
              </a:rPr>
              <a:t>The Evil of Gossip</a:t>
            </a:r>
          </a:p>
        </p:txBody>
      </p:sp>
      <p:sp>
        <p:nvSpPr>
          <p:cNvPr id="4099" name="Rectangle 4"/>
          <p:cNvSpPr>
            <a:spLocks noGrp="1" noChangeArrowheads="1"/>
          </p:cNvSpPr>
          <p:nvPr>
            <p:ph type="body" sz="half" idx="2"/>
          </p:nvPr>
        </p:nvSpPr>
        <p:spPr>
          <a:xfrm>
            <a:off x="4953000" y="1676400"/>
            <a:ext cx="4191000" cy="4724400"/>
          </a:xfrm>
        </p:spPr>
        <p:txBody>
          <a:bodyPr/>
          <a:lstStyle/>
          <a:p>
            <a:pPr eaLnBrk="1" hangingPunct="1"/>
            <a:r>
              <a:rPr lang="en-US" altLang="en-US" b="1" smtClean="0"/>
              <a:t>Leviticus 19:16</a:t>
            </a:r>
          </a:p>
          <a:p>
            <a:pPr eaLnBrk="1" hangingPunct="1"/>
            <a:r>
              <a:rPr lang="en-US" altLang="en-US" b="1" smtClean="0"/>
              <a:t>2 Thessalonians 3:11</a:t>
            </a:r>
          </a:p>
          <a:p>
            <a:pPr eaLnBrk="1" hangingPunct="1"/>
            <a:r>
              <a:rPr lang="en-US" altLang="en-US" b="1" smtClean="0"/>
              <a:t>Romans 1:30</a:t>
            </a:r>
          </a:p>
          <a:p>
            <a:pPr eaLnBrk="1" hangingPunct="1"/>
            <a:r>
              <a:rPr lang="en-US" altLang="en-US" b="1" smtClean="0"/>
              <a:t>Proverbs 10:18</a:t>
            </a:r>
          </a:p>
          <a:p>
            <a:pPr eaLnBrk="1" hangingPunct="1"/>
            <a:r>
              <a:rPr lang="en-US" altLang="en-US" b="1" smtClean="0"/>
              <a:t>2 Corinthians 12:20</a:t>
            </a:r>
          </a:p>
          <a:p>
            <a:pPr eaLnBrk="1" hangingPunct="1"/>
            <a:r>
              <a:rPr lang="en-US" altLang="en-US" b="1" smtClean="0"/>
              <a:t>1 Timothy 6:4</a:t>
            </a:r>
          </a:p>
          <a:p>
            <a:pPr eaLnBrk="1" hangingPunct="1"/>
            <a:r>
              <a:rPr lang="en-US" altLang="en-US" b="1" smtClean="0"/>
              <a:t>Proverbs 20:19</a:t>
            </a:r>
          </a:p>
          <a:p>
            <a:pPr eaLnBrk="1" hangingPunct="1"/>
            <a:r>
              <a:rPr lang="en-US" altLang="en-US" b="1" smtClean="0"/>
              <a:t>1 Timothy 5:13</a:t>
            </a:r>
          </a:p>
        </p:txBody>
      </p:sp>
      <p:sp>
        <p:nvSpPr>
          <p:cNvPr id="4100" name="Text Box 6"/>
          <p:cNvSpPr txBox="1">
            <a:spLocks noChangeArrowheads="1"/>
          </p:cNvSpPr>
          <p:nvPr/>
        </p:nvSpPr>
        <p:spPr bwMode="auto">
          <a:xfrm>
            <a:off x="4876800" y="1147763"/>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2400" b="1">
                <a:solidFill>
                  <a:schemeClr val="folHlink"/>
                </a:solidFill>
                <a:latin typeface="Arial Narrow" pitchFamily="34" charset="0"/>
              </a:rPr>
              <a:t>Bible Condemns Evil Speaking</a:t>
            </a:r>
          </a:p>
        </p:txBody>
      </p:sp>
      <p:pic>
        <p:nvPicPr>
          <p:cNvPr id="7" name="Picture 6" descr="http://i.huffpost.com/gen/1373396/images/o-GOSSIP-facebo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0" y="1616628"/>
            <a:ext cx="4855030" cy="43378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838200"/>
            <a:ext cx="7772400" cy="685800"/>
          </a:xfrm>
        </p:spPr>
        <p:txBody>
          <a:bodyPr/>
          <a:lstStyle/>
          <a:p>
            <a:pPr algn="l" eaLnBrk="1" hangingPunct="1"/>
            <a:r>
              <a:rPr lang="en-US" altLang="en-US" smtClean="0">
                <a:latin typeface="Benguiat Bk BT" pitchFamily="18" charset="0"/>
              </a:rPr>
              <a:t>Matthew 18:15</a:t>
            </a:r>
          </a:p>
        </p:txBody>
      </p:sp>
      <p:sp>
        <p:nvSpPr>
          <p:cNvPr id="22531" name="Rectangle 3"/>
          <p:cNvSpPr>
            <a:spLocks noGrp="1" noChangeArrowheads="1"/>
          </p:cNvSpPr>
          <p:nvPr>
            <p:ph type="body" sz="half" idx="1"/>
          </p:nvPr>
        </p:nvSpPr>
        <p:spPr>
          <a:xfrm>
            <a:off x="304800" y="1600200"/>
            <a:ext cx="8001000" cy="5715000"/>
          </a:xfrm>
        </p:spPr>
        <p:txBody>
          <a:bodyPr/>
          <a:lstStyle/>
          <a:p>
            <a:pPr marL="0" indent="0" eaLnBrk="1" hangingPunct="1">
              <a:buFontTx/>
              <a:buNone/>
            </a:pPr>
            <a:r>
              <a:rPr lang="en-US" altLang="en-US" smtClean="0"/>
              <a:t>“Moreover if your brother sins against you, go and tell him his fault </a:t>
            </a:r>
            <a:r>
              <a:rPr lang="en-US" altLang="en-US" smtClean="0">
                <a:solidFill>
                  <a:schemeClr val="folHlink"/>
                </a:solidFill>
              </a:rPr>
              <a:t>between you and him alone</a:t>
            </a:r>
            <a:r>
              <a:rPr lang="en-US" altLang="en-US" smtClean="0"/>
              <a:t>. If he hears you, you have gained your brother.”</a:t>
            </a:r>
          </a:p>
          <a:p>
            <a:pPr marL="0" indent="0" eaLnBrk="1" hangingPunct="1">
              <a:buFontTx/>
              <a:buNone/>
            </a:pPr>
            <a:endParaRPr lang="en-US" altLang="en-US" smtClean="0"/>
          </a:p>
        </p:txBody>
      </p:sp>
      <p:sp>
        <p:nvSpPr>
          <p:cNvPr id="8"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990600"/>
            <a:ext cx="8534400" cy="5867400"/>
          </a:xfrm>
        </p:spPr>
        <p:txBody>
          <a:bodyPr/>
          <a:lstStyle/>
          <a:p>
            <a:pPr marL="0" indent="0" eaLnBrk="1" hangingPunct="1">
              <a:buFontTx/>
              <a:buNone/>
            </a:pPr>
            <a:r>
              <a:rPr lang="en-US" altLang="en-US" sz="3600" b="1" smtClean="0">
                <a:solidFill>
                  <a:schemeClr val="folHlink"/>
                </a:solidFill>
              </a:rPr>
              <a:t>The Praise Diversion</a:t>
            </a:r>
          </a:p>
          <a:p>
            <a:pPr lvl="1" eaLnBrk="1" hangingPunct="1"/>
            <a:r>
              <a:rPr lang="en-US" altLang="en-US" sz="3200" b="1" smtClean="0"/>
              <a:t>“she’s a nice person, but did you know…”</a:t>
            </a:r>
          </a:p>
          <a:p>
            <a:pPr lvl="1" eaLnBrk="1" hangingPunct="1"/>
            <a:endParaRPr lang="en-US" altLang="en-US" sz="3200" b="1" smtClean="0"/>
          </a:p>
          <a:p>
            <a:pPr lvl="1" eaLnBrk="1" hangingPunct="1"/>
            <a:r>
              <a:rPr lang="en-US" altLang="en-US" sz="3200" b="1" smtClean="0"/>
              <a:t>Do you try to offset your gossip by throwing in some nice compliment with it?</a:t>
            </a:r>
          </a:p>
          <a:p>
            <a:pPr lvl="1" eaLnBrk="1" hangingPunct="1"/>
            <a:endParaRPr lang="en-US" altLang="en-US" sz="3200" b="1" smtClean="0"/>
          </a:p>
          <a:p>
            <a:pPr lvl="1" eaLnBrk="1" hangingPunct="1"/>
            <a:r>
              <a:rPr lang="en-US" altLang="en-US" sz="3200" b="1" smtClean="0"/>
              <a:t>“He is an excellent Bible student, but did you hear about the problems he is having with his father?”</a:t>
            </a:r>
          </a:p>
        </p:txBody>
      </p:sp>
      <p:sp>
        <p:nvSpPr>
          <p:cNvPr id="23555" name="Rectangle 2"/>
          <p:cNvSpPr>
            <a:spLocks noGrp="1" noChangeArrowheads="1"/>
          </p:cNvSpPr>
          <p:nvPr>
            <p:ph type="title"/>
          </p:nvPr>
        </p:nvSpPr>
        <p:spPr>
          <a:xfrm>
            <a:off x="-1588" y="0"/>
            <a:ext cx="9144001" cy="685800"/>
          </a:xfrm>
          <a:solidFill>
            <a:schemeClr val="tx1"/>
          </a:solidFill>
        </p:spPr>
        <p:txBody>
          <a:bodyPr/>
          <a:lstStyle/>
          <a:p>
            <a:pPr eaLnBrk="1" hangingPunct="1"/>
            <a:r>
              <a:rPr lang="en-US" altLang="en-US" sz="3000" b="1" smtClean="0">
                <a:solidFill>
                  <a:srgbClr val="FF0000"/>
                </a:solidFill>
                <a:latin typeface="Benguiat Bk BT" pitchFamily="18" charset="0"/>
              </a:rPr>
              <a:t>Common Reasons People Use to Falsely Justify Gossip</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066800"/>
            <a:ext cx="7772400" cy="685800"/>
          </a:xfrm>
        </p:spPr>
        <p:txBody>
          <a:bodyPr/>
          <a:lstStyle/>
          <a:p>
            <a:pPr algn="l" eaLnBrk="1" hangingPunct="1"/>
            <a:r>
              <a:rPr lang="en-US" altLang="en-US" smtClean="0">
                <a:latin typeface="Benguiat Bk BT" pitchFamily="18" charset="0"/>
              </a:rPr>
              <a:t>Proverbs 20:19</a:t>
            </a:r>
          </a:p>
        </p:txBody>
      </p:sp>
      <p:sp>
        <p:nvSpPr>
          <p:cNvPr id="24579" name="Rectangle 3"/>
          <p:cNvSpPr>
            <a:spLocks noGrp="1" noChangeArrowheads="1"/>
          </p:cNvSpPr>
          <p:nvPr>
            <p:ph type="body" sz="half" idx="1"/>
          </p:nvPr>
        </p:nvSpPr>
        <p:spPr>
          <a:xfrm>
            <a:off x="533400" y="1981200"/>
            <a:ext cx="8001000" cy="5715000"/>
          </a:xfrm>
        </p:spPr>
        <p:txBody>
          <a:bodyPr/>
          <a:lstStyle/>
          <a:p>
            <a:pPr marL="0" indent="0" eaLnBrk="1" hangingPunct="1">
              <a:buFontTx/>
              <a:buNone/>
            </a:pPr>
            <a:r>
              <a:rPr lang="en-US" altLang="en-US" smtClean="0"/>
              <a:t>“He who goes about as a talebearer reveals secrets; </a:t>
            </a:r>
            <a:r>
              <a:rPr lang="en-US" altLang="en-US" smtClean="0">
                <a:solidFill>
                  <a:schemeClr val="folHlink"/>
                </a:solidFill>
              </a:rPr>
              <a:t>therefore do not associate with one who flatters with his lips</a:t>
            </a:r>
            <a:r>
              <a:rPr lang="en-US" altLang="en-US" smtClean="0"/>
              <a:t>.”</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762000"/>
            <a:ext cx="7772400" cy="685800"/>
          </a:xfrm>
        </p:spPr>
        <p:txBody>
          <a:bodyPr/>
          <a:lstStyle/>
          <a:p>
            <a:pPr algn="l" eaLnBrk="1" hangingPunct="1"/>
            <a:r>
              <a:rPr lang="en-US" altLang="en-US" smtClean="0">
                <a:latin typeface="Benguiat Bk BT" pitchFamily="18" charset="0"/>
              </a:rPr>
              <a:t>Psalm 12:2-3</a:t>
            </a:r>
          </a:p>
        </p:txBody>
      </p:sp>
      <p:sp>
        <p:nvSpPr>
          <p:cNvPr id="25603" name="Rectangle 3"/>
          <p:cNvSpPr>
            <a:spLocks noGrp="1" noChangeArrowheads="1"/>
          </p:cNvSpPr>
          <p:nvPr>
            <p:ph type="body" sz="half" idx="1"/>
          </p:nvPr>
        </p:nvSpPr>
        <p:spPr>
          <a:xfrm>
            <a:off x="304800" y="1524000"/>
            <a:ext cx="8001000" cy="5715000"/>
          </a:xfrm>
        </p:spPr>
        <p:txBody>
          <a:bodyPr/>
          <a:lstStyle/>
          <a:p>
            <a:pPr marL="0" indent="0" eaLnBrk="1" hangingPunct="1">
              <a:buFontTx/>
              <a:buNone/>
            </a:pPr>
            <a:r>
              <a:rPr lang="en-US" altLang="en-US" smtClean="0"/>
              <a:t>“They speak idly everyone with his neighbor; </a:t>
            </a:r>
            <a:r>
              <a:rPr lang="en-US" altLang="en-US" smtClean="0">
                <a:solidFill>
                  <a:schemeClr val="folHlink"/>
                </a:solidFill>
              </a:rPr>
              <a:t>With flattering lips and a double heart they speak</a:t>
            </a:r>
            <a:r>
              <a:rPr lang="en-US" altLang="en-US" smtClean="0"/>
              <a:t>. 3  </a:t>
            </a:r>
            <a:r>
              <a:rPr lang="en-US" altLang="en-US" smtClean="0">
                <a:solidFill>
                  <a:schemeClr val="folHlink"/>
                </a:solidFill>
              </a:rPr>
              <a:t>May the LORD cut off all flattering lips</a:t>
            </a:r>
            <a:r>
              <a:rPr lang="en-US" altLang="en-US" smtClean="0"/>
              <a:t>, And the tongue that speaks proud things.”</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23813" y="990600"/>
            <a:ext cx="8534400" cy="5257800"/>
          </a:xfrm>
        </p:spPr>
        <p:txBody>
          <a:bodyPr/>
          <a:lstStyle/>
          <a:p>
            <a:pPr marL="0" indent="0" eaLnBrk="1" hangingPunct="1">
              <a:buFontTx/>
              <a:buNone/>
            </a:pPr>
            <a:r>
              <a:rPr lang="en-US" altLang="en-US" sz="3600" b="1" smtClean="0">
                <a:solidFill>
                  <a:schemeClr val="folHlink"/>
                </a:solidFill>
              </a:rPr>
              <a:t>The Enemy License</a:t>
            </a:r>
          </a:p>
          <a:p>
            <a:pPr lvl="1" eaLnBrk="1" hangingPunct="1"/>
            <a:r>
              <a:rPr lang="en-US" altLang="en-US" sz="3200" b="1" smtClean="0"/>
              <a:t>“But he did me wrong!”</a:t>
            </a:r>
          </a:p>
          <a:p>
            <a:pPr lvl="1" eaLnBrk="1" hangingPunct="1"/>
            <a:endParaRPr lang="en-US" altLang="en-US" sz="3200" b="1" smtClean="0"/>
          </a:p>
          <a:p>
            <a:pPr lvl="1" eaLnBrk="1" hangingPunct="1"/>
            <a:r>
              <a:rPr lang="en-US" altLang="en-US" sz="3200" b="1" smtClean="0"/>
              <a:t>Some believe the rules against gossip do not apply to their enemies.</a:t>
            </a:r>
          </a:p>
          <a:p>
            <a:pPr lvl="1" eaLnBrk="1" hangingPunct="1"/>
            <a:endParaRPr lang="en-US" altLang="en-US" sz="3200" b="1" smtClean="0"/>
          </a:p>
          <a:p>
            <a:pPr lvl="1" eaLnBrk="1" hangingPunct="1"/>
            <a:r>
              <a:rPr lang="en-US" altLang="en-US" sz="3200" b="1" smtClean="0"/>
              <a:t>God said to return evil with Good!</a:t>
            </a:r>
          </a:p>
        </p:txBody>
      </p:sp>
      <p:sp>
        <p:nvSpPr>
          <p:cNvPr id="26627" name="Rectangle 2"/>
          <p:cNvSpPr>
            <a:spLocks noGrp="1" noChangeArrowheads="1"/>
          </p:cNvSpPr>
          <p:nvPr>
            <p:ph type="title"/>
          </p:nvPr>
        </p:nvSpPr>
        <p:spPr>
          <a:xfrm>
            <a:off x="-1588" y="0"/>
            <a:ext cx="9144001" cy="685800"/>
          </a:xfrm>
          <a:solidFill>
            <a:schemeClr val="tx1"/>
          </a:solidFill>
        </p:spPr>
        <p:txBody>
          <a:bodyPr/>
          <a:lstStyle/>
          <a:p>
            <a:pPr eaLnBrk="1" hangingPunct="1"/>
            <a:r>
              <a:rPr lang="en-US" altLang="en-US" sz="3000" b="1" smtClean="0">
                <a:solidFill>
                  <a:srgbClr val="FF0000"/>
                </a:solidFill>
                <a:latin typeface="Benguiat Bk BT" pitchFamily="18" charset="0"/>
              </a:rPr>
              <a:t>Common Reasons People Use to Falsely Justify Gossip</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685800"/>
            <a:ext cx="7772400" cy="685800"/>
          </a:xfrm>
        </p:spPr>
        <p:txBody>
          <a:bodyPr/>
          <a:lstStyle/>
          <a:p>
            <a:pPr algn="l" eaLnBrk="1" hangingPunct="1"/>
            <a:r>
              <a:rPr lang="en-US" altLang="en-US" smtClean="0">
                <a:latin typeface="Benguiat Bk BT" pitchFamily="18" charset="0"/>
              </a:rPr>
              <a:t>Titus 3:1-2</a:t>
            </a:r>
          </a:p>
        </p:txBody>
      </p:sp>
      <p:sp>
        <p:nvSpPr>
          <p:cNvPr id="27651" name="Rectangle 3"/>
          <p:cNvSpPr>
            <a:spLocks noGrp="1" noChangeArrowheads="1"/>
          </p:cNvSpPr>
          <p:nvPr>
            <p:ph type="body" sz="half" idx="1"/>
          </p:nvPr>
        </p:nvSpPr>
        <p:spPr>
          <a:xfrm>
            <a:off x="304800" y="1447800"/>
            <a:ext cx="8001000" cy="5715000"/>
          </a:xfrm>
        </p:spPr>
        <p:txBody>
          <a:bodyPr/>
          <a:lstStyle/>
          <a:p>
            <a:pPr marL="0" indent="0" eaLnBrk="1" hangingPunct="1">
              <a:buFontTx/>
              <a:buNone/>
            </a:pPr>
            <a:r>
              <a:rPr lang="en-US" altLang="en-US" smtClean="0"/>
              <a:t>“Remind them to be subject to rulers and authorities, to obey, to be ready for every good work,  2  </a:t>
            </a:r>
            <a:r>
              <a:rPr lang="en-US" altLang="en-US" smtClean="0">
                <a:solidFill>
                  <a:schemeClr val="folHlink"/>
                </a:solidFill>
              </a:rPr>
              <a:t>to speak evil of no one</a:t>
            </a:r>
            <a:r>
              <a:rPr lang="en-US" altLang="en-US" smtClean="0"/>
              <a:t>, to be peaceable, gentle, showing all humility to all men.”</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050" y="914400"/>
            <a:ext cx="7772400" cy="685800"/>
          </a:xfrm>
        </p:spPr>
        <p:txBody>
          <a:bodyPr/>
          <a:lstStyle/>
          <a:p>
            <a:pPr algn="l" eaLnBrk="1" hangingPunct="1"/>
            <a:r>
              <a:rPr lang="en-US" altLang="en-US" smtClean="0">
                <a:latin typeface="Benguiat Bk BT" pitchFamily="18" charset="0"/>
              </a:rPr>
              <a:t>1 Thessalonians 5:15</a:t>
            </a:r>
          </a:p>
        </p:txBody>
      </p:sp>
      <p:sp>
        <p:nvSpPr>
          <p:cNvPr id="28675" name="Rectangle 3"/>
          <p:cNvSpPr>
            <a:spLocks noGrp="1" noChangeArrowheads="1"/>
          </p:cNvSpPr>
          <p:nvPr>
            <p:ph type="body" sz="half" idx="1"/>
          </p:nvPr>
        </p:nvSpPr>
        <p:spPr>
          <a:xfrm>
            <a:off x="152400" y="1905000"/>
            <a:ext cx="8001000" cy="5715000"/>
          </a:xfrm>
        </p:spPr>
        <p:txBody>
          <a:bodyPr/>
          <a:lstStyle/>
          <a:p>
            <a:pPr marL="0" indent="0" eaLnBrk="1" hangingPunct="1">
              <a:buFontTx/>
              <a:buNone/>
            </a:pPr>
            <a:r>
              <a:rPr lang="en-US" altLang="en-US" smtClean="0"/>
              <a:t>“</a:t>
            </a:r>
            <a:r>
              <a:rPr lang="en-US" altLang="en-US" smtClean="0">
                <a:solidFill>
                  <a:schemeClr val="folHlink"/>
                </a:solidFill>
              </a:rPr>
              <a:t>See that no one renders evil for evil to anyone</a:t>
            </a:r>
            <a:r>
              <a:rPr lang="en-US" altLang="en-US" smtClean="0"/>
              <a:t>, but always pursue what is good both for yourselves and for all.”</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685800"/>
            <a:ext cx="7772400" cy="685800"/>
          </a:xfrm>
        </p:spPr>
        <p:txBody>
          <a:bodyPr/>
          <a:lstStyle/>
          <a:p>
            <a:pPr algn="l" eaLnBrk="1" hangingPunct="1"/>
            <a:r>
              <a:rPr lang="en-US" altLang="en-US" smtClean="0">
                <a:latin typeface="Benguiat Bk BT" pitchFamily="18" charset="0"/>
              </a:rPr>
              <a:t>Matthew 5:44-45</a:t>
            </a:r>
          </a:p>
        </p:txBody>
      </p:sp>
      <p:sp>
        <p:nvSpPr>
          <p:cNvPr id="29699" name="Rectangle 3"/>
          <p:cNvSpPr>
            <a:spLocks noGrp="1" noChangeArrowheads="1"/>
          </p:cNvSpPr>
          <p:nvPr>
            <p:ph type="body" sz="half" idx="1"/>
          </p:nvPr>
        </p:nvSpPr>
        <p:spPr>
          <a:xfrm>
            <a:off x="304800" y="1447800"/>
            <a:ext cx="8001000" cy="5715000"/>
          </a:xfrm>
        </p:spPr>
        <p:txBody>
          <a:bodyPr/>
          <a:lstStyle/>
          <a:p>
            <a:pPr marL="0" indent="0" eaLnBrk="1" hangingPunct="1">
              <a:buFontTx/>
              <a:buNone/>
            </a:pPr>
            <a:r>
              <a:rPr lang="en-US" altLang="en-US" smtClean="0"/>
              <a:t>“But I say to you, </a:t>
            </a:r>
            <a:r>
              <a:rPr lang="en-US" altLang="en-US" smtClean="0">
                <a:solidFill>
                  <a:schemeClr val="folHlink"/>
                </a:solidFill>
              </a:rPr>
              <a:t>love your enemies, bless those who curse you, do good to those who hate you, and pray for those who spitefully use you and persecute you</a:t>
            </a:r>
            <a:r>
              <a:rPr lang="en-US" altLang="en-US" smtClean="0"/>
              <a:t>,  45  that you may be sons of your Father in heaven; for He makes His sun rise on the evil and on the good, and sends rain on the just and on the unjust.”</a:t>
            </a:r>
          </a:p>
        </p:txBody>
      </p:sp>
      <p:sp>
        <p:nvSpPr>
          <p:cNvPr id="7" name="Rectangle 2"/>
          <p:cNvSpPr txBox="1">
            <a:spLocks noChangeArrowheads="1"/>
          </p:cNvSpPr>
          <p:nvPr/>
        </p:nvSpPr>
        <p:spPr bwMode="auto">
          <a:xfrm>
            <a:off x="-1588" y="0"/>
            <a:ext cx="9144001" cy="685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defRPr/>
            </a:pPr>
            <a:r>
              <a:rPr lang="en-US" altLang="en-US" sz="3000" b="1" kern="0" smtClean="0">
                <a:solidFill>
                  <a:srgbClr val="FF0000"/>
                </a:solidFill>
                <a:latin typeface="Benguiat Bk BT" pitchFamily="18" charset="0"/>
              </a:rPr>
              <a:t>Common Reasons People Use to Falsely Justify Gossip</a:t>
            </a:r>
            <a:endParaRPr lang="en-US" altLang="en-US" sz="3000" b="1" kern="0" dirty="0" smtClean="0">
              <a:solidFill>
                <a:srgbClr val="FF0000"/>
              </a:solidFill>
              <a:latin typeface="Benguiat Bk BT" pitchFamily="18" charset="0"/>
            </a:endParaRP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676400" y="990600"/>
            <a:ext cx="67818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5400" b="1">
                <a:solidFill>
                  <a:srgbClr val="FFFF00"/>
                </a:solidFill>
              </a:rPr>
              <a:t>T</a:t>
            </a:r>
            <a:r>
              <a:rPr lang="en-US" altLang="en-US" sz="5400" b="1"/>
              <a:t>--Is it true?</a:t>
            </a:r>
            <a:br>
              <a:rPr lang="en-US" altLang="en-US" sz="5400" b="1"/>
            </a:br>
            <a:r>
              <a:rPr lang="en-US" altLang="en-US" sz="5400" b="1">
                <a:solidFill>
                  <a:srgbClr val="FFFF00"/>
                </a:solidFill>
              </a:rPr>
              <a:t>H</a:t>
            </a:r>
            <a:r>
              <a:rPr lang="en-US" altLang="en-US" sz="5400" b="1"/>
              <a:t>--Is it helpful?</a:t>
            </a:r>
            <a:br>
              <a:rPr lang="en-US" altLang="en-US" sz="5400" b="1"/>
            </a:br>
            <a:r>
              <a:rPr lang="en-US" altLang="en-US" sz="5400" b="1"/>
              <a:t> </a:t>
            </a:r>
            <a:r>
              <a:rPr lang="en-US" altLang="en-US" sz="5400" b="1">
                <a:solidFill>
                  <a:srgbClr val="FFFF00"/>
                </a:solidFill>
              </a:rPr>
              <a:t>I</a:t>
            </a:r>
            <a:r>
              <a:rPr lang="en-US" altLang="en-US" sz="5400" b="1"/>
              <a:t>--Is it inspiring?</a:t>
            </a:r>
            <a:br>
              <a:rPr lang="en-US" altLang="en-US" sz="5400" b="1"/>
            </a:br>
            <a:r>
              <a:rPr lang="en-US" altLang="en-US" sz="5400" b="1">
                <a:solidFill>
                  <a:srgbClr val="FFFF00"/>
                </a:solidFill>
              </a:rPr>
              <a:t>N</a:t>
            </a:r>
            <a:r>
              <a:rPr lang="en-US" altLang="en-US" sz="5400" b="1"/>
              <a:t>--Is it necessary?</a:t>
            </a:r>
            <a:br>
              <a:rPr lang="en-US" altLang="en-US" sz="5400" b="1"/>
            </a:br>
            <a:r>
              <a:rPr lang="en-US" altLang="en-US" sz="5400" b="1">
                <a:solidFill>
                  <a:srgbClr val="FFFF00"/>
                </a:solidFill>
              </a:rPr>
              <a:t>K</a:t>
            </a:r>
            <a:r>
              <a:rPr lang="en-US" altLang="en-US" sz="5400" b="1"/>
              <a:t>--Is it kind?</a:t>
            </a:r>
            <a:endParaRPr lang="en-US" altLang="en-US" sz="540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609600" y="1295400"/>
            <a:ext cx="7620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4000" b="1"/>
              <a:t>“Let no corrupt word proceed out of your mouth, but what is good for necessary edification, that it may impart grace to the hearers” 												</a:t>
            </a:r>
            <a:r>
              <a:rPr lang="en-US" altLang="en-US" sz="4000" b="1">
                <a:solidFill>
                  <a:srgbClr val="FFFF00"/>
                </a:solidFill>
              </a:rPr>
              <a:t>Ephesians 4:29</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Leviticus 19:16</a:t>
            </a:r>
          </a:p>
        </p:txBody>
      </p:sp>
      <p:sp>
        <p:nvSpPr>
          <p:cNvPr id="5123"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“You shall not go about as </a:t>
            </a:r>
            <a:r>
              <a:rPr lang="en-US" altLang="en-US" smtClean="0">
                <a:solidFill>
                  <a:schemeClr val="folHlink"/>
                </a:solidFill>
              </a:rPr>
              <a:t>a talebearer</a:t>
            </a:r>
            <a:r>
              <a:rPr lang="en-US" altLang="en-US" smtClean="0"/>
              <a:t> among your people; nor shall you take a stand against the life of your neighbor: I am the LORD.”</a:t>
            </a:r>
          </a:p>
        </p:txBody>
      </p:sp>
      <p:pic>
        <p:nvPicPr>
          <p:cNvPr id="9"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554038" y="0"/>
            <a:ext cx="81026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7" rIns="92075" bIns="46037"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b="1">
                <a:solidFill>
                  <a:srgbClr val="FFFF00"/>
                </a:solidFill>
              </a:rPr>
              <a:t>GOD’S SIMPLE PLAN FOR SALVATION</a:t>
            </a:r>
          </a:p>
        </p:txBody>
      </p:sp>
      <p:sp>
        <p:nvSpPr>
          <p:cNvPr id="32771" name="AutoShape 5"/>
          <p:cNvSpPr>
            <a:spLocks noChangeArrowheads="1"/>
          </p:cNvSpPr>
          <p:nvPr/>
        </p:nvSpPr>
        <p:spPr bwMode="auto">
          <a:xfrm>
            <a:off x="-7938" y="5480050"/>
            <a:ext cx="1524001" cy="14478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800" b="1">
                <a:solidFill>
                  <a:srgbClr val="FF0000"/>
                </a:solidFill>
              </a:rPr>
              <a:t>hear</a:t>
            </a:r>
          </a:p>
        </p:txBody>
      </p:sp>
      <p:sp>
        <p:nvSpPr>
          <p:cNvPr id="32772" name="AutoShape 6"/>
          <p:cNvSpPr>
            <a:spLocks noChangeArrowheads="1"/>
          </p:cNvSpPr>
          <p:nvPr/>
        </p:nvSpPr>
        <p:spPr bwMode="auto">
          <a:xfrm>
            <a:off x="1122363" y="4629150"/>
            <a:ext cx="1562100" cy="22860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600" b="1">
                <a:solidFill>
                  <a:srgbClr val="FF0000"/>
                </a:solidFill>
              </a:rPr>
              <a:t>believe</a:t>
            </a:r>
          </a:p>
        </p:txBody>
      </p:sp>
      <p:sp>
        <p:nvSpPr>
          <p:cNvPr id="32773" name="AutoShape 7"/>
          <p:cNvSpPr>
            <a:spLocks noChangeArrowheads="1"/>
          </p:cNvSpPr>
          <p:nvPr/>
        </p:nvSpPr>
        <p:spPr bwMode="auto">
          <a:xfrm>
            <a:off x="2316163" y="3854450"/>
            <a:ext cx="1739900" cy="30734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800" b="1">
                <a:solidFill>
                  <a:srgbClr val="FF0000"/>
                </a:solidFill>
              </a:rPr>
              <a:t>repent</a:t>
            </a:r>
          </a:p>
        </p:txBody>
      </p:sp>
      <p:sp>
        <p:nvSpPr>
          <p:cNvPr id="32774" name="AutoShape 8"/>
          <p:cNvSpPr>
            <a:spLocks noChangeArrowheads="1"/>
          </p:cNvSpPr>
          <p:nvPr/>
        </p:nvSpPr>
        <p:spPr bwMode="auto">
          <a:xfrm>
            <a:off x="3636963" y="2927350"/>
            <a:ext cx="2222500" cy="401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800" b="1">
                <a:solidFill>
                  <a:srgbClr val="FF0000"/>
                </a:solidFill>
              </a:rPr>
              <a:t>confess</a:t>
            </a:r>
          </a:p>
        </p:txBody>
      </p:sp>
      <p:sp>
        <p:nvSpPr>
          <p:cNvPr id="32775" name="AutoShape 9"/>
          <p:cNvSpPr>
            <a:spLocks noChangeArrowheads="1"/>
          </p:cNvSpPr>
          <p:nvPr/>
        </p:nvSpPr>
        <p:spPr bwMode="auto">
          <a:xfrm>
            <a:off x="5262563" y="1949450"/>
            <a:ext cx="2362200" cy="49657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800" b="1">
                <a:solidFill>
                  <a:srgbClr val="FF0000"/>
                </a:solidFill>
              </a:rPr>
              <a:t>baptism</a:t>
            </a:r>
          </a:p>
        </p:txBody>
      </p:sp>
      <p:sp>
        <p:nvSpPr>
          <p:cNvPr id="32776" name="Text Box 10"/>
          <p:cNvSpPr txBox="1">
            <a:spLocks noChangeArrowheads="1"/>
          </p:cNvSpPr>
          <p:nvPr/>
        </p:nvSpPr>
        <p:spPr bwMode="auto">
          <a:xfrm>
            <a:off x="79375" y="5089525"/>
            <a:ext cx="1725613"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ACTS 3:22</a:t>
            </a:r>
          </a:p>
        </p:txBody>
      </p:sp>
      <p:sp>
        <p:nvSpPr>
          <p:cNvPr id="32777" name="Text Box 11"/>
          <p:cNvSpPr txBox="1">
            <a:spLocks noChangeArrowheads="1"/>
          </p:cNvSpPr>
          <p:nvPr/>
        </p:nvSpPr>
        <p:spPr bwMode="auto">
          <a:xfrm>
            <a:off x="904875" y="4267200"/>
            <a:ext cx="1366838"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JN. 8:24</a:t>
            </a:r>
          </a:p>
        </p:txBody>
      </p:sp>
      <p:sp>
        <p:nvSpPr>
          <p:cNvPr id="32778" name="Text Box 12"/>
          <p:cNvSpPr txBox="1">
            <a:spLocks noChangeArrowheads="1"/>
          </p:cNvSpPr>
          <p:nvPr/>
        </p:nvSpPr>
        <p:spPr bwMode="auto">
          <a:xfrm>
            <a:off x="2276475" y="3511550"/>
            <a:ext cx="1401763"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LK. 13:3</a:t>
            </a:r>
          </a:p>
        </p:txBody>
      </p:sp>
      <p:sp>
        <p:nvSpPr>
          <p:cNvPr id="32779" name="Text Box 13"/>
          <p:cNvSpPr txBox="1">
            <a:spLocks noChangeArrowheads="1"/>
          </p:cNvSpPr>
          <p:nvPr/>
        </p:nvSpPr>
        <p:spPr bwMode="auto">
          <a:xfrm>
            <a:off x="3662363" y="2698750"/>
            <a:ext cx="1555750"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JN. 12:42</a:t>
            </a:r>
          </a:p>
        </p:txBody>
      </p:sp>
      <p:sp>
        <p:nvSpPr>
          <p:cNvPr id="32780" name="Text Box 14"/>
          <p:cNvSpPr txBox="1">
            <a:spLocks noChangeArrowheads="1"/>
          </p:cNvSpPr>
          <p:nvPr/>
        </p:nvSpPr>
        <p:spPr bwMode="auto">
          <a:xfrm>
            <a:off x="5210175" y="1885950"/>
            <a:ext cx="1555750"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Acts 2:38</a:t>
            </a:r>
          </a:p>
        </p:txBody>
      </p:sp>
      <p:sp>
        <p:nvSpPr>
          <p:cNvPr id="32781" name="AutoShape 15"/>
          <p:cNvSpPr>
            <a:spLocks noChangeArrowheads="1"/>
          </p:cNvSpPr>
          <p:nvPr/>
        </p:nvSpPr>
        <p:spPr bwMode="auto">
          <a:xfrm>
            <a:off x="7015163" y="1624013"/>
            <a:ext cx="2120900" cy="528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800" b="1">
              <a:solidFill>
                <a:schemeClr val="bg1"/>
              </a:solidFill>
            </a:endParaRPr>
          </a:p>
        </p:txBody>
      </p:sp>
      <p:sp>
        <p:nvSpPr>
          <p:cNvPr id="32782" name="Text Box 16"/>
          <p:cNvSpPr txBox="1">
            <a:spLocks noChangeArrowheads="1"/>
          </p:cNvSpPr>
          <p:nvPr/>
        </p:nvSpPr>
        <p:spPr bwMode="auto">
          <a:xfrm>
            <a:off x="7115175" y="1539875"/>
            <a:ext cx="1555750"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b="1">
                <a:latin typeface="Arial" charset="0"/>
                <a:cs typeface="Arial" charset="0"/>
              </a:rPr>
              <a:t>Rev. 2:10</a:t>
            </a:r>
          </a:p>
        </p:txBody>
      </p:sp>
      <p:sp>
        <p:nvSpPr>
          <p:cNvPr id="32783" name="WordArt 17"/>
          <p:cNvSpPr>
            <a:spLocks noChangeArrowheads="1" noChangeShapeType="1" noTextEdit="1"/>
          </p:cNvSpPr>
          <p:nvPr/>
        </p:nvSpPr>
        <p:spPr bwMode="auto">
          <a:xfrm rot="5400000">
            <a:off x="6102350" y="3729038"/>
            <a:ext cx="3486150" cy="1295400"/>
          </a:xfrm>
          <a:prstGeom prst="rect">
            <a:avLst/>
          </a:prstGeom>
        </p:spPr>
        <p:txBody>
          <a:bodyPr wrap="none" fromWordArt="1">
            <a:prstTxWarp prst="textPlain">
              <a:avLst>
                <a:gd name="adj" fmla="val 50000"/>
              </a:avLst>
            </a:prstTxWarp>
          </a:bodyPr>
          <a:lstStyle/>
          <a:p>
            <a:pPr algn="ctr"/>
            <a:r>
              <a:rPr lang="en-US"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OBEDIENT</a:t>
            </a:r>
          </a:p>
          <a:p>
            <a:pPr algn="ctr"/>
            <a:r>
              <a:rPr lang="en-US"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UNTIL DEATH</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2 Thessalonians 3:11</a:t>
            </a:r>
          </a:p>
        </p:txBody>
      </p:sp>
      <p:sp>
        <p:nvSpPr>
          <p:cNvPr id="6147"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“For we hear that there are some who walk among you in a disorderly manner, not working at all, but are</a:t>
            </a:r>
            <a:r>
              <a:rPr lang="en-US" altLang="en-US" smtClean="0">
                <a:solidFill>
                  <a:schemeClr val="folHlink"/>
                </a:solidFill>
              </a:rPr>
              <a:t> busybodies</a:t>
            </a:r>
            <a:r>
              <a:rPr lang="en-US" altLang="en-US" smtClean="0"/>
              <a:t>.”</a:t>
            </a:r>
          </a:p>
        </p:txBody>
      </p:sp>
      <p:pic>
        <p:nvPicPr>
          <p:cNvPr id="8"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Romans 1:30</a:t>
            </a:r>
          </a:p>
        </p:txBody>
      </p:sp>
      <p:sp>
        <p:nvSpPr>
          <p:cNvPr id="7171"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a:t>
            </a:r>
            <a:r>
              <a:rPr lang="en-US" altLang="en-US" smtClean="0">
                <a:solidFill>
                  <a:schemeClr val="folHlink"/>
                </a:solidFill>
              </a:rPr>
              <a:t>backbiters</a:t>
            </a:r>
            <a:r>
              <a:rPr lang="en-US" altLang="en-US" smtClean="0"/>
              <a:t>, haters of God, violent, proud, boasters, inventors of evil things, disobedient to parents,…</a:t>
            </a:r>
          </a:p>
          <a:p>
            <a:pPr marL="0" indent="0" eaLnBrk="1" hangingPunct="1">
              <a:buFontTx/>
              <a:buNone/>
            </a:pPr>
            <a:endParaRPr lang="en-US" altLang="en-US" smtClean="0"/>
          </a:p>
          <a:p>
            <a:pPr marL="0" indent="0" eaLnBrk="1" hangingPunct="1">
              <a:buFontTx/>
              <a:buNone/>
            </a:pPr>
            <a:r>
              <a:rPr lang="en-US" altLang="en-US" smtClean="0"/>
              <a:t>“…32  who, knowing the righteous judgment of God, that </a:t>
            </a:r>
            <a:r>
              <a:rPr lang="en-US" altLang="en-US" smtClean="0">
                <a:solidFill>
                  <a:schemeClr val="folHlink"/>
                </a:solidFill>
              </a:rPr>
              <a:t>those who practice such things are deserving of death</a:t>
            </a:r>
            <a:r>
              <a:rPr lang="en-US" altLang="en-US" smtClean="0"/>
              <a:t>, not only do the same but also approve of those who practice them.”</a:t>
            </a:r>
          </a:p>
        </p:txBody>
      </p:sp>
      <p:pic>
        <p:nvPicPr>
          <p:cNvPr id="8"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Proverbs 10:18</a:t>
            </a:r>
          </a:p>
        </p:txBody>
      </p:sp>
      <p:sp>
        <p:nvSpPr>
          <p:cNvPr id="8195" name="Rectangle 1027"/>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“Whoever hides hatred has lying lips, And </a:t>
            </a:r>
            <a:r>
              <a:rPr lang="en-US" altLang="en-US" smtClean="0">
                <a:solidFill>
                  <a:schemeClr val="folHlink"/>
                </a:solidFill>
              </a:rPr>
              <a:t>whoever spreads slander is a fool</a:t>
            </a:r>
            <a:r>
              <a:rPr lang="en-US" altLang="en-US" smtClean="0"/>
              <a:t>.”</a:t>
            </a:r>
          </a:p>
        </p:txBody>
      </p:sp>
      <p:pic>
        <p:nvPicPr>
          <p:cNvPr id="8" name="Picture 2" descr="http://www.noticiascristianas.org/files/leyendo-la-Biblia.jpg"/>
          <p:cNvPicPr>
            <a:picLocks noChangeAspect="1" noChangeArrowheads="1"/>
          </p:cNvPicPr>
          <p:nvPr/>
        </p:nvPicPr>
        <p:blipFill>
          <a:blip r:embed="rId3"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2 Corinthians 12:20</a:t>
            </a:r>
          </a:p>
        </p:txBody>
      </p:sp>
      <p:sp>
        <p:nvSpPr>
          <p:cNvPr id="9219"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“For I fear lest, when I come, I shall not find you such as I wish, and that I shall be found by you such as you do not wish; lest there be contentions, jealousies, outbursts of wrath, selfish ambitions, backbitings, </a:t>
            </a:r>
            <a:r>
              <a:rPr lang="en-US" altLang="en-US" smtClean="0">
                <a:solidFill>
                  <a:schemeClr val="folHlink"/>
                </a:solidFill>
              </a:rPr>
              <a:t>whisperings</a:t>
            </a:r>
            <a:r>
              <a:rPr lang="en-US" altLang="en-US" smtClean="0"/>
              <a:t>, conceits.”</a:t>
            </a: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1 Timothy 6:3-4</a:t>
            </a:r>
          </a:p>
        </p:txBody>
      </p:sp>
      <p:sp>
        <p:nvSpPr>
          <p:cNvPr id="10243"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“If anyone teaches otherwise and does not consent to wholesome words, even the words of our Lord Jesus Christ, and to the doctrine which accords with godliness, 4  he is proud, knowing nothing, but is obsessed with disputes and arguments over words, from which come envy, strife, reviling, </a:t>
            </a:r>
            <a:r>
              <a:rPr lang="en-US" altLang="en-US" smtClean="0">
                <a:solidFill>
                  <a:schemeClr val="folHlink"/>
                </a:solidFill>
              </a:rPr>
              <a:t>evil suspicions</a:t>
            </a:r>
            <a:r>
              <a:rPr lang="en-US" altLang="en-US" smtClean="0"/>
              <a:t>.”</a:t>
            </a: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152400"/>
            <a:ext cx="7772400" cy="685800"/>
          </a:xfrm>
        </p:spPr>
        <p:txBody>
          <a:bodyPr/>
          <a:lstStyle/>
          <a:p>
            <a:pPr algn="l" eaLnBrk="1" hangingPunct="1"/>
            <a:r>
              <a:rPr lang="en-US" altLang="en-US" smtClean="0">
                <a:latin typeface="Benguiat Bk BT" pitchFamily="18" charset="0"/>
              </a:rPr>
              <a:t>Proverbs 20:19</a:t>
            </a:r>
          </a:p>
        </p:txBody>
      </p:sp>
      <p:sp>
        <p:nvSpPr>
          <p:cNvPr id="11267" name="Rectangle 3"/>
          <p:cNvSpPr>
            <a:spLocks noGrp="1" noChangeArrowheads="1"/>
          </p:cNvSpPr>
          <p:nvPr>
            <p:ph type="body" sz="half" idx="1"/>
          </p:nvPr>
        </p:nvSpPr>
        <p:spPr>
          <a:xfrm>
            <a:off x="533400" y="914400"/>
            <a:ext cx="8001000" cy="5715000"/>
          </a:xfrm>
        </p:spPr>
        <p:txBody>
          <a:bodyPr/>
          <a:lstStyle/>
          <a:p>
            <a:pPr marL="0" indent="0" eaLnBrk="1" hangingPunct="1">
              <a:buFontTx/>
              <a:buNone/>
            </a:pPr>
            <a:r>
              <a:rPr lang="en-US" altLang="en-US" smtClean="0"/>
              <a:t>“He who goes about as a talebearer </a:t>
            </a:r>
            <a:r>
              <a:rPr lang="en-US" altLang="en-US" smtClean="0">
                <a:solidFill>
                  <a:schemeClr val="folHlink"/>
                </a:solidFill>
              </a:rPr>
              <a:t>reveals secrets</a:t>
            </a:r>
            <a:r>
              <a:rPr lang="en-US" altLang="en-US" smtClean="0"/>
              <a:t>; Therefore do not associate with one who flatters with his lips.”</a:t>
            </a:r>
          </a:p>
        </p:txBody>
      </p:sp>
      <p:pic>
        <p:nvPicPr>
          <p:cNvPr id="8" name="Picture 2" descr="http://www.noticiascristianas.org/files/leyendo-la-Biblia.jpg"/>
          <p:cNvPicPr>
            <a:picLocks noChangeAspect="1" noChangeArrowheads="1"/>
          </p:cNvPicPr>
          <p:nvPr/>
        </p:nvPicPr>
        <p:blipFill>
          <a:blip r:embed="rId2" cstate="print"/>
          <a:srcRect/>
          <a:stretch>
            <a:fillRect/>
          </a:stretch>
        </p:blipFill>
        <p:spPr bwMode="auto">
          <a:xfrm>
            <a:off x="6324600" y="5022112"/>
            <a:ext cx="2819400" cy="18358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latin typeface="Times New Roman"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260</TotalTime>
  <Words>1721</Words>
  <Application>Microsoft Office PowerPoint</Application>
  <PresentationFormat>On-screen Show (4:3)</PresentationFormat>
  <Paragraphs>150</Paragraphs>
  <Slides>30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Times New Roman</vt:lpstr>
      <vt:lpstr>Arial</vt:lpstr>
      <vt:lpstr>Benguiat Bk BT</vt:lpstr>
      <vt:lpstr>Arial Narrow</vt:lpstr>
      <vt:lpstr>Pulse</vt:lpstr>
      <vt:lpstr>I Don’t Mean to Gossip, But…</vt:lpstr>
      <vt:lpstr>The Evil of Gossip</vt:lpstr>
      <vt:lpstr>Leviticus 19:16</vt:lpstr>
      <vt:lpstr>2 Thessalonians 3:11</vt:lpstr>
      <vt:lpstr>Romans 1:30</vt:lpstr>
      <vt:lpstr>Proverbs 10:18</vt:lpstr>
      <vt:lpstr>2 Corinthians 12:20</vt:lpstr>
      <vt:lpstr>1 Timothy 6:3-4</vt:lpstr>
      <vt:lpstr>Proverbs 20:19</vt:lpstr>
      <vt:lpstr>1 Timothy 5:13</vt:lpstr>
      <vt:lpstr>Isaiah 5:20</vt:lpstr>
      <vt:lpstr>Common Reasons People Use to Falsely Justify Gossip</vt:lpstr>
      <vt:lpstr>1 Timothy 5:13</vt:lpstr>
      <vt:lpstr>Malachi 3:13-15</vt:lpstr>
      <vt:lpstr>Common Reasons People Use to Falsely Justify Gossip</vt:lpstr>
      <vt:lpstr>Proverbs 16:28</vt:lpstr>
      <vt:lpstr>Psalms 90:8</vt:lpstr>
      <vt:lpstr>Common Reasons People Use to Falsely Justify Gossip</vt:lpstr>
      <vt:lpstr>2 Corinthians 2:6-7</vt:lpstr>
      <vt:lpstr>Matthew 18:15</vt:lpstr>
      <vt:lpstr>Common Reasons People Use to Falsely Justify Gossip</vt:lpstr>
      <vt:lpstr>Proverbs 20:19</vt:lpstr>
      <vt:lpstr>Psalm 12:2-3</vt:lpstr>
      <vt:lpstr>Common Reasons People Use to Falsely Justify Gossip</vt:lpstr>
      <vt:lpstr>Titus 3:1-2</vt:lpstr>
      <vt:lpstr>1 Thessalonians 5:15</vt:lpstr>
      <vt:lpstr>Matthew 5:44-45</vt:lpstr>
      <vt:lpstr>PowerPoint Presentation</vt:lpstr>
      <vt:lpstr>PowerPoint Presentation</vt:lpstr>
      <vt:lpstr>PowerPoint Presentation</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John Croft</cp:lastModifiedBy>
  <cp:revision>20</cp:revision>
  <cp:lastPrinted>1601-01-01T00:00:00Z</cp:lastPrinted>
  <dcterms:created xsi:type="dcterms:W3CDTF">2003-02-25T20:09:59Z</dcterms:created>
  <dcterms:modified xsi:type="dcterms:W3CDTF">2015-06-12T13:14:06Z</dcterms:modified>
</cp:coreProperties>
</file>