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4196" r:id="rId2"/>
  </p:sldMasterIdLst>
  <p:notesMasterIdLst>
    <p:notesMasterId r:id="rId34"/>
  </p:notesMasterIdLst>
  <p:sldIdLst>
    <p:sldId id="256" r:id="rId3"/>
    <p:sldId id="312" r:id="rId4"/>
    <p:sldId id="325" r:id="rId5"/>
    <p:sldId id="326" r:id="rId6"/>
    <p:sldId id="327" r:id="rId7"/>
    <p:sldId id="328" r:id="rId8"/>
    <p:sldId id="329" r:id="rId9"/>
    <p:sldId id="330" r:id="rId10"/>
    <p:sldId id="331" r:id="rId11"/>
    <p:sldId id="332" r:id="rId12"/>
    <p:sldId id="333" r:id="rId13"/>
    <p:sldId id="290" r:id="rId14"/>
    <p:sldId id="291" r:id="rId15"/>
    <p:sldId id="292" r:id="rId16"/>
    <p:sldId id="294" r:id="rId17"/>
    <p:sldId id="295" r:id="rId18"/>
    <p:sldId id="296" r:id="rId19"/>
    <p:sldId id="356" r:id="rId20"/>
    <p:sldId id="355" r:id="rId21"/>
    <p:sldId id="297" r:id="rId22"/>
    <p:sldId id="298" r:id="rId23"/>
    <p:sldId id="299" r:id="rId24"/>
    <p:sldId id="300" r:id="rId25"/>
    <p:sldId id="301" r:id="rId26"/>
    <p:sldId id="302" r:id="rId27"/>
    <p:sldId id="303" r:id="rId28"/>
    <p:sldId id="304" r:id="rId29"/>
    <p:sldId id="305" r:id="rId30"/>
    <p:sldId id="306" r:id="rId31"/>
    <p:sldId id="307" r:id="rId32"/>
    <p:sldId id="334"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A00"/>
    <a:srgbClr val="004C00"/>
    <a:srgbClr val="005800"/>
    <a:srgbClr val="005000"/>
    <a:srgbClr val="0066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9" autoAdjust="0"/>
    <p:restoredTop sz="78114" autoAdjust="0"/>
  </p:normalViewPr>
  <p:slideViewPr>
    <p:cSldViewPr>
      <p:cViewPr varScale="1">
        <p:scale>
          <a:sx n="53" d="100"/>
          <a:sy n="53" d="100"/>
        </p:scale>
        <p:origin x="-16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89BB84-29FB-4E71-B463-31A5BC0EA3EC}" type="datetimeFigureOut">
              <a:rPr lang="en-US"/>
              <a:pPr>
                <a:defRPr/>
              </a:pPr>
              <a:t>6/12/2014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32972E-4770-4379-A8CA-A0885C85384E}" type="slidenum">
              <a:rPr lang="en-US"/>
              <a:pPr>
                <a:defRPr/>
              </a:pPr>
              <a:t>‹#›</a:t>
            </a:fld>
            <a:endParaRPr lang="en-US"/>
          </a:p>
        </p:txBody>
      </p:sp>
    </p:spTree>
    <p:extLst>
      <p:ext uri="{BB962C8B-B14F-4D97-AF65-F5344CB8AC3E}">
        <p14:creationId xmlns:p14="http://schemas.microsoft.com/office/powerpoint/2010/main" val="3783008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C5DD45-92CC-49A4-8821-1A86DB07B185}"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8EF089-E2DC-4E9B-AE35-0DF4C50E124A}" type="slidenum">
              <a:rPr lang="en-US" altLang="en-US" smtClean="0"/>
              <a:pPr/>
              <a:t>10</a:t>
            </a:fld>
            <a:endParaRPr lang="en-US" altLang="en-US"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851111-2BB1-4E06-9967-405B9C2A0870}" type="slidenum">
              <a:rPr lang="en-US" altLang="en-US" smtClean="0"/>
              <a:pPr/>
              <a:t>11</a:t>
            </a:fld>
            <a:endParaRPr lang="en-US" alt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From that point forward, Paul began to write letters to Timothy and Titus, 2 evangelists, in order to instruct them on how the Lord’s church should be organized, by the appoint of elders and deacons, and he told them of the qualifications one had to meet in order to be become an elder and a deacon</a:t>
            </a:r>
          </a:p>
          <a:p>
            <a:r>
              <a:rPr lang="en-US" altLang="en-US" smtClean="0"/>
              <a:t>2. Paul’s writings on this matter were not his words, they were God’s instructions. </a:t>
            </a:r>
          </a:p>
          <a:p>
            <a:pPr>
              <a:spcBef>
                <a:spcPct val="50000"/>
              </a:spcBef>
            </a:pPr>
            <a:r>
              <a:rPr lang="en-US" altLang="en-US" smtClean="0"/>
              <a:t>A. Paul wrote by the Spirit – </a:t>
            </a:r>
            <a:r>
              <a:rPr lang="en-US" altLang="en-US" smtClean="0">
                <a:solidFill>
                  <a:srgbClr val="FFFF00"/>
                </a:solidFill>
              </a:rPr>
              <a:t>1 Cor. 2:10; Eph. 3:3-5</a:t>
            </a:r>
          </a:p>
          <a:p>
            <a:pPr>
              <a:spcBef>
                <a:spcPct val="50000"/>
              </a:spcBef>
            </a:pPr>
            <a:r>
              <a:rPr lang="en-US" altLang="en-US" smtClean="0"/>
              <a:t>B. Paul’s writing was called “Scripture” – </a:t>
            </a:r>
            <a:r>
              <a:rPr lang="en-US" altLang="en-US" smtClean="0">
                <a:solidFill>
                  <a:srgbClr val="FFFF00"/>
                </a:solidFill>
              </a:rPr>
              <a:t>2 Pet. 3:15-16</a:t>
            </a:r>
            <a:r>
              <a:rPr lang="en-US" altLang="en-US" sz="1100" smtClean="0">
                <a:solidFill>
                  <a:srgbClr val="FFFF00"/>
                </a:solidFill>
              </a:rPr>
              <a:t> </a:t>
            </a:r>
          </a:p>
          <a:p>
            <a:pPr>
              <a:buFontTx/>
              <a:buChar char="•"/>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619F5A-9E08-4A15-8063-4F57B8BDF603}" type="slidenum">
              <a:rPr lang="en-US" altLang="en-US" smtClean="0">
                <a:cs typeface="Arial" charset="0"/>
              </a:rPr>
              <a:pPr/>
              <a:t>31</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67B70-EEE7-4E71-AC35-0250E937F629}" type="slidenum">
              <a:rPr lang="en-GB" altLang="en-US" smtClean="0"/>
              <a:pPr/>
              <a:t>2</a:t>
            </a:fld>
            <a:endParaRPr lang="en-GB" altLang="en-US" smtClean="0"/>
          </a:p>
        </p:txBody>
      </p:sp>
      <p:sp>
        <p:nvSpPr>
          <p:cNvPr id="109571"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Paul and Barnabas left Antioch in Syria. 2 yrs.</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EB0787-49DA-4D39-B4EE-EF09B53700CA}"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382DF-1CD6-41D9-A4D4-E532530D72CA}" type="slidenum">
              <a:rPr lang="en-US" altLang="en-US" smtClean="0"/>
              <a:pPr/>
              <a:t>4</a:t>
            </a:fld>
            <a:endParaRPr lang="en-US" altLang="en-US" smtClean="0"/>
          </a:p>
        </p:txBody>
      </p:sp>
      <p:sp>
        <p:nvSpPr>
          <p:cNvPr id="11161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01D856-2DF0-4232-8235-A4279A2320F2}" type="slidenum">
              <a:rPr lang="en-US" altLang="en-US" smtClean="0"/>
              <a:pPr/>
              <a:t>5</a:t>
            </a:fld>
            <a:endParaRPr lang="en-US" altLang="en-US" smtClean="0"/>
          </a:p>
        </p:txBody>
      </p:sp>
      <p:sp>
        <p:nvSpPr>
          <p:cNvPr id="11264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D9253B-B961-4B45-A24D-0712600B9EEA}" type="slidenum">
              <a:rPr lang="en-US" altLang="en-US" smtClean="0"/>
              <a:pPr/>
              <a:t>6</a:t>
            </a:fld>
            <a:endParaRPr lang="en-US" altLang="en-US" smtClean="0"/>
          </a:p>
        </p:txBody>
      </p:sp>
      <p:sp>
        <p:nvSpPr>
          <p:cNvPr id="11366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8D45BC-501A-4A4E-A441-28DFFA54A49B}" type="slidenum">
              <a:rPr lang="en-US" altLang="en-US" smtClean="0"/>
              <a:pPr/>
              <a:t>7</a:t>
            </a:fld>
            <a:endParaRPr lang="en-US" altLang="en-US" smtClean="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Acts 15:36 Paul said to Barnabas, "Let us go back and visit the brothers in all the towns where we preached The Word of The Lord and see how they are doing." Disagreement so Paul took Silas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FA14FC-14E1-407A-BEA6-B24F95913347}" type="slidenum">
              <a:rPr lang="en-US" altLang="en-US" smtClean="0"/>
              <a:pPr/>
              <a:t>8</a:t>
            </a:fld>
            <a:endParaRPr lang="en-US" alt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3</a:t>
            </a:r>
            <a:r>
              <a:rPr lang="en-US" altLang="en-US" baseline="30000" smtClean="0"/>
              <a:t>rd</a:t>
            </a:r>
            <a:r>
              <a:rPr lang="en-US" altLang="en-US" smtClean="0"/>
              <a:t> missionary journey remained in Ephesus for 2 ½ years and left. On his way back, Paul called for the elders at Ephesus to come up and meet with him where he was preaching in Miletus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137AD9-3407-4BE3-B3BA-06DDFB38A1D4}" type="slidenum">
              <a:rPr lang="en-US" altLang="en-US" smtClean="0"/>
              <a:pPr/>
              <a:t>9</a:t>
            </a:fld>
            <a:endParaRPr lang="en-US" alt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607 h 2182"/>
                <a:gd name="T4" fmla="*/ 9491 w 4897"/>
                <a:gd name="T5" fmla="*/ 607 h 2182"/>
                <a:gd name="T6" fmla="*/ 949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11981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981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B9A1511C-161C-4868-9F16-B08FE391F6D4}" type="slidenum">
              <a:rPr lang="en-US"/>
              <a:pPr>
                <a:defRPr/>
              </a:pPr>
              <a:t>‹#›</a:t>
            </a:fld>
            <a:endParaRPr lang="en-US"/>
          </a:p>
        </p:txBody>
      </p:sp>
    </p:spTree>
    <p:extLst>
      <p:ext uri="{BB962C8B-B14F-4D97-AF65-F5344CB8AC3E}">
        <p14:creationId xmlns:p14="http://schemas.microsoft.com/office/powerpoint/2010/main" val="275127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99BC76-FDD8-4A95-A89B-13D53EE20ADB}" type="slidenum">
              <a:rPr lang="en-US"/>
              <a:pPr>
                <a:defRPr/>
              </a:pPr>
              <a:t>‹#›</a:t>
            </a:fld>
            <a:endParaRPr lang="en-US"/>
          </a:p>
        </p:txBody>
      </p:sp>
    </p:spTree>
    <p:extLst>
      <p:ext uri="{BB962C8B-B14F-4D97-AF65-F5344CB8AC3E}">
        <p14:creationId xmlns:p14="http://schemas.microsoft.com/office/powerpoint/2010/main" val="125923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44475"/>
            <a:ext cx="2095500" cy="470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7275" cy="470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9944A-C923-4A42-94FF-33E68C167981}" type="slidenum">
              <a:rPr lang="en-US"/>
              <a:pPr>
                <a:defRPr/>
              </a:pPr>
              <a:t>‹#›</a:t>
            </a:fld>
            <a:endParaRPr lang="en-US"/>
          </a:p>
        </p:txBody>
      </p:sp>
    </p:spTree>
    <p:extLst>
      <p:ext uri="{BB962C8B-B14F-4D97-AF65-F5344CB8AC3E}">
        <p14:creationId xmlns:p14="http://schemas.microsoft.com/office/powerpoint/2010/main" val="718201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898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D29A2FD-6CC3-4F06-A685-3FFC0DF0E36E}" type="slidenum">
              <a:rPr lang="en-US"/>
              <a:pPr>
                <a:defRPr/>
              </a:pPr>
              <a:t>‹#›</a:t>
            </a:fld>
            <a:endParaRPr lang="en-US"/>
          </a:p>
        </p:txBody>
      </p:sp>
    </p:spTree>
    <p:extLst>
      <p:ext uri="{BB962C8B-B14F-4D97-AF65-F5344CB8AC3E}">
        <p14:creationId xmlns:p14="http://schemas.microsoft.com/office/powerpoint/2010/main" val="111574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5175"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64E21BB-DE5A-49E0-B8D4-CEBC76F3A0CC}" type="slidenum">
              <a:rPr lang="en-US"/>
              <a:pPr>
                <a:defRPr/>
              </a:pPr>
              <a:t>‹#›</a:t>
            </a:fld>
            <a:endParaRPr lang="en-US"/>
          </a:p>
        </p:txBody>
      </p:sp>
    </p:spTree>
    <p:extLst>
      <p:ext uri="{BB962C8B-B14F-4D97-AF65-F5344CB8AC3E}">
        <p14:creationId xmlns:p14="http://schemas.microsoft.com/office/powerpoint/2010/main" val="256181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607 h 2182"/>
                <a:gd name="T4" fmla="*/ 9491 w 4897"/>
                <a:gd name="T5" fmla="*/ 607 h 2182"/>
                <a:gd name="T6" fmla="*/ 949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grpSp>
      <p:sp>
        <p:nvSpPr>
          <p:cNvPr id="11981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981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5D98FB60-6454-4A24-84DF-4FA321D66D0D}" type="slidenum">
              <a:rPr lang="en-US"/>
              <a:pPr>
                <a:defRPr/>
              </a:pPr>
              <a:t>‹#›</a:t>
            </a:fld>
            <a:endParaRPr lang="en-US"/>
          </a:p>
        </p:txBody>
      </p:sp>
    </p:spTree>
    <p:extLst>
      <p:ext uri="{BB962C8B-B14F-4D97-AF65-F5344CB8AC3E}">
        <p14:creationId xmlns:p14="http://schemas.microsoft.com/office/powerpoint/2010/main" val="2650982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D5B9A6-D40D-46EB-8C9F-B9AD16F426A8}" type="slidenum">
              <a:rPr lang="en-US"/>
              <a:pPr>
                <a:defRPr/>
              </a:pPr>
              <a:t>‹#›</a:t>
            </a:fld>
            <a:endParaRPr lang="en-US"/>
          </a:p>
        </p:txBody>
      </p:sp>
    </p:spTree>
    <p:extLst>
      <p:ext uri="{BB962C8B-B14F-4D97-AF65-F5344CB8AC3E}">
        <p14:creationId xmlns:p14="http://schemas.microsoft.com/office/powerpoint/2010/main" val="3525246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FCBCF6-CB75-49B0-929C-5F9FABD984BE}" type="slidenum">
              <a:rPr lang="en-US"/>
              <a:pPr>
                <a:defRPr/>
              </a:pPr>
              <a:t>‹#›</a:t>
            </a:fld>
            <a:endParaRPr lang="en-US"/>
          </a:p>
        </p:txBody>
      </p:sp>
    </p:spTree>
    <p:extLst>
      <p:ext uri="{BB962C8B-B14F-4D97-AF65-F5344CB8AC3E}">
        <p14:creationId xmlns:p14="http://schemas.microsoft.com/office/powerpoint/2010/main" val="3447919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2A25436-F7A9-49CD-AA06-A6102A328FF5}" type="slidenum">
              <a:rPr lang="en-US"/>
              <a:pPr>
                <a:defRPr/>
              </a:pPr>
              <a:t>‹#›</a:t>
            </a:fld>
            <a:endParaRPr lang="en-US"/>
          </a:p>
        </p:txBody>
      </p:sp>
    </p:spTree>
    <p:extLst>
      <p:ext uri="{BB962C8B-B14F-4D97-AF65-F5344CB8AC3E}">
        <p14:creationId xmlns:p14="http://schemas.microsoft.com/office/powerpoint/2010/main" val="112137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D4F3C8-ECC1-4F86-A70F-5C56FCB4CC0B}" type="slidenum">
              <a:rPr lang="en-US"/>
              <a:pPr>
                <a:defRPr/>
              </a:pPr>
              <a:t>‹#›</a:t>
            </a:fld>
            <a:endParaRPr lang="en-US"/>
          </a:p>
        </p:txBody>
      </p:sp>
    </p:spTree>
    <p:extLst>
      <p:ext uri="{BB962C8B-B14F-4D97-AF65-F5344CB8AC3E}">
        <p14:creationId xmlns:p14="http://schemas.microsoft.com/office/powerpoint/2010/main" val="322042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BCAFFC-EF87-4213-996C-844AD6655A9D}" type="slidenum">
              <a:rPr lang="en-US"/>
              <a:pPr>
                <a:defRPr/>
              </a:pPr>
              <a:t>‹#›</a:t>
            </a:fld>
            <a:endParaRPr lang="en-US"/>
          </a:p>
        </p:txBody>
      </p:sp>
    </p:spTree>
    <p:extLst>
      <p:ext uri="{BB962C8B-B14F-4D97-AF65-F5344CB8AC3E}">
        <p14:creationId xmlns:p14="http://schemas.microsoft.com/office/powerpoint/2010/main" val="211795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A76698-9660-489C-9AE8-FAC52FFA668B}" type="slidenum">
              <a:rPr lang="en-US"/>
              <a:pPr>
                <a:defRPr/>
              </a:pPr>
              <a:t>‹#›</a:t>
            </a:fld>
            <a:endParaRPr lang="en-US"/>
          </a:p>
        </p:txBody>
      </p:sp>
    </p:spTree>
    <p:extLst>
      <p:ext uri="{BB962C8B-B14F-4D97-AF65-F5344CB8AC3E}">
        <p14:creationId xmlns:p14="http://schemas.microsoft.com/office/powerpoint/2010/main" val="3963334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455049D-3D10-49BC-8066-34F9499778C8}" type="slidenum">
              <a:rPr lang="en-US"/>
              <a:pPr>
                <a:defRPr/>
              </a:pPr>
              <a:t>‹#›</a:t>
            </a:fld>
            <a:endParaRPr lang="en-US"/>
          </a:p>
        </p:txBody>
      </p:sp>
    </p:spTree>
    <p:extLst>
      <p:ext uri="{BB962C8B-B14F-4D97-AF65-F5344CB8AC3E}">
        <p14:creationId xmlns:p14="http://schemas.microsoft.com/office/powerpoint/2010/main" val="4012382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FB0570E-0381-41C2-8C8E-730CA74A94F0}" type="slidenum">
              <a:rPr lang="en-US"/>
              <a:pPr>
                <a:defRPr/>
              </a:pPr>
              <a:t>‹#›</a:t>
            </a:fld>
            <a:endParaRPr lang="en-US"/>
          </a:p>
        </p:txBody>
      </p:sp>
    </p:spTree>
    <p:extLst>
      <p:ext uri="{BB962C8B-B14F-4D97-AF65-F5344CB8AC3E}">
        <p14:creationId xmlns:p14="http://schemas.microsoft.com/office/powerpoint/2010/main" val="2905254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C2C00D7-874D-4E58-B1FC-3A73002707B5}" type="slidenum">
              <a:rPr lang="en-US"/>
              <a:pPr>
                <a:defRPr/>
              </a:pPr>
              <a:t>‹#›</a:t>
            </a:fld>
            <a:endParaRPr lang="en-US"/>
          </a:p>
        </p:txBody>
      </p:sp>
    </p:spTree>
    <p:extLst>
      <p:ext uri="{BB962C8B-B14F-4D97-AF65-F5344CB8AC3E}">
        <p14:creationId xmlns:p14="http://schemas.microsoft.com/office/powerpoint/2010/main" val="3066472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90FBA-8884-474F-A135-50036BC79128}" type="slidenum">
              <a:rPr lang="en-US"/>
              <a:pPr>
                <a:defRPr/>
              </a:pPr>
              <a:t>‹#›</a:t>
            </a:fld>
            <a:endParaRPr lang="en-US"/>
          </a:p>
        </p:txBody>
      </p:sp>
    </p:spTree>
    <p:extLst>
      <p:ext uri="{BB962C8B-B14F-4D97-AF65-F5344CB8AC3E}">
        <p14:creationId xmlns:p14="http://schemas.microsoft.com/office/powerpoint/2010/main" val="1987351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44475"/>
            <a:ext cx="2095500" cy="470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7275" cy="470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FBAB5-3731-4DF5-8061-152996D9C9BD}" type="slidenum">
              <a:rPr lang="en-US"/>
              <a:pPr>
                <a:defRPr/>
              </a:pPr>
              <a:t>‹#›</a:t>
            </a:fld>
            <a:endParaRPr lang="en-US"/>
          </a:p>
        </p:txBody>
      </p:sp>
    </p:spTree>
    <p:extLst>
      <p:ext uri="{BB962C8B-B14F-4D97-AF65-F5344CB8AC3E}">
        <p14:creationId xmlns:p14="http://schemas.microsoft.com/office/powerpoint/2010/main" val="3672740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898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DFB476C-6DCD-4616-A30E-91B61A79793C}" type="slidenum">
              <a:rPr lang="en-US"/>
              <a:pPr>
                <a:defRPr/>
              </a:pPr>
              <a:t>‹#›</a:t>
            </a:fld>
            <a:endParaRPr lang="en-US"/>
          </a:p>
        </p:txBody>
      </p:sp>
    </p:spTree>
    <p:extLst>
      <p:ext uri="{BB962C8B-B14F-4D97-AF65-F5344CB8AC3E}">
        <p14:creationId xmlns:p14="http://schemas.microsoft.com/office/powerpoint/2010/main" val="2919915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5175"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127F557-4F6C-435F-A8EE-736ACAB68E30}" type="slidenum">
              <a:rPr lang="en-US"/>
              <a:pPr>
                <a:defRPr/>
              </a:pPr>
              <a:t>‹#›</a:t>
            </a:fld>
            <a:endParaRPr lang="en-US"/>
          </a:p>
        </p:txBody>
      </p:sp>
    </p:spTree>
    <p:extLst>
      <p:ext uri="{BB962C8B-B14F-4D97-AF65-F5344CB8AC3E}">
        <p14:creationId xmlns:p14="http://schemas.microsoft.com/office/powerpoint/2010/main" val="22490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6147951A-DF9B-4B28-BBFB-F35B06310225}" type="slidenum">
              <a:rPr lang="en-GB"/>
              <a:pPr>
                <a:defRPr/>
              </a:pPr>
              <a:t>‹#›</a:t>
            </a:fld>
            <a:endParaRPr lang="en-GB"/>
          </a:p>
        </p:txBody>
      </p:sp>
    </p:spTree>
    <p:extLst>
      <p:ext uri="{BB962C8B-B14F-4D97-AF65-F5344CB8AC3E}">
        <p14:creationId xmlns:p14="http://schemas.microsoft.com/office/powerpoint/2010/main" val="179407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A2028-4F9C-41A1-9A06-ADE2787A0731}" type="slidenum">
              <a:rPr lang="en-US"/>
              <a:pPr>
                <a:defRPr/>
              </a:pPr>
              <a:t>‹#›</a:t>
            </a:fld>
            <a:endParaRPr lang="en-US"/>
          </a:p>
        </p:txBody>
      </p:sp>
    </p:spTree>
    <p:extLst>
      <p:ext uri="{BB962C8B-B14F-4D97-AF65-F5344CB8AC3E}">
        <p14:creationId xmlns:p14="http://schemas.microsoft.com/office/powerpoint/2010/main" val="385666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1BF105-C4DA-4B0D-8DD4-7F118385E4A3}" type="slidenum">
              <a:rPr lang="en-US"/>
              <a:pPr>
                <a:defRPr/>
              </a:pPr>
              <a:t>‹#›</a:t>
            </a:fld>
            <a:endParaRPr lang="en-US"/>
          </a:p>
        </p:txBody>
      </p:sp>
    </p:spTree>
    <p:extLst>
      <p:ext uri="{BB962C8B-B14F-4D97-AF65-F5344CB8AC3E}">
        <p14:creationId xmlns:p14="http://schemas.microsoft.com/office/powerpoint/2010/main" val="335009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23D4765-7B4F-4399-9ACD-044706D79EEF}" type="slidenum">
              <a:rPr lang="en-US"/>
              <a:pPr>
                <a:defRPr/>
              </a:pPr>
              <a:t>‹#›</a:t>
            </a:fld>
            <a:endParaRPr lang="en-US"/>
          </a:p>
        </p:txBody>
      </p:sp>
    </p:spTree>
    <p:extLst>
      <p:ext uri="{BB962C8B-B14F-4D97-AF65-F5344CB8AC3E}">
        <p14:creationId xmlns:p14="http://schemas.microsoft.com/office/powerpoint/2010/main" val="64023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9965F17-0E77-404E-9FD9-13266B3FD051}" type="slidenum">
              <a:rPr lang="en-US"/>
              <a:pPr>
                <a:defRPr/>
              </a:pPr>
              <a:t>‹#›</a:t>
            </a:fld>
            <a:endParaRPr lang="en-US"/>
          </a:p>
        </p:txBody>
      </p:sp>
    </p:spTree>
    <p:extLst>
      <p:ext uri="{BB962C8B-B14F-4D97-AF65-F5344CB8AC3E}">
        <p14:creationId xmlns:p14="http://schemas.microsoft.com/office/powerpoint/2010/main" val="270418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E4A2CDB-0F7D-486F-9224-8F49CF3BF71E}" type="slidenum">
              <a:rPr lang="en-US"/>
              <a:pPr>
                <a:defRPr/>
              </a:pPr>
              <a:t>‹#›</a:t>
            </a:fld>
            <a:endParaRPr lang="en-US"/>
          </a:p>
        </p:txBody>
      </p:sp>
    </p:spTree>
    <p:extLst>
      <p:ext uri="{BB962C8B-B14F-4D97-AF65-F5344CB8AC3E}">
        <p14:creationId xmlns:p14="http://schemas.microsoft.com/office/powerpoint/2010/main" val="427972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DB27C13-1997-4B0D-8602-AA445EB5B59A}" type="slidenum">
              <a:rPr lang="en-US"/>
              <a:pPr>
                <a:defRPr/>
              </a:pPr>
              <a:t>‹#›</a:t>
            </a:fld>
            <a:endParaRPr lang="en-US"/>
          </a:p>
        </p:txBody>
      </p:sp>
    </p:spTree>
    <p:extLst>
      <p:ext uri="{BB962C8B-B14F-4D97-AF65-F5344CB8AC3E}">
        <p14:creationId xmlns:p14="http://schemas.microsoft.com/office/powerpoint/2010/main" val="143003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337D633-3A87-47FF-8B70-21B45A9926D3}" type="slidenum">
              <a:rPr lang="en-US"/>
              <a:pPr>
                <a:defRPr/>
              </a:pPr>
              <a:t>‹#›</a:t>
            </a:fld>
            <a:endParaRPr lang="en-US"/>
          </a:p>
        </p:txBody>
      </p:sp>
    </p:spTree>
    <p:extLst>
      <p:ext uri="{BB962C8B-B14F-4D97-AF65-F5344CB8AC3E}">
        <p14:creationId xmlns:p14="http://schemas.microsoft.com/office/powerpoint/2010/main" val="320150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A00"/>
        </a:solidFill>
        <a:effectLst/>
      </p:bgPr>
    </p:bg>
    <p:spTree>
      <p:nvGrpSpPr>
        <p:cNvPr id="1" name=""/>
        <p:cNvGrpSpPr/>
        <p:nvPr/>
      </p:nvGrpSpPr>
      <p:grpSpPr>
        <a:xfrm>
          <a:off x="0" y="0"/>
          <a:ext cx="0" cy="0"/>
          <a:chOff x="0" y="0"/>
          <a:chExt cx="0" cy="0"/>
        </a:xfrm>
      </p:grpSpPr>
      <p:sp>
        <p:nvSpPr>
          <p:cNvPr id="1026" name="Freeform 2"/>
          <p:cNvSpPr>
            <a:spLocks/>
          </p:cNvSpPr>
          <p:nvPr userDrawn="1"/>
        </p:nvSpPr>
        <p:spPr bwMode="ltGray">
          <a:xfrm>
            <a:off x="381000" y="1371600"/>
            <a:ext cx="8763000" cy="5486400"/>
          </a:xfrm>
          <a:custGeom>
            <a:avLst/>
            <a:gdLst>
              <a:gd name="T0" fmla="*/ 0 w 4897"/>
              <a:gd name="T1" fmla="*/ 0 h 2182"/>
              <a:gd name="T2" fmla="*/ 0 w 4897"/>
              <a:gd name="T3" fmla="*/ 2147483647 h 2182"/>
              <a:gd name="T4" fmla="*/ 2147483647 w 4897"/>
              <a:gd name="T5" fmla="*/ 2147483647 h 2182"/>
              <a:gd name="T6" fmla="*/ 214748364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787" name="Freeform 3"/>
          <p:cNvSpPr>
            <a:spLocks/>
          </p:cNvSpPr>
          <p:nvPr/>
        </p:nvSpPr>
        <p:spPr bwMode="ltGray">
          <a:xfrm flipH="1">
            <a:off x="457200" y="1371600"/>
            <a:ext cx="7618413" cy="74613"/>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18788" name="Freeform 4"/>
          <p:cNvSpPr>
            <a:spLocks/>
          </p:cNvSpPr>
          <p:nvPr/>
        </p:nvSpPr>
        <p:spPr bwMode="ltGray">
          <a:xfrm flipV="1">
            <a:off x="381000" y="1371600"/>
            <a:ext cx="104775" cy="3062288"/>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18789" name="Rectangle 5"/>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18790" name="Rectangle 6"/>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18791" name="Rectangle 7"/>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748A339C-1CBE-4C58-9EA7-78581F2C1E04}" type="slidenum">
              <a:rPr lang="en-US"/>
              <a:pPr>
                <a:defRPr/>
              </a:pPr>
              <a:t>‹#›</a:t>
            </a:fld>
            <a:endParaRPr lang="en-US"/>
          </a:p>
        </p:txBody>
      </p:sp>
      <p:sp>
        <p:nvSpPr>
          <p:cNvPr id="118792" name="Rectangle 8"/>
          <p:cNvSpPr>
            <a:spLocks noGrp="1" noRot="1" noChangeArrowheads="1"/>
          </p:cNvSpPr>
          <p:nvPr>
            <p:ph type="title"/>
          </p:nvPr>
        </p:nvSpPr>
        <p:spPr bwMode="auto">
          <a:xfrm>
            <a:off x="457200" y="244475"/>
            <a:ext cx="8385175" cy="898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93" name="Rectangle 9"/>
          <p:cNvSpPr>
            <a:spLocks noGrp="1" noRot="1" noChangeArrowheads="1"/>
          </p:cNvSpPr>
          <p:nvPr>
            <p:ph type="body" idx="1"/>
          </p:nvPr>
        </p:nvSpPr>
        <p:spPr bwMode="auto">
          <a:xfrm>
            <a:off x="533400" y="1600200"/>
            <a:ext cx="800735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FF9966"/>
        </a:buClr>
        <a:buFont typeface="Wingdings" pitchFamily="2" charset="2"/>
        <a:buChar char="Ø"/>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00"/>
        </a:solidFill>
        <a:effectLst/>
      </p:bgPr>
    </p:bg>
    <p:spTree>
      <p:nvGrpSpPr>
        <p:cNvPr id="1" name=""/>
        <p:cNvGrpSpPr/>
        <p:nvPr/>
      </p:nvGrpSpPr>
      <p:grpSpPr>
        <a:xfrm>
          <a:off x="0" y="0"/>
          <a:ext cx="0" cy="0"/>
          <a:chOff x="0" y="0"/>
          <a:chExt cx="0" cy="0"/>
        </a:xfrm>
      </p:grpSpPr>
      <p:sp>
        <p:nvSpPr>
          <p:cNvPr id="2050" name="Freeform 2"/>
          <p:cNvSpPr>
            <a:spLocks/>
          </p:cNvSpPr>
          <p:nvPr userDrawn="1"/>
        </p:nvSpPr>
        <p:spPr bwMode="ltGray">
          <a:xfrm>
            <a:off x="381000" y="1371600"/>
            <a:ext cx="8763000" cy="5486400"/>
          </a:xfrm>
          <a:custGeom>
            <a:avLst/>
            <a:gdLst>
              <a:gd name="T0" fmla="*/ 0 w 4897"/>
              <a:gd name="T1" fmla="*/ 0 h 2182"/>
              <a:gd name="T2" fmla="*/ 0 w 4897"/>
              <a:gd name="T3" fmla="*/ 2147483647 h 2182"/>
              <a:gd name="T4" fmla="*/ 2147483647 w 4897"/>
              <a:gd name="T5" fmla="*/ 2147483647 h 2182"/>
              <a:gd name="T6" fmla="*/ 214748364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787" name="Freeform 3"/>
          <p:cNvSpPr>
            <a:spLocks/>
          </p:cNvSpPr>
          <p:nvPr/>
        </p:nvSpPr>
        <p:spPr bwMode="ltGray">
          <a:xfrm flipH="1">
            <a:off x="457200" y="1371600"/>
            <a:ext cx="7618413" cy="74613"/>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18788" name="Freeform 4"/>
          <p:cNvSpPr>
            <a:spLocks/>
          </p:cNvSpPr>
          <p:nvPr/>
        </p:nvSpPr>
        <p:spPr bwMode="ltGray">
          <a:xfrm flipV="1">
            <a:off x="381000" y="1371600"/>
            <a:ext cx="104775" cy="3062288"/>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18789" name="Rectangle 5"/>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defRPr>
            </a:lvl1pPr>
          </a:lstStyle>
          <a:p>
            <a:pPr>
              <a:defRPr/>
            </a:pPr>
            <a:endParaRPr lang="en-US"/>
          </a:p>
        </p:txBody>
      </p:sp>
      <p:sp>
        <p:nvSpPr>
          <p:cNvPr id="118790" name="Rectangle 6"/>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defRPr>
            </a:lvl1pPr>
          </a:lstStyle>
          <a:p>
            <a:pPr>
              <a:defRPr/>
            </a:pPr>
            <a:endParaRPr lang="en-US"/>
          </a:p>
        </p:txBody>
      </p:sp>
      <p:sp>
        <p:nvSpPr>
          <p:cNvPr id="118791" name="Rectangle 7"/>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pPr>
              <a:defRPr/>
            </a:pPr>
            <a:fld id="{F46589E2-6265-4183-9D79-21F052BD6D05}" type="slidenum">
              <a:rPr lang="en-US"/>
              <a:pPr>
                <a:defRPr/>
              </a:pPr>
              <a:t>‹#›</a:t>
            </a:fld>
            <a:endParaRPr lang="en-US"/>
          </a:p>
        </p:txBody>
      </p:sp>
      <p:sp>
        <p:nvSpPr>
          <p:cNvPr id="118792" name="Rectangle 8"/>
          <p:cNvSpPr>
            <a:spLocks noGrp="1" noRot="1" noChangeArrowheads="1"/>
          </p:cNvSpPr>
          <p:nvPr>
            <p:ph type="title"/>
          </p:nvPr>
        </p:nvSpPr>
        <p:spPr bwMode="auto">
          <a:xfrm>
            <a:off x="457200" y="244475"/>
            <a:ext cx="8385175" cy="898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93" name="Rectangle 9"/>
          <p:cNvSpPr>
            <a:spLocks noGrp="1" noRot="1" noChangeArrowheads="1"/>
          </p:cNvSpPr>
          <p:nvPr>
            <p:ph type="body" idx="1"/>
          </p:nvPr>
        </p:nvSpPr>
        <p:spPr bwMode="auto">
          <a:xfrm>
            <a:off x="533400" y="1600200"/>
            <a:ext cx="800735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 id="2147484433" r:id="rId13"/>
    <p:sldLayoutId id="2147484434" r:id="rId14"/>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FF9966"/>
        </a:buClr>
        <a:buFont typeface="Wingdings" pitchFamily="2" charset="2"/>
        <a:buChar char="Ø"/>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Grp="1" noRot="1" noChangeArrowheads="1"/>
          </p:cNvSpPr>
          <p:nvPr>
            <p:ph type="title"/>
          </p:nvPr>
        </p:nvSpPr>
        <p:spPr>
          <a:xfrm>
            <a:off x="152400" y="609600"/>
            <a:ext cx="8763000" cy="4572000"/>
          </a:xfrm>
        </p:spPr>
        <p:txBody>
          <a:bodyPr/>
          <a:lstStyle/>
          <a:p>
            <a:pPr algn="ctr" eaLnBrk="1" hangingPunct="1">
              <a:defRPr/>
            </a:pPr>
            <a:r>
              <a:rPr lang="en-US" sz="3200" dirty="0" smtClean="0">
                <a:solidFill>
                  <a:srgbClr val="FFFF00"/>
                </a:solidFill>
              </a:rPr>
              <a:t>Part 1</a:t>
            </a:r>
            <a:r>
              <a:rPr lang="en-US" sz="3200" dirty="0" smtClean="0">
                <a:solidFill>
                  <a:schemeClr val="tx1"/>
                </a:solidFill>
              </a:rPr>
              <a:t/>
            </a:r>
            <a:br>
              <a:rPr lang="en-US" sz="3200" dirty="0" smtClean="0">
                <a:solidFill>
                  <a:schemeClr val="tx1"/>
                </a:solidFill>
              </a:rPr>
            </a:br>
            <a:r>
              <a:rPr lang="en-US" sz="3200" dirty="0" smtClean="0">
                <a:solidFill>
                  <a:schemeClr val="tx1"/>
                </a:solidFill>
              </a:rPr>
              <a:t>“Biblical Example and Qualifications of Elders”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rgbClr val="FFFF00"/>
                </a:solidFill>
              </a:rPr>
              <a:t>Part 2</a:t>
            </a:r>
            <a:r>
              <a:rPr lang="en-US" sz="3200" dirty="0" smtClean="0">
                <a:solidFill>
                  <a:schemeClr val="tx1"/>
                </a:solidFill>
              </a:rPr>
              <a:t/>
            </a:r>
            <a:br>
              <a:rPr lang="en-US" sz="3200" dirty="0" smtClean="0">
                <a:solidFill>
                  <a:schemeClr val="tx1"/>
                </a:solidFill>
              </a:rPr>
            </a:br>
            <a:r>
              <a:rPr lang="en-US" sz="3200" dirty="0" smtClean="0">
                <a:solidFill>
                  <a:schemeClr val="tx1"/>
                </a:solidFill>
              </a:rPr>
              <a:t>“Elders Responsibilities and our Responsibility to the Elders</a:t>
            </a:r>
            <a:r>
              <a:rPr lang="en-US" sz="3200" dirty="0" smtClean="0"/>
              <a: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3" descr="Acts #1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55626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4"/>
          <p:cNvSpPr txBox="1">
            <a:spLocks noChangeArrowheads="1"/>
          </p:cNvSpPr>
          <p:nvPr/>
        </p:nvSpPr>
        <p:spPr bwMode="auto">
          <a:xfrm>
            <a:off x="-15875" y="2127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50000"/>
              </a:spcBef>
              <a:buClrTx/>
              <a:buFontTx/>
              <a:buNone/>
            </a:pPr>
            <a:r>
              <a:rPr lang="en-US" altLang="en-US" sz="2800"/>
              <a:t>Paul praying with the Elders from Ephesus</a:t>
            </a:r>
          </a:p>
        </p:txBody>
      </p:sp>
      <p:sp>
        <p:nvSpPr>
          <p:cNvPr id="40964" name="Text Box 5"/>
          <p:cNvSpPr txBox="1">
            <a:spLocks noChangeArrowheads="1"/>
          </p:cNvSpPr>
          <p:nvPr/>
        </p:nvSpPr>
        <p:spPr bwMode="auto">
          <a:xfrm>
            <a:off x="6477000" y="637063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400">
                <a:solidFill>
                  <a:srgbClr val="FFFF00"/>
                </a:solidFill>
              </a:rPr>
              <a:t>Acts 20:36</a:t>
            </a:r>
          </a:p>
        </p:txBody>
      </p:sp>
      <p:sp>
        <p:nvSpPr>
          <p:cNvPr id="40965" name="Rectangle 1"/>
          <p:cNvSpPr>
            <a:spLocks noChangeArrowheads="1"/>
          </p:cNvSpPr>
          <p:nvPr/>
        </p:nvSpPr>
        <p:spPr bwMode="auto">
          <a:xfrm>
            <a:off x="-15875" y="5705475"/>
            <a:ext cx="9159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800" b="0"/>
              <a:t>“And when he had said these things, he knelt down and prayed with them all”</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3" descr="Acts #1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48006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p:cNvSpPr txBox="1">
            <a:spLocks noChangeArrowheads="1"/>
          </p:cNvSpPr>
          <p:nvPr/>
        </p:nvSpPr>
        <p:spPr bwMode="auto">
          <a:xfrm>
            <a:off x="1143000" y="457200"/>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t>Paul penned letters to Timothy and Titus</a:t>
            </a:r>
          </a:p>
        </p:txBody>
      </p:sp>
      <p:sp>
        <p:nvSpPr>
          <p:cNvPr id="41988" name="Text Box 5"/>
          <p:cNvSpPr txBox="1">
            <a:spLocks noChangeArrowheads="1"/>
          </p:cNvSpPr>
          <p:nvPr/>
        </p:nvSpPr>
        <p:spPr bwMode="auto">
          <a:xfrm>
            <a:off x="685800" y="5410200"/>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Char char="•"/>
            </a:pPr>
            <a:r>
              <a:rPr lang="en-US" altLang="en-US" sz="2400"/>
              <a:t> Paul wrote by the Spirit – </a:t>
            </a:r>
            <a:r>
              <a:rPr lang="en-US" altLang="en-US" sz="2400">
                <a:solidFill>
                  <a:srgbClr val="FFFF00"/>
                </a:solidFill>
              </a:rPr>
              <a:t>1 Cor. 2:10; Eph. 3:3-5</a:t>
            </a:r>
          </a:p>
          <a:p>
            <a:pPr>
              <a:spcBef>
                <a:spcPct val="50000"/>
              </a:spcBef>
              <a:buClrTx/>
              <a:buFontTx/>
              <a:buChar char="•"/>
            </a:pPr>
            <a:r>
              <a:rPr lang="en-US" altLang="en-US" sz="2400"/>
              <a:t> Paul’s writing was called “Scripture” – </a:t>
            </a:r>
            <a:r>
              <a:rPr lang="en-US" altLang="en-US" sz="2400">
                <a:solidFill>
                  <a:srgbClr val="FFFF00"/>
                </a:solidFill>
              </a:rPr>
              <a:t>2 Pet. 3:15-16</a:t>
            </a:r>
            <a:r>
              <a:rPr lang="en-US" altLang="en-US" sz="2000" b="0">
                <a:solidFill>
                  <a:srgbClr val="FFFF00"/>
                </a:solidFill>
              </a:rPr>
              <a: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0" y="228600"/>
            <a:ext cx="8153400" cy="1143000"/>
          </a:xfrm>
        </p:spPr>
        <p:txBody>
          <a:bodyPr/>
          <a:lstStyle/>
          <a:p>
            <a:pPr eaLnBrk="1" hangingPunct="1">
              <a:defRPr/>
            </a:pPr>
            <a:r>
              <a:rPr lang="en-US"/>
              <a:t>A Biblical Eldership</a:t>
            </a:r>
          </a:p>
        </p:txBody>
      </p:sp>
      <p:sp>
        <p:nvSpPr>
          <p:cNvPr id="43011" name="Text Box 5"/>
          <p:cNvSpPr txBox="1">
            <a:spLocks noChangeArrowheads="1"/>
          </p:cNvSpPr>
          <p:nvPr/>
        </p:nvSpPr>
        <p:spPr bwMode="auto">
          <a:xfrm>
            <a:off x="17463" y="1447800"/>
            <a:ext cx="8897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700"/>
              <a:t>1.  A plural number appointed  (never just one)</a:t>
            </a:r>
          </a:p>
        </p:txBody>
      </p:sp>
      <p:sp>
        <p:nvSpPr>
          <p:cNvPr id="23558" name="Text Box 6"/>
          <p:cNvSpPr txBox="1">
            <a:spLocks noChangeArrowheads="1"/>
          </p:cNvSpPr>
          <p:nvPr/>
        </p:nvSpPr>
        <p:spPr bwMode="auto">
          <a:xfrm>
            <a:off x="0" y="2209800"/>
            <a:ext cx="9144000" cy="4410075"/>
          </a:xfrm>
          <a:prstGeom prst="rect">
            <a:avLst/>
          </a:prstGeom>
          <a:noFill/>
          <a:ln w="9525">
            <a:noFill/>
            <a:miter lim="800000"/>
            <a:headEnd/>
            <a:tailEnd/>
          </a:ln>
          <a:effectLst/>
        </p:spPr>
        <p:txBody>
          <a:bodyPr>
            <a:spAutoFit/>
          </a:bodyPr>
          <a:lstStyle/>
          <a:p>
            <a:pPr marL="800100" lvl="1" indent="-342900">
              <a:spcBef>
                <a:spcPct val="50000"/>
              </a:spcBef>
              <a:defRPr/>
            </a:pPr>
            <a:endParaRPr lang="en-US" sz="1600" b="1" dirty="0">
              <a:solidFill>
                <a:srgbClr val="FF0000"/>
              </a:solidFill>
            </a:endParaRPr>
          </a:p>
          <a:p>
            <a:pPr marL="800100" lvl="1" indent="-800100">
              <a:spcBef>
                <a:spcPct val="50000"/>
              </a:spcBef>
              <a:defRPr/>
            </a:pPr>
            <a:r>
              <a:rPr lang="en-US" sz="2700" b="1" dirty="0"/>
              <a:t>2. Each congregation was autonomous</a:t>
            </a:r>
          </a:p>
          <a:p>
            <a:pPr marL="800100" lvl="1" indent="-800100">
              <a:spcBef>
                <a:spcPct val="50000"/>
              </a:spcBef>
              <a:defRPr/>
            </a:pPr>
            <a:endParaRPr lang="en-US" sz="2800" b="1" dirty="0"/>
          </a:p>
          <a:p>
            <a:pPr marL="800100" lvl="1" indent="-800100">
              <a:spcBef>
                <a:spcPct val="50000"/>
              </a:spcBef>
              <a:defRPr/>
            </a:pPr>
            <a:r>
              <a:rPr lang="en-US" sz="2800" b="1" dirty="0"/>
              <a:t>3. </a:t>
            </a:r>
            <a:r>
              <a:rPr lang="en-US" sz="2700" b="1" dirty="0"/>
              <a:t>Paul appointed elders “in every church” </a:t>
            </a:r>
            <a:r>
              <a:rPr lang="en-US" sz="2700" b="1" dirty="0">
                <a:solidFill>
                  <a:srgbClr val="FFFF00"/>
                </a:solidFill>
                <a:effectLst>
                  <a:outerShdw blurRad="38100" dist="38100" dir="2700000" algn="tl">
                    <a:srgbClr val="000000">
                      <a:alpha val="43137"/>
                    </a:srgbClr>
                  </a:outerShdw>
                </a:effectLst>
              </a:rPr>
              <a:t>Acts 14:23</a:t>
            </a:r>
          </a:p>
          <a:p>
            <a:pPr marL="800100" lvl="1" indent="-800100">
              <a:spcBef>
                <a:spcPct val="50000"/>
              </a:spcBef>
              <a:defRPr/>
            </a:pPr>
            <a:r>
              <a:rPr lang="en-US" sz="2800" b="1" dirty="0">
                <a:effectLst>
                  <a:outerShdw blurRad="38100" dist="38100" dir="2700000" algn="tl">
                    <a:srgbClr val="000000">
                      <a:alpha val="43137"/>
                    </a:srgbClr>
                  </a:outerShdw>
                </a:effectLst>
              </a:rPr>
              <a:t>   </a:t>
            </a:r>
          </a:p>
          <a:p>
            <a:pPr marL="800100" lvl="1" indent="-800100">
              <a:spcBef>
                <a:spcPct val="50000"/>
              </a:spcBef>
              <a:defRPr/>
            </a:pPr>
            <a:r>
              <a:rPr lang="en-US" sz="2800" b="1" dirty="0">
                <a:effectLst>
                  <a:outerShdw blurRad="38100" dist="38100" dir="2700000" algn="tl">
                    <a:srgbClr val="000000">
                      <a:alpha val="43137"/>
                    </a:srgbClr>
                  </a:outerShdw>
                </a:effectLst>
              </a:rPr>
              <a:t>  -  “</a:t>
            </a:r>
            <a:r>
              <a:rPr lang="en-US" sz="2800" dirty="0"/>
              <a:t>For this reason I left you in Crete, that you should set in order the things that are lacking, and </a:t>
            </a:r>
            <a:r>
              <a:rPr lang="en-US" sz="2800" u="sng" dirty="0"/>
              <a:t>appoint </a:t>
            </a:r>
            <a:r>
              <a:rPr lang="en-US" sz="2800" u="sng" dirty="0">
                <a:solidFill>
                  <a:srgbClr val="FFFF00"/>
                </a:solidFill>
              </a:rPr>
              <a:t>elders </a:t>
            </a:r>
            <a:r>
              <a:rPr lang="en-US" sz="2800" u="sng" dirty="0"/>
              <a:t>in every city as I commanded you</a:t>
            </a:r>
            <a:r>
              <a:rPr lang="en-US" sz="2800" dirty="0"/>
              <a:t>”  </a:t>
            </a:r>
            <a:r>
              <a:rPr lang="en-US" sz="2800" b="1" dirty="0">
                <a:solidFill>
                  <a:srgbClr val="FFFF00"/>
                </a:solidFill>
              </a:rPr>
              <a:t>Tit. 1:5</a:t>
            </a:r>
            <a:endParaRPr lang="en-US" sz="28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Biblical Terms for Elders</a:t>
            </a:r>
          </a:p>
        </p:txBody>
      </p:sp>
      <p:sp>
        <p:nvSpPr>
          <p:cNvPr id="22532" name="Text Box 4"/>
          <p:cNvSpPr txBox="1">
            <a:spLocks noChangeArrowheads="1"/>
          </p:cNvSpPr>
          <p:nvPr/>
        </p:nvSpPr>
        <p:spPr bwMode="auto">
          <a:xfrm>
            <a:off x="685800" y="1371600"/>
            <a:ext cx="7086600" cy="954088"/>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“Elders”  </a:t>
            </a:r>
            <a:r>
              <a:rPr lang="en-US" sz="2800" b="1" i="1" dirty="0"/>
              <a:t>(“</a:t>
            </a:r>
            <a:r>
              <a:rPr lang="en-US" sz="2800" b="1" i="1" dirty="0" err="1"/>
              <a:t>presbuteros</a:t>
            </a:r>
            <a:r>
              <a:rPr lang="en-US" sz="2800" b="1" i="1" dirty="0"/>
              <a:t>”</a:t>
            </a:r>
            <a:r>
              <a:rPr lang="en-US" sz="2800" b="1" dirty="0"/>
              <a:t>, presbyters)  	for they were mature Christian men</a:t>
            </a:r>
          </a:p>
        </p:txBody>
      </p:sp>
      <p:sp>
        <p:nvSpPr>
          <p:cNvPr id="22533" name="Text Box 5"/>
          <p:cNvSpPr txBox="1">
            <a:spLocks noChangeArrowheads="1"/>
          </p:cNvSpPr>
          <p:nvPr/>
        </p:nvSpPr>
        <p:spPr bwMode="auto">
          <a:xfrm>
            <a:off x="1066800" y="2743200"/>
            <a:ext cx="6934200" cy="2062163"/>
          </a:xfrm>
          <a:prstGeom prst="rect">
            <a:avLst/>
          </a:prstGeom>
          <a:noFill/>
          <a:ln w="9525">
            <a:noFill/>
            <a:miter lim="800000"/>
            <a:headEnd/>
            <a:tailEnd/>
          </a:ln>
          <a:effectLst/>
        </p:spPr>
        <p:txBody>
          <a:bodyPr>
            <a:spAutoFit/>
          </a:bodyPr>
          <a:lstStyle/>
          <a:p>
            <a:pPr>
              <a:spcBef>
                <a:spcPct val="50000"/>
              </a:spcBef>
              <a:defRPr/>
            </a:pPr>
            <a:r>
              <a:rPr lang="en-US" sz="3200" b="1" baseline="30000" dirty="0">
                <a:solidFill>
                  <a:srgbClr val="FFC000"/>
                </a:solidFill>
                <a:effectLst>
                  <a:outerShdw blurRad="38100" dist="38100" dir="2700000" algn="tl">
                    <a:srgbClr val="000000">
                      <a:alpha val="43137"/>
                    </a:srgbClr>
                  </a:outerShdw>
                </a:effectLst>
                <a:latin typeface="Times New Roman" pitchFamily="18" charset="0"/>
              </a:rPr>
              <a:t>Acts 14:23 </a:t>
            </a:r>
            <a:r>
              <a:rPr lang="en-US" sz="3200" b="1" dirty="0">
                <a:latin typeface="Times New Roman" pitchFamily="18" charset="0"/>
                <a:cs typeface="Times New Roman" pitchFamily="18" charset="0"/>
              </a:rPr>
              <a:t>So when they had appointed elders in every church, and prayed with fasting, they commended them to the Lord in whom they had believed.</a:t>
            </a:r>
          </a:p>
        </p:txBody>
      </p:sp>
      <p:sp>
        <p:nvSpPr>
          <p:cNvPr id="44037" name="Line 8"/>
          <p:cNvSpPr>
            <a:spLocks noChangeShapeType="1"/>
          </p:cNvSpPr>
          <p:nvPr/>
        </p:nvSpPr>
        <p:spPr bwMode="auto">
          <a:xfrm>
            <a:off x="1143000" y="3733800"/>
            <a:ext cx="99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t>Biblical Terms for Elders</a:t>
            </a:r>
          </a:p>
        </p:txBody>
      </p:sp>
      <p:sp>
        <p:nvSpPr>
          <p:cNvPr id="24579" name="Text Box 3"/>
          <p:cNvSpPr txBox="1">
            <a:spLocks noChangeArrowheads="1"/>
          </p:cNvSpPr>
          <p:nvPr/>
        </p:nvSpPr>
        <p:spPr bwMode="auto">
          <a:xfrm>
            <a:off x="838200" y="1371600"/>
            <a:ext cx="6553200" cy="946150"/>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“Elders”  </a:t>
            </a:r>
            <a:r>
              <a:rPr lang="en-US" sz="2800" b="1" i="1" dirty="0"/>
              <a:t>(“</a:t>
            </a:r>
            <a:r>
              <a:rPr lang="en-US" sz="2800" b="1" i="1" dirty="0" err="1"/>
              <a:t>presbuteros</a:t>
            </a:r>
            <a:r>
              <a:rPr lang="en-US" sz="2800" b="1" i="1" dirty="0"/>
              <a:t>”</a:t>
            </a:r>
            <a:r>
              <a:rPr lang="en-US" sz="2800" b="1" dirty="0"/>
              <a:t>, presbyters)  	for they were mature men</a:t>
            </a:r>
          </a:p>
        </p:txBody>
      </p:sp>
      <p:sp>
        <p:nvSpPr>
          <p:cNvPr id="24582" name="Text Box 6"/>
          <p:cNvSpPr txBox="1">
            <a:spLocks noChangeArrowheads="1"/>
          </p:cNvSpPr>
          <p:nvPr/>
        </p:nvSpPr>
        <p:spPr bwMode="auto">
          <a:xfrm>
            <a:off x="914400" y="2590800"/>
            <a:ext cx="7696200" cy="1373188"/>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“Bishops”  </a:t>
            </a:r>
            <a:r>
              <a:rPr lang="en-US" sz="2800" b="1" i="1" dirty="0"/>
              <a:t>(“</a:t>
            </a:r>
            <a:r>
              <a:rPr lang="en-US" sz="2800" b="1" i="1" dirty="0" err="1"/>
              <a:t>episkopos</a:t>
            </a:r>
            <a:r>
              <a:rPr lang="en-US" sz="2800" b="1" i="1" dirty="0"/>
              <a:t>”</a:t>
            </a:r>
            <a:r>
              <a:rPr lang="en-US" sz="2800" b="1" dirty="0"/>
              <a:t>, overseers)  	           	for their task was to oversee the 	congregation.</a:t>
            </a:r>
          </a:p>
        </p:txBody>
      </p:sp>
      <p:sp>
        <p:nvSpPr>
          <p:cNvPr id="24583" name="Text Box 7"/>
          <p:cNvSpPr txBox="1">
            <a:spLocks noChangeArrowheads="1"/>
          </p:cNvSpPr>
          <p:nvPr/>
        </p:nvSpPr>
        <p:spPr bwMode="auto">
          <a:xfrm>
            <a:off x="838200" y="4343400"/>
            <a:ext cx="7772400" cy="1816100"/>
          </a:xfrm>
          <a:prstGeom prst="rect">
            <a:avLst/>
          </a:prstGeom>
          <a:noFill/>
          <a:ln w="9525">
            <a:noFill/>
            <a:miter lim="800000"/>
            <a:headEnd/>
            <a:tailEnd/>
          </a:ln>
          <a:effectLst/>
        </p:spPr>
        <p:txBody>
          <a:bodyPr>
            <a:spAutoFit/>
          </a:bodyPr>
          <a:lstStyle/>
          <a:p>
            <a:pPr>
              <a:spcBef>
                <a:spcPct val="50000"/>
              </a:spcBef>
              <a:defRPr/>
            </a:pPr>
            <a:r>
              <a:rPr lang="en-US" sz="2800" b="1" baseline="30000" dirty="0">
                <a:solidFill>
                  <a:srgbClr val="FFC000"/>
                </a:solidFill>
                <a:effectLst>
                  <a:outerShdw blurRad="38100" dist="38100" dir="2700000" algn="tl">
                    <a:srgbClr val="000000">
                      <a:alpha val="43137"/>
                    </a:srgbClr>
                  </a:outerShdw>
                </a:effectLst>
                <a:latin typeface="Times New Roman" pitchFamily="18" charset="0"/>
              </a:rPr>
              <a:t>Acts20:28  </a:t>
            </a:r>
            <a:r>
              <a:rPr lang="en-US" sz="2800" b="1" dirty="0">
                <a:latin typeface="Times New Roman" pitchFamily="18" charset="0"/>
                <a:cs typeface="Times New Roman" pitchFamily="18" charset="0"/>
              </a:rPr>
              <a:t>Therefore take heed to yourselves and to all the flock, among which the Holy Spirit has made you overseers, to shepherd the church of God which He purchased with His own blood.</a:t>
            </a:r>
          </a:p>
        </p:txBody>
      </p:sp>
      <p:sp>
        <p:nvSpPr>
          <p:cNvPr id="45062" name="Line 8"/>
          <p:cNvSpPr>
            <a:spLocks noChangeShapeType="1"/>
          </p:cNvSpPr>
          <p:nvPr/>
        </p:nvSpPr>
        <p:spPr bwMode="auto">
          <a:xfrm>
            <a:off x="2438400" y="5638800"/>
            <a:ext cx="1447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t>Biblical Terms for Elders</a:t>
            </a:r>
          </a:p>
        </p:txBody>
      </p:sp>
      <p:sp>
        <p:nvSpPr>
          <p:cNvPr id="26627" name="Text Box 3"/>
          <p:cNvSpPr txBox="1">
            <a:spLocks noChangeArrowheads="1"/>
          </p:cNvSpPr>
          <p:nvPr/>
        </p:nvSpPr>
        <p:spPr bwMode="auto">
          <a:xfrm>
            <a:off x="838200" y="1371600"/>
            <a:ext cx="6553200" cy="946150"/>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“Elders”  </a:t>
            </a:r>
            <a:r>
              <a:rPr lang="en-US" sz="2800" b="1" i="1" dirty="0"/>
              <a:t>(“</a:t>
            </a:r>
            <a:r>
              <a:rPr lang="en-US" sz="2800" b="1" i="1" dirty="0" err="1"/>
              <a:t>presbuteros</a:t>
            </a:r>
            <a:r>
              <a:rPr lang="en-US" sz="2800" b="1" i="1" dirty="0"/>
              <a:t>”</a:t>
            </a:r>
            <a:r>
              <a:rPr lang="en-US" sz="2800" b="1" dirty="0"/>
              <a:t>, presbyters)  	for they were mature men</a:t>
            </a:r>
          </a:p>
        </p:txBody>
      </p:sp>
      <p:sp>
        <p:nvSpPr>
          <p:cNvPr id="26628" name="Text Box 4"/>
          <p:cNvSpPr txBox="1">
            <a:spLocks noChangeArrowheads="1"/>
          </p:cNvSpPr>
          <p:nvPr/>
        </p:nvSpPr>
        <p:spPr bwMode="auto">
          <a:xfrm>
            <a:off x="914400" y="2590800"/>
            <a:ext cx="7696200" cy="1373188"/>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“Bishops”  </a:t>
            </a:r>
            <a:r>
              <a:rPr lang="en-US" sz="2800" b="1" i="1" dirty="0"/>
              <a:t>(“</a:t>
            </a:r>
            <a:r>
              <a:rPr lang="en-US" sz="2800" b="1" i="1" dirty="0" err="1"/>
              <a:t>episkopos</a:t>
            </a:r>
            <a:r>
              <a:rPr lang="en-US" sz="2800" b="1" i="1" dirty="0"/>
              <a:t>”</a:t>
            </a:r>
            <a:r>
              <a:rPr lang="en-US" sz="2800" b="1" dirty="0"/>
              <a:t>, overseers)  	           	for their task was to oversee the 	congregation.</a:t>
            </a:r>
          </a:p>
        </p:txBody>
      </p:sp>
      <p:sp>
        <p:nvSpPr>
          <p:cNvPr id="26629" name="Text Box 5"/>
          <p:cNvSpPr txBox="1">
            <a:spLocks noChangeArrowheads="1"/>
          </p:cNvSpPr>
          <p:nvPr/>
        </p:nvSpPr>
        <p:spPr bwMode="auto">
          <a:xfrm>
            <a:off x="990600" y="4038600"/>
            <a:ext cx="7924800" cy="1373188"/>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“Pastors”  </a:t>
            </a:r>
            <a:r>
              <a:rPr lang="en-US" sz="2800" b="1" i="1" dirty="0"/>
              <a:t>(“</a:t>
            </a:r>
            <a:r>
              <a:rPr lang="en-US" sz="2800" b="1" i="1" dirty="0" err="1"/>
              <a:t>poimen</a:t>
            </a:r>
            <a:r>
              <a:rPr lang="en-US" sz="2800" b="1" i="1" dirty="0"/>
              <a:t>”</a:t>
            </a:r>
            <a:r>
              <a:rPr lang="en-US" sz="2800" b="1" dirty="0"/>
              <a:t>, shepherds)  	           	for their task was to shepherd and feed 	the flock of God.</a:t>
            </a:r>
          </a:p>
        </p:txBody>
      </p:sp>
      <p:sp>
        <p:nvSpPr>
          <p:cNvPr id="26630" name="Text Box 6"/>
          <p:cNvSpPr txBox="1">
            <a:spLocks noChangeArrowheads="1"/>
          </p:cNvSpPr>
          <p:nvPr/>
        </p:nvSpPr>
        <p:spPr bwMode="auto">
          <a:xfrm>
            <a:off x="1066800" y="5715000"/>
            <a:ext cx="6477000" cy="457200"/>
          </a:xfrm>
          <a:prstGeom prst="rect">
            <a:avLst/>
          </a:prstGeom>
          <a:noFill/>
          <a:ln w="9525">
            <a:noFill/>
            <a:miter lim="800000"/>
            <a:headEnd/>
            <a:tailEnd/>
          </a:ln>
          <a:effectLst/>
        </p:spPr>
        <p:txBody>
          <a:bodyPr>
            <a:spAutoFit/>
          </a:bodyPr>
          <a:lstStyle/>
          <a:p>
            <a:pPr algn="ctr">
              <a:spcBef>
                <a:spcPct val="50000"/>
              </a:spcBef>
              <a:defRPr/>
            </a:pPr>
            <a:r>
              <a:rPr lang="en-US" sz="2400" b="1" dirty="0">
                <a:solidFill>
                  <a:schemeClr val="tx2">
                    <a:lumMod val="75000"/>
                  </a:schemeClr>
                </a:solidFill>
              </a:rPr>
              <a:t>Acts 20:17; 1 Peter 5:1-2</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t>Biblical Terms for Elders</a:t>
            </a:r>
          </a:p>
        </p:txBody>
      </p:sp>
      <p:sp>
        <p:nvSpPr>
          <p:cNvPr id="27651" name="Text Box 3"/>
          <p:cNvSpPr txBox="1">
            <a:spLocks noChangeArrowheads="1"/>
          </p:cNvSpPr>
          <p:nvPr/>
        </p:nvSpPr>
        <p:spPr bwMode="auto">
          <a:xfrm>
            <a:off x="838200" y="1371600"/>
            <a:ext cx="6553200" cy="946150"/>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“Elders”  </a:t>
            </a:r>
            <a:r>
              <a:rPr lang="en-US" sz="2800" b="1" i="1" dirty="0"/>
              <a:t>(“</a:t>
            </a:r>
            <a:r>
              <a:rPr lang="en-US" sz="2800" b="1" i="1" dirty="0" err="1"/>
              <a:t>presbuteros</a:t>
            </a:r>
            <a:r>
              <a:rPr lang="en-US" sz="2800" b="1" i="1" dirty="0"/>
              <a:t>”</a:t>
            </a:r>
            <a:r>
              <a:rPr lang="en-US" sz="2800" b="1" dirty="0"/>
              <a:t>, presbyters)  	for they were mature men</a:t>
            </a:r>
          </a:p>
        </p:txBody>
      </p:sp>
      <p:sp>
        <p:nvSpPr>
          <p:cNvPr id="27652" name="Text Box 4"/>
          <p:cNvSpPr txBox="1">
            <a:spLocks noChangeArrowheads="1"/>
          </p:cNvSpPr>
          <p:nvPr/>
        </p:nvSpPr>
        <p:spPr bwMode="auto">
          <a:xfrm>
            <a:off x="914400" y="2590800"/>
            <a:ext cx="7696200" cy="1373188"/>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“Bishops”  </a:t>
            </a:r>
            <a:r>
              <a:rPr lang="en-US" sz="2800" b="1" i="1" dirty="0"/>
              <a:t>(“</a:t>
            </a:r>
            <a:r>
              <a:rPr lang="en-US" sz="2800" b="1" i="1" dirty="0" err="1"/>
              <a:t>episkopos</a:t>
            </a:r>
            <a:r>
              <a:rPr lang="en-US" sz="2800" b="1" i="1" dirty="0"/>
              <a:t>”</a:t>
            </a:r>
            <a:r>
              <a:rPr lang="en-US" sz="2800" b="1" dirty="0"/>
              <a:t>, overseers)  	           	for their task was to oversee the 	congregation.</a:t>
            </a:r>
          </a:p>
        </p:txBody>
      </p:sp>
      <p:sp>
        <p:nvSpPr>
          <p:cNvPr id="27653" name="Text Box 5"/>
          <p:cNvSpPr txBox="1">
            <a:spLocks noChangeArrowheads="1"/>
          </p:cNvSpPr>
          <p:nvPr/>
        </p:nvSpPr>
        <p:spPr bwMode="auto">
          <a:xfrm>
            <a:off x="990600" y="4038600"/>
            <a:ext cx="7924800" cy="1373188"/>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2">
                    <a:lumMod val="75000"/>
                  </a:schemeClr>
                </a:solidFill>
              </a:rPr>
              <a:t>“Pastors”  </a:t>
            </a:r>
            <a:r>
              <a:rPr lang="en-US" sz="2800" b="1" i="1" dirty="0"/>
              <a:t>(“</a:t>
            </a:r>
            <a:r>
              <a:rPr lang="en-US" sz="2800" b="1" i="1" dirty="0" err="1"/>
              <a:t>poimen</a:t>
            </a:r>
            <a:r>
              <a:rPr lang="en-US" sz="2800" b="1" i="1" dirty="0"/>
              <a:t>”</a:t>
            </a:r>
            <a:r>
              <a:rPr lang="en-US" sz="2800" b="1" dirty="0"/>
              <a:t>, shepherds)  	           	for their task was to shepherd and feed 	the flock of God.</a:t>
            </a:r>
          </a:p>
        </p:txBody>
      </p:sp>
      <p:sp>
        <p:nvSpPr>
          <p:cNvPr id="47110" name="Text Box 6"/>
          <p:cNvSpPr txBox="1">
            <a:spLocks noChangeArrowheads="1"/>
          </p:cNvSpPr>
          <p:nvPr/>
        </p:nvSpPr>
        <p:spPr bwMode="auto">
          <a:xfrm>
            <a:off x="838200" y="57912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endParaRPr lang="en-US" altLang="en-US" sz="1800" b="0"/>
          </a:p>
        </p:txBody>
      </p:sp>
      <p:sp>
        <p:nvSpPr>
          <p:cNvPr id="47111" name="Text Box 7"/>
          <p:cNvSpPr txBox="1">
            <a:spLocks noChangeArrowheads="1"/>
          </p:cNvSpPr>
          <p:nvPr/>
        </p:nvSpPr>
        <p:spPr bwMode="auto">
          <a:xfrm>
            <a:off x="685800" y="591185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50000"/>
              </a:spcBef>
              <a:buClrTx/>
              <a:buFontTx/>
              <a:buNone/>
            </a:pPr>
            <a:r>
              <a:rPr lang="en-US" altLang="en-US" sz="2800">
                <a:solidFill>
                  <a:srgbClr val="FFFF00"/>
                </a:solidFill>
              </a:rPr>
              <a:t>Not 3 distinct offices, but different ways to describe the same men and their work.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Qualification of Elders</a:t>
            </a:r>
          </a:p>
        </p:txBody>
      </p:sp>
      <p:sp>
        <p:nvSpPr>
          <p:cNvPr id="22531"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sp>
        <p:nvSpPr>
          <p:cNvPr id="29700" name="Text Box 4"/>
          <p:cNvSpPr txBox="1">
            <a:spLocks noChangeArrowheads="1"/>
          </p:cNvSpPr>
          <p:nvPr/>
        </p:nvSpPr>
        <p:spPr bwMode="auto">
          <a:xfrm>
            <a:off x="0" y="1836738"/>
            <a:ext cx="914400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800" b="1">
                <a:solidFill>
                  <a:srgbClr val="FFFF00"/>
                </a:solidFill>
              </a:rPr>
              <a:t>1 Tim. 3:1-7</a:t>
            </a:r>
          </a:p>
          <a:p>
            <a:r>
              <a:rPr lang="en-US" altLang="en-US" sz="2400" b="1"/>
              <a:t>“</a:t>
            </a:r>
            <a:r>
              <a:rPr lang="en-US" altLang="en-US" sz="2400"/>
              <a:t>This is a faithful saying: If a man desires the position of a bishop, he desires a good work. A bishop then must be blameless, the husband of one wife, temperate, sober-minded, of good behavior, hospitable, able to teach; not given to wine, not violent, not greedy for money, but gentle, not quarrelsome, not covetous; one who rules his own house well, having his children in submission with all reverence (for if a man does not know how to rule his own house, how will he take care of the church of God?); not a novice, lest being puffed up with pride he fall into the same condemnation as the devil. Moreover he must have a good testimony among those who are outside, lest he fall into reproach and the snare of the devil”</a:t>
            </a:r>
          </a:p>
          <a:p>
            <a:pPr>
              <a:spcBef>
                <a:spcPct val="50000"/>
              </a:spcBef>
            </a:pPr>
            <a:endParaRPr lang="en-US" altLang="en-US" sz="2800" b="1"/>
          </a:p>
        </p:txBody>
      </p:sp>
      <p:pic>
        <p:nvPicPr>
          <p:cNvPr id="48133"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5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Qualification of Elders</a:t>
            </a:r>
          </a:p>
        </p:txBody>
      </p:sp>
      <p:sp>
        <p:nvSpPr>
          <p:cNvPr id="22531"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sp>
        <p:nvSpPr>
          <p:cNvPr id="49156" name="Text Box 4"/>
          <p:cNvSpPr txBox="1">
            <a:spLocks noChangeArrowheads="1"/>
          </p:cNvSpPr>
          <p:nvPr/>
        </p:nvSpPr>
        <p:spPr bwMode="auto">
          <a:xfrm>
            <a:off x="0" y="1836738"/>
            <a:ext cx="91440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800" b="1">
                <a:solidFill>
                  <a:srgbClr val="FFFF00"/>
                </a:solidFill>
              </a:rPr>
              <a:t>Tit. 1:5-9</a:t>
            </a:r>
          </a:p>
          <a:p>
            <a:r>
              <a:rPr lang="en-US" altLang="en-US" sz="2600" b="1"/>
              <a:t>“</a:t>
            </a:r>
            <a:r>
              <a:rPr lang="en-US" altLang="en-US" sz="2600"/>
              <a:t>For this reason I left you in Crete, that you should set in order the things that are lacking, and appoint elders in every city as I commanded you—if a man is blameless, the husband of one wife, having faithful children not accused of dissipation or insubordination. For a bishop must be blameless, as a steward of God, not self-willed, not quick-tempered, not given to wine, not violent, not greedy for money, but hospitable, a lover of what is good, sober-minded, just, holy, self-controlled, holding fast the faithful word as he has been taught, that he may be able, by sound doctrine, both to exhort and convict those who contradict”</a:t>
            </a:r>
          </a:p>
          <a:p>
            <a:pPr>
              <a:spcBef>
                <a:spcPct val="50000"/>
              </a:spcBef>
            </a:pPr>
            <a:endParaRPr lang="en-US" altLang="en-US" sz="2800" b="1"/>
          </a:p>
        </p:txBody>
      </p:sp>
      <p:pic>
        <p:nvPicPr>
          <p:cNvPr id="49157"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Qualification of Elders</a:t>
            </a:r>
          </a:p>
        </p:txBody>
      </p:sp>
      <p:sp>
        <p:nvSpPr>
          <p:cNvPr id="22531"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sp>
        <p:nvSpPr>
          <p:cNvPr id="29700" name="Text Box 4"/>
          <p:cNvSpPr txBox="1">
            <a:spLocks noChangeArrowheads="1"/>
          </p:cNvSpPr>
          <p:nvPr/>
        </p:nvSpPr>
        <p:spPr bwMode="auto">
          <a:xfrm>
            <a:off x="0" y="1836738"/>
            <a:ext cx="9144000" cy="4616450"/>
          </a:xfrm>
          <a:prstGeom prst="rect">
            <a:avLst/>
          </a:prstGeom>
          <a:noFill/>
          <a:ln w="9525">
            <a:noFill/>
            <a:miter lim="800000"/>
            <a:headEnd/>
            <a:tailEnd/>
          </a:ln>
          <a:effectLst/>
        </p:spPr>
        <p:txBody>
          <a:bodyPr>
            <a:spAutoFit/>
          </a:bodyPr>
          <a:lstStyle/>
          <a:p>
            <a:pPr marL="514350" indent="-514350">
              <a:spcBef>
                <a:spcPct val="50000"/>
              </a:spcBef>
              <a:buFont typeface="Wingdings" pitchFamily="2" charset="2"/>
              <a:buChar char="Ø"/>
              <a:defRPr/>
            </a:pPr>
            <a:r>
              <a:rPr lang="en-US" sz="2800" b="1" dirty="0">
                <a:solidFill>
                  <a:schemeClr val="tx2">
                    <a:lumMod val="75000"/>
                  </a:schemeClr>
                </a:solidFill>
              </a:rPr>
              <a:t>Temperate –</a:t>
            </a:r>
          </a:p>
          <a:p>
            <a:pPr marL="682625" lvl="1" indent="-225425">
              <a:spcBef>
                <a:spcPct val="50000"/>
              </a:spcBef>
              <a:buFont typeface="Wingdings" pitchFamily="2" charset="2"/>
              <a:buChar char="§"/>
              <a:defRPr/>
            </a:pPr>
            <a:r>
              <a:rPr lang="en-US" sz="2800" b="1" dirty="0">
                <a:solidFill>
                  <a:schemeClr val="accent6"/>
                </a:solidFill>
              </a:rPr>
              <a:t> </a:t>
            </a:r>
            <a:r>
              <a:rPr lang="en-US" sz="2800" b="1" dirty="0"/>
              <a:t>Self-denying, self-controlled; watchful over self</a:t>
            </a:r>
          </a:p>
          <a:p>
            <a:pPr marL="514350" indent="-514350">
              <a:spcBef>
                <a:spcPct val="50000"/>
              </a:spcBef>
              <a:buFont typeface="Wingdings" pitchFamily="2" charset="2"/>
              <a:buChar char="Ø"/>
              <a:defRPr/>
            </a:pPr>
            <a:r>
              <a:rPr lang="en-US" sz="2800" b="1" dirty="0">
                <a:solidFill>
                  <a:schemeClr val="tx2">
                    <a:lumMod val="75000"/>
                  </a:schemeClr>
                </a:solidFill>
              </a:rPr>
              <a:t>  Sober –</a:t>
            </a:r>
          </a:p>
          <a:p>
            <a:pPr marL="627063" lvl="1" indent="-169863">
              <a:spcBef>
                <a:spcPct val="50000"/>
              </a:spcBef>
              <a:buFont typeface="Wingdings" pitchFamily="2" charset="2"/>
              <a:buChar char="§"/>
              <a:defRPr/>
            </a:pPr>
            <a:r>
              <a:rPr lang="en-US" sz="2800" b="1" dirty="0">
                <a:solidFill>
                  <a:schemeClr val="accent6"/>
                </a:solidFill>
              </a:rPr>
              <a:t> </a:t>
            </a:r>
            <a:r>
              <a:rPr lang="en-US" sz="2800" b="1" dirty="0"/>
              <a:t>Of sound mind, with mature judgment, self-restrained, one who is not under the control of passions</a:t>
            </a:r>
          </a:p>
          <a:p>
            <a:pPr marL="514350" indent="-514350">
              <a:spcBef>
                <a:spcPct val="50000"/>
              </a:spcBef>
              <a:buFont typeface="Wingdings" pitchFamily="2" charset="2"/>
              <a:buChar char="Ø"/>
              <a:defRPr/>
            </a:pPr>
            <a:r>
              <a:rPr lang="en-US" sz="2800" b="1" dirty="0">
                <a:solidFill>
                  <a:schemeClr val="tx2">
                    <a:lumMod val="75000"/>
                  </a:schemeClr>
                </a:solidFill>
              </a:rPr>
              <a:t>  Good Behavior–</a:t>
            </a:r>
          </a:p>
          <a:p>
            <a:pPr lvl="1">
              <a:spcBef>
                <a:spcPct val="50000"/>
              </a:spcBef>
              <a:buFont typeface="Wingdings" pitchFamily="2" charset="2"/>
              <a:buChar char="§"/>
              <a:defRPr/>
            </a:pPr>
            <a:r>
              <a:rPr lang="en-US" sz="2800" b="1" dirty="0">
                <a:solidFill>
                  <a:schemeClr val="accent6"/>
                </a:solidFill>
              </a:rPr>
              <a:t> </a:t>
            </a:r>
            <a:r>
              <a:rPr lang="en-US" sz="2800" b="1" dirty="0"/>
              <a:t>Well-mannered; well ordered life, modest</a:t>
            </a:r>
          </a:p>
        </p:txBody>
      </p:sp>
      <p:pic>
        <p:nvPicPr>
          <p:cNvPr id="50181"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5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1" name="Text Box 2"/>
          <p:cNvSpPr txBox="1">
            <a:spLocks noChangeArrowheads="1"/>
          </p:cNvSpPr>
          <p:nvPr/>
        </p:nvSpPr>
        <p:spPr bwMode="auto">
          <a:xfrm>
            <a:off x="4191000" y="5715000"/>
            <a:ext cx="4953000" cy="947738"/>
          </a:xfrm>
          <a:prstGeom prst="rect">
            <a:avLst/>
          </a:prstGeom>
          <a:solidFill>
            <a:srgbClr val="541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rgbClr val="FF9966"/>
              </a:buClr>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charset="0"/>
              </a:defRPr>
            </a:lvl1pPr>
            <a:lvl2pPr marL="742950" indent="-285750">
              <a:spcBef>
                <a:spcPct val="20000"/>
              </a:spcBef>
              <a:buClr>
                <a:schemeClr val="accent2"/>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2pPr>
            <a:lvl3pPr marL="1143000" indent="-228600">
              <a:spcBef>
                <a:spcPct val="20000"/>
              </a:spcBef>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3pPr>
            <a:lvl4pPr marL="1600200" indent="-228600">
              <a:spcBef>
                <a:spcPct val="20000"/>
              </a:spcBef>
              <a:buClr>
                <a:schemeClr val="accent2"/>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4pPr>
            <a:lvl5pPr marL="2057400" indent="-228600">
              <a:spcBef>
                <a:spcPct val="20000"/>
              </a:spcBef>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9pPr>
          </a:lstStyle>
          <a:p>
            <a:pPr algn="ctr">
              <a:spcBef>
                <a:spcPts val="1750"/>
              </a:spcBef>
              <a:buClr>
                <a:srgbClr val="FFFFFF"/>
              </a:buClr>
              <a:buFontTx/>
              <a:buNone/>
            </a:pPr>
            <a:r>
              <a:rPr lang="en-GB" altLang="en-US" sz="2800">
                <a:solidFill>
                  <a:srgbClr val="FFFFFF"/>
                </a:solidFill>
              </a:rPr>
              <a:t>WE MUST DO THIS SCRIPTURALLY</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t>Qualification of Elders</a:t>
            </a:r>
          </a:p>
        </p:txBody>
      </p:sp>
      <p:sp>
        <p:nvSpPr>
          <p:cNvPr id="43012" name="Text Box 4"/>
          <p:cNvSpPr txBox="1">
            <a:spLocks noChangeArrowheads="1"/>
          </p:cNvSpPr>
          <p:nvPr/>
        </p:nvSpPr>
        <p:spPr bwMode="auto">
          <a:xfrm>
            <a:off x="0" y="1676400"/>
            <a:ext cx="8991600" cy="5286375"/>
          </a:xfrm>
          <a:prstGeom prst="rect">
            <a:avLst/>
          </a:prstGeom>
          <a:noFill/>
          <a:ln w="9525">
            <a:noFill/>
            <a:miter lim="800000"/>
            <a:headEnd/>
            <a:tailEnd/>
          </a:ln>
          <a:effectLst/>
        </p:spPr>
        <p:txBody>
          <a:bodyPr>
            <a:spAutoFit/>
          </a:bodyPr>
          <a:lstStyle/>
          <a:p>
            <a:pPr>
              <a:spcBef>
                <a:spcPct val="50000"/>
              </a:spcBef>
              <a:buFont typeface="Wingdings" pitchFamily="2" charset="2"/>
              <a:buChar char="Ø"/>
              <a:defRPr/>
            </a:pPr>
            <a:r>
              <a:rPr lang="en-US" sz="2700" dirty="0">
                <a:solidFill>
                  <a:schemeClr val="tx2">
                    <a:lumMod val="75000"/>
                  </a:schemeClr>
                </a:solidFill>
              </a:rPr>
              <a:t>  </a:t>
            </a:r>
            <a:r>
              <a:rPr lang="en-US" sz="2700" b="1" dirty="0">
                <a:solidFill>
                  <a:schemeClr val="tx2">
                    <a:lumMod val="75000"/>
                  </a:schemeClr>
                </a:solidFill>
                <a:effectLst>
                  <a:outerShdw blurRad="38100" dist="38100" dir="2700000" algn="tl">
                    <a:srgbClr val="000000">
                      <a:alpha val="43137"/>
                    </a:srgbClr>
                  </a:outerShdw>
                </a:effectLst>
              </a:rPr>
              <a:t>Given to hospitality – </a:t>
            </a:r>
          </a:p>
          <a:p>
            <a:pPr lvl="1">
              <a:spcBef>
                <a:spcPct val="50000"/>
              </a:spcBef>
              <a:buFont typeface="Wingdings" pitchFamily="2" charset="2"/>
              <a:buChar char="§"/>
              <a:defRPr/>
            </a:pPr>
            <a:r>
              <a:rPr lang="en-US" sz="2700" b="1" dirty="0">
                <a:solidFill>
                  <a:schemeClr val="accent6"/>
                </a:solidFill>
              </a:rPr>
              <a:t>  </a:t>
            </a:r>
            <a:r>
              <a:rPr lang="en-US" sz="2700" b="1" dirty="0"/>
              <a:t>Friendly, helpful to strangers</a:t>
            </a:r>
          </a:p>
          <a:p>
            <a:pPr>
              <a:spcBef>
                <a:spcPct val="50000"/>
              </a:spcBef>
              <a:buFont typeface="Wingdings" pitchFamily="2" charset="2"/>
              <a:buChar char="Ø"/>
              <a:defRPr/>
            </a:pPr>
            <a:r>
              <a:rPr lang="en-US" sz="2700" b="1" dirty="0">
                <a:solidFill>
                  <a:schemeClr val="tx2">
                    <a:lumMod val="75000"/>
                  </a:schemeClr>
                </a:solidFill>
                <a:effectLst>
                  <a:outerShdw blurRad="38100" dist="38100" dir="2700000" algn="tl">
                    <a:srgbClr val="000000">
                      <a:alpha val="43137"/>
                    </a:srgbClr>
                  </a:outerShdw>
                </a:effectLst>
              </a:rPr>
              <a:t>  Apt to Teach –</a:t>
            </a:r>
          </a:p>
          <a:p>
            <a:pPr marL="736600" lvl="1" indent="-279400">
              <a:spcBef>
                <a:spcPct val="50000"/>
              </a:spcBef>
              <a:buFont typeface="Wingdings" pitchFamily="2" charset="2"/>
              <a:buChar char="§"/>
              <a:defRPr/>
            </a:pPr>
            <a:r>
              <a:rPr lang="en-US" sz="2700" b="1" dirty="0">
                <a:solidFill>
                  <a:schemeClr val="accent6"/>
                </a:solidFill>
              </a:rPr>
              <a:t> </a:t>
            </a:r>
            <a:r>
              <a:rPr lang="en-US" sz="2700" b="1" dirty="0"/>
              <a:t>Capable and ready to teach. Could be through various mediums: class, one-on-one, through their example. Able to use sound doctrine to convict, stop the mouths of false teachers.          </a:t>
            </a:r>
            <a:r>
              <a:rPr lang="en-US" sz="2700" b="1" dirty="0">
                <a:solidFill>
                  <a:srgbClr val="FFFF00"/>
                </a:solidFill>
              </a:rPr>
              <a:t>Tit. 1:9-11</a:t>
            </a:r>
          </a:p>
          <a:p>
            <a:pPr>
              <a:spcBef>
                <a:spcPct val="50000"/>
              </a:spcBef>
              <a:buFont typeface="Wingdings" pitchFamily="2" charset="2"/>
              <a:buChar char="Ø"/>
              <a:defRPr/>
            </a:pPr>
            <a:r>
              <a:rPr lang="en-US" sz="2700" b="1" dirty="0">
                <a:solidFill>
                  <a:schemeClr val="tx2">
                    <a:lumMod val="75000"/>
                  </a:schemeClr>
                </a:solidFill>
              </a:rPr>
              <a:t>  Desire the work</a:t>
            </a:r>
          </a:p>
          <a:p>
            <a:pPr lvl="1">
              <a:spcBef>
                <a:spcPct val="50000"/>
              </a:spcBef>
              <a:buFont typeface="Wingdings" pitchFamily="2" charset="2"/>
              <a:buChar char="§"/>
              <a:defRPr/>
            </a:pPr>
            <a:r>
              <a:rPr lang="en-US" sz="2700" b="1" dirty="0">
                <a:solidFill>
                  <a:schemeClr val="accent6"/>
                </a:solidFill>
              </a:rPr>
              <a:t>  </a:t>
            </a:r>
            <a:r>
              <a:rPr lang="en-US" sz="2700" b="1" dirty="0"/>
              <a:t>Wants to serve the Lord in a leadership role</a:t>
            </a:r>
          </a:p>
        </p:txBody>
      </p:sp>
      <p:sp>
        <p:nvSpPr>
          <p:cNvPr id="6" name="Text Box 3"/>
          <p:cNvSpPr txBox="1">
            <a:spLocks noChangeArrowheads="1"/>
          </p:cNvSpPr>
          <p:nvPr/>
        </p:nvSpPr>
        <p:spPr bwMode="auto">
          <a:xfrm>
            <a:off x="1219200" y="1157288"/>
            <a:ext cx="6934200" cy="519112"/>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1205"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a:spLocks noChangeArrowheads="1"/>
          </p:cNvSpPr>
          <p:nvPr/>
        </p:nvSpPr>
        <p:spPr bwMode="auto">
          <a:xfrm>
            <a:off x="1219200" y="334963"/>
            <a:ext cx="6581775" cy="3643312"/>
          </a:xfrm>
          <a:prstGeom prst="wedgeRoundRectCallout">
            <a:avLst>
              <a:gd name="adj1" fmla="val -37616"/>
              <a:gd name="adj2" fmla="val 85986"/>
              <a:gd name="adj3" fmla="val 16667"/>
            </a:avLst>
          </a:prstGeom>
          <a:solidFill>
            <a:srgbClr val="000000"/>
          </a:solidFill>
          <a:ln w="9525" algn="ctr">
            <a:solidFill>
              <a:schemeClr val="tx1"/>
            </a:solidFill>
            <a:round/>
            <a:headEnd/>
            <a:tailEnd/>
          </a:ln>
        </p:spPr>
        <p:txBody>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600" b="0"/>
              <a:t>“Holding fast the faithful word as he has been taught, that he may be able, by sound doctrine, both to exhort and convict those who contradict. For there are many insubordinate…whose mouths must be stopped, who subvert whole households, teaching things which they ought not.”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7" name="Rectangle 7"/>
          <p:cNvSpPr>
            <a:spLocks noGrp="1" noChangeArrowheads="1"/>
          </p:cNvSpPr>
          <p:nvPr>
            <p:ph type="title"/>
          </p:nvPr>
        </p:nvSpPr>
        <p:spPr/>
        <p:txBody>
          <a:bodyPr/>
          <a:lstStyle/>
          <a:p>
            <a:pPr eaLnBrk="1" hangingPunct="1">
              <a:defRPr/>
            </a:pPr>
            <a:r>
              <a:rPr lang="en-US"/>
              <a:t>Qualification of Elders</a:t>
            </a:r>
          </a:p>
        </p:txBody>
      </p:sp>
      <p:sp>
        <p:nvSpPr>
          <p:cNvPr id="46089" name="Rectangle 9"/>
          <p:cNvSpPr>
            <a:spLocks noGrp="1" noChangeArrowheads="1"/>
          </p:cNvSpPr>
          <p:nvPr>
            <p:ph type="body" idx="1"/>
          </p:nvPr>
        </p:nvSpPr>
        <p:spPr>
          <a:xfrm>
            <a:off x="0" y="1905000"/>
            <a:ext cx="8686800" cy="4525963"/>
          </a:xfrm>
        </p:spPr>
        <p:txBody>
          <a:bodyPr/>
          <a:lstStyle/>
          <a:p>
            <a:pPr eaLnBrk="1" hangingPunct="1">
              <a:defRPr/>
            </a:pPr>
            <a:r>
              <a:rPr lang="en-US" dirty="0">
                <a:solidFill>
                  <a:schemeClr val="tx2">
                    <a:lumMod val="75000"/>
                  </a:schemeClr>
                </a:solidFill>
              </a:rPr>
              <a:t>He must not be a novice –</a:t>
            </a:r>
          </a:p>
          <a:p>
            <a:pPr lvl="1" eaLnBrk="1" hangingPunct="1">
              <a:defRPr/>
            </a:pPr>
            <a:r>
              <a:rPr lang="en-US" dirty="0"/>
              <a:t>Or a new </a:t>
            </a:r>
            <a:r>
              <a:rPr lang="en-US" dirty="0" smtClean="0"/>
              <a:t>convert</a:t>
            </a:r>
            <a:endParaRPr lang="en-US" dirty="0"/>
          </a:p>
          <a:p>
            <a:pPr eaLnBrk="1" hangingPunct="1">
              <a:defRPr/>
            </a:pPr>
            <a:r>
              <a:rPr lang="en-US" dirty="0">
                <a:solidFill>
                  <a:schemeClr val="tx2">
                    <a:lumMod val="75000"/>
                  </a:schemeClr>
                </a:solidFill>
              </a:rPr>
              <a:t>He must not </a:t>
            </a:r>
            <a:r>
              <a:rPr lang="en-US" dirty="0" smtClean="0">
                <a:solidFill>
                  <a:schemeClr val="tx2">
                    <a:lumMod val="75000"/>
                  </a:schemeClr>
                </a:solidFill>
              </a:rPr>
              <a:t>have quick temper –</a:t>
            </a:r>
            <a:endParaRPr lang="en-US" dirty="0">
              <a:solidFill>
                <a:schemeClr val="tx2">
                  <a:lumMod val="75000"/>
                </a:schemeClr>
              </a:solidFill>
            </a:endParaRPr>
          </a:p>
          <a:p>
            <a:pPr lvl="1" eaLnBrk="1" hangingPunct="1">
              <a:defRPr/>
            </a:pPr>
            <a:r>
              <a:rPr lang="en-US" dirty="0" smtClean="0"/>
              <a:t>Not </a:t>
            </a:r>
            <a:r>
              <a:rPr lang="en-US" dirty="0"/>
              <a:t>vengeful, hotheaded, or </a:t>
            </a:r>
            <a:r>
              <a:rPr lang="en-US" dirty="0" smtClean="0"/>
              <a:t>impulsive with his feelings</a:t>
            </a:r>
            <a:endParaRPr lang="en-US" dirty="0"/>
          </a:p>
          <a:p>
            <a:pPr eaLnBrk="1" hangingPunct="1">
              <a:defRPr/>
            </a:pPr>
            <a:r>
              <a:rPr lang="en-US" dirty="0">
                <a:solidFill>
                  <a:schemeClr val="tx2">
                    <a:lumMod val="75000"/>
                  </a:schemeClr>
                </a:solidFill>
              </a:rPr>
              <a:t>He must not be self-willed –</a:t>
            </a:r>
          </a:p>
          <a:p>
            <a:pPr lvl="1" eaLnBrk="1" hangingPunct="1">
              <a:defRPr/>
            </a:pPr>
            <a:r>
              <a:rPr lang="en-US" dirty="0"/>
              <a:t>Or not haughty, </a:t>
            </a:r>
            <a:r>
              <a:rPr lang="en-US" dirty="0" smtClean="0"/>
              <a:t>overbearing, </a:t>
            </a:r>
            <a:r>
              <a:rPr lang="en-US" dirty="0"/>
              <a:t>and arrogant</a:t>
            </a:r>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2229"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Qualification of Elders</a:t>
            </a:r>
          </a:p>
        </p:txBody>
      </p:sp>
      <p:sp>
        <p:nvSpPr>
          <p:cNvPr id="48132" name="Rectangle 4"/>
          <p:cNvSpPr>
            <a:spLocks noGrp="1" noChangeArrowheads="1"/>
          </p:cNvSpPr>
          <p:nvPr>
            <p:ph type="body" idx="1"/>
          </p:nvPr>
        </p:nvSpPr>
        <p:spPr>
          <a:xfrm>
            <a:off x="0" y="1905000"/>
            <a:ext cx="9144000" cy="4525963"/>
          </a:xfrm>
        </p:spPr>
        <p:txBody>
          <a:bodyPr/>
          <a:lstStyle/>
          <a:p>
            <a:pPr eaLnBrk="1" hangingPunct="1">
              <a:lnSpc>
                <a:spcPct val="90000"/>
              </a:lnSpc>
              <a:defRPr/>
            </a:pPr>
            <a:r>
              <a:rPr lang="en-US" dirty="0">
                <a:solidFill>
                  <a:schemeClr val="tx2">
                    <a:lumMod val="75000"/>
                  </a:schemeClr>
                </a:solidFill>
              </a:rPr>
              <a:t>He must not be given to wine –</a:t>
            </a:r>
          </a:p>
          <a:p>
            <a:pPr lvl="1" eaLnBrk="1" hangingPunct="1">
              <a:lnSpc>
                <a:spcPct val="90000"/>
              </a:lnSpc>
              <a:defRPr/>
            </a:pPr>
            <a:r>
              <a:rPr lang="en-US" dirty="0" smtClean="0"/>
              <a:t>One </a:t>
            </a:r>
            <a:r>
              <a:rPr lang="en-US" dirty="0"/>
              <a:t>who </a:t>
            </a:r>
            <a:r>
              <a:rPr lang="en-US" dirty="0" smtClean="0"/>
              <a:t>does not drink </a:t>
            </a:r>
            <a:r>
              <a:rPr lang="en-US" dirty="0"/>
              <a:t>wine </a:t>
            </a:r>
            <a:r>
              <a:rPr lang="en-US" dirty="0" smtClean="0"/>
              <a:t>or any other </a:t>
            </a:r>
            <a:r>
              <a:rPr lang="en-US" dirty="0"/>
              <a:t>intoxicating </a:t>
            </a:r>
            <a:r>
              <a:rPr lang="en-US" dirty="0" smtClean="0"/>
              <a:t>drink</a:t>
            </a:r>
            <a:endParaRPr lang="en-US" dirty="0"/>
          </a:p>
          <a:p>
            <a:pPr eaLnBrk="1" hangingPunct="1">
              <a:lnSpc>
                <a:spcPct val="90000"/>
              </a:lnSpc>
              <a:defRPr/>
            </a:pPr>
            <a:r>
              <a:rPr lang="en-US" dirty="0">
                <a:solidFill>
                  <a:schemeClr val="tx2">
                    <a:lumMod val="75000"/>
                  </a:schemeClr>
                </a:solidFill>
              </a:rPr>
              <a:t>He must not be a brawler –</a:t>
            </a:r>
          </a:p>
          <a:p>
            <a:pPr lvl="1" eaLnBrk="1" hangingPunct="1">
              <a:lnSpc>
                <a:spcPct val="90000"/>
              </a:lnSpc>
              <a:defRPr/>
            </a:pPr>
            <a:r>
              <a:rPr lang="en-US" dirty="0"/>
              <a:t>N</a:t>
            </a:r>
            <a:r>
              <a:rPr lang="en-US" dirty="0" smtClean="0"/>
              <a:t>ot </a:t>
            </a:r>
            <a:r>
              <a:rPr lang="en-US" dirty="0"/>
              <a:t>one who is given to </a:t>
            </a:r>
            <a:r>
              <a:rPr lang="en-US" dirty="0" smtClean="0"/>
              <a:t>strife </a:t>
            </a:r>
            <a:r>
              <a:rPr lang="en-US" dirty="0"/>
              <a:t>or </a:t>
            </a:r>
            <a:r>
              <a:rPr lang="en-US" dirty="0" smtClean="0"/>
              <a:t>apt to fight</a:t>
            </a:r>
            <a:endParaRPr lang="en-US" dirty="0"/>
          </a:p>
          <a:p>
            <a:pPr eaLnBrk="1" hangingPunct="1">
              <a:lnSpc>
                <a:spcPct val="90000"/>
              </a:lnSpc>
              <a:defRPr/>
            </a:pPr>
            <a:r>
              <a:rPr lang="en-US" dirty="0">
                <a:solidFill>
                  <a:schemeClr val="tx2">
                    <a:lumMod val="75000"/>
                  </a:schemeClr>
                </a:solidFill>
              </a:rPr>
              <a:t>He must not be a striker –</a:t>
            </a:r>
          </a:p>
          <a:p>
            <a:pPr lvl="1" eaLnBrk="1" hangingPunct="1">
              <a:lnSpc>
                <a:spcPct val="90000"/>
              </a:lnSpc>
              <a:defRPr/>
            </a:pPr>
            <a:r>
              <a:rPr lang="en-US" dirty="0"/>
              <a:t>N</a:t>
            </a:r>
            <a:r>
              <a:rPr lang="en-US" dirty="0" smtClean="0"/>
              <a:t>ot </a:t>
            </a:r>
            <a:r>
              <a:rPr lang="en-US" dirty="0"/>
              <a:t>one who is quarrelsome, </a:t>
            </a:r>
            <a:r>
              <a:rPr lang="en-US" dirty="0" smtClean="0"/>
              <a:t>pugnacious, </a:t>
            </a:r>
            <a:r>
              <a:rPr lang="en-US" dirty="0"/>
              <a:t>or physically </a:t>
            </a:r>
            <a:r>
              <a:rPr lang="en-US" dirty="0" smtClean="0"/>
              <a:t>combatant, a man of peace</a:t>
            </a:r>
            <a:endParaRPr lang="en-US" dirty="0"/>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3253"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t>Qualification of Elders</a:t>
            </a:r>
          </a:p>
        </p:txBody>
      </p:sp>
      <p:sp>
        <p:nvSpPr>
          <p:cNvPr id="49156" name="Rectangle 4"/>
          <p:cNvSpPr>
            <a:spLocks noGrp="1" noChangeArrowheads="1"/>
          </p:cNvSpPr>
          <p:nvPr>
            <p:ph type="body" idx="1"/>
          </p:nvPr>
        </p:nvSpPr>
        <p:spPr>
          <a:xfrm>
            <a:off x="0" y="1981200"/>
            <a:ext cx="9144000" cy="4525963"/>
          </a:xfrm>
        </p:spPr>
        <p:txBody>
          <a:bodyPr/>
          <a:lstStyle/>
          <a:p>
            <a:pPr eaLnBrk="1" hangingPunct="1">
              <a:defRPr/>
            </a:pPr>
            <a:r>
              <a:rPr lang="en-US" dirty="0">
                <a:solidFill>
                  <a:schemeClr val="tx2">
                    <a:lumMod val="75000"/>
                  </a:schemeClr>
                </a:solidFill>
              </a:rPr>
              <a:t>He must not be </a:t>
            </a:r>
            <a:r>
              <a:rPr lang="en-US" dirty="0" smtClean="0">
                <a:solidFill>
                  <a:schemeClr val="tx2">
                    <a:lumMod val="75000"/>
                  </a:schemeClr>
                </a:solidFill>
              </a:rPr>
              <a:t>greedy </a:t>
            </a:r>
            <a:r>
              <a:rPr lang="en-US" dirty="0">
                <a:solidFill>
                  <a:schemeClr val="tx2">
                    <a:lumMod val="75000"/>
                  </a:schemeClr>
                </a:solidFill>
              </a:rPr>
              <a:t>–</a:t>
            </a:r>
          </a:p>
          <a:p>
            <a:pPr lvl="1" eaLnBrk="1" hangingPunct="1">
              <a:defRPr/>
            </a:pPr>
            <a:r>
              <a:rPr lang="en-US" dirty="0"/>
              <a:t>Or not one who gets money </a:t>
            </a:r>
            <a:r>
              <a:rPr lang="en-US" dirty="0" smtClean="0"/>
              <a:t>by dishonorable means, free from love of money</a:t>
            </a:r>
          </a:p>
          <a:p>
            <a:pPr lvl="1" eaLnBrk="1" hangingPunct="1">
              <a:defRPr/>
            </a:pPr>
            <a:endParaRPr lang="en-US" dirty="0"/>
          </a:p>
          <a:p>
            <a:pPr eaLnBrk="1" hangingPunct="1">
              <a:defRPr/>
            </a:pPr>
            <a:r>
              <a:rPr lang="en-US" dirty="0">
                <a:solidFill>
                  <a:schemeClr val="tx2">
                    <a:lumMod val="75000"/>
                  </a:schemeClr>
                </a:solidFill>
              </a:rPr>
              <a:t>He must not be covetous –</a:t>
            </a:r>
          </a:p>
          <a:p>
            <a:pPr lvl="1" eaLnBrk="1" hangingPunct="1">
              <a:defRPr/>
            </a:pPr>
            <a:r>
              <a:rPr lang="en-US" dirty="0" smtClean="0"/>
              <a:t>A lover of money and material things of the world</a:t>
            </a:r>
            <a:endParaRPr lang="en-US" dirty="0"/>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4277"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t>Qualification of Elders</a:t>
            </a:r>
          </a:p>
        </p:txBody>
      </p:sp>
      <p:sp>
        <p:nvSpPr>
          <p:cNvPr id="52229" name="Rectangle 5"/>
          <p:cNvSpPr>
            <a:spLocks noGrp="1" noChangeArrowheads="1"/>
          </p:cNvSpPr>
          <p:nvPr>
            <p:ph type="body" idx="1"/>
          </p:nvPr>
        </p:nvSpPr>
        <p:spPr>
          <a:xfrm>
            <a:off x="0" y="2057400"/>
            <a:ext cx="8686800" cy="4525963"/>
          </a:xfrm>
        </p:spPr>
        <p:txBody>
          <a:bodyPr/>
          <a:lstStyle/>
          <a:p>
            <a:pPr eaLnBrk="1" hangingPunct="1">
              <a:defRPr/>
            </a:pPr>
            <a:r>
              <a:rPr lang="en-US" dirty="0">
                <a:solidFill>
                  <a:schemeClr val="tx2">
                    <a:lumMod val="75000"/>
                  </a:schemeClr>
                </a:solidFill>
              </a:rPr>
              <a:t>He must be husband of one wife –</a:t>
            </a:r>
          </a:p>
          <a:p>
            <a:pPr lvl="1" eaLnBrk="1" hangingPunct="1">
              <a:defRPr/>
            </a:pPr>
            <a:r>
              <a:rPr lang="en-US" dirty="0" smtClean="0"/>
              <a:t>Male, having one wife</a:t>
            </a:r>
            <a:endParaRPr lang="en-US" dirty="0"/>
          </a:p>
          <a:p>
            <a:pPr eaLnBrk="1" hangingPunct="1">
              <a:defRPr/>
            </a:pPr>
            <a:endParaRPr lang="en-US" dirty="0" smtClean="0">
              <a:solidFill>
                <a:schemeClr val="tx2">
                  <a:lumMod val="75000"/>
                </a:schemeClr>
              </a:solidFill>
            </a:endParaRPr>
          </a:p>
          <a:p>
            <a:pPr eaLnBrk="1" hangingPunct="1">
              <a:defRPr/>
            </a:pPr>
            <a:r>
              <a:rPr lang="en-US" dirty="0" smtClean="0">
                <a:solidFill>
                  <a:schemeClr val="tx2">
                    <a:lumMod val="75000"/>
                  </a:schemeClr>
                </a:solidFill>
              </a:rPr>
              <a:t>He </a:t>
            </a:r>
            <a:r>
              <a:rPr lang="en-US" dirty="0">
                <a:solidFill>
                  <a:schemeClr val="tx2">
                    <a:lumMod val="75000"/>
                  </a:schemeClr>
                </a:solidFill>
              </a:rPr>
              <a:t>must have </a:t>
            </a:r>
            <a:r>
              <a:rPr lang="en-US" dirty="0" smtClean="0">
                <a:solidFill>
                  <a:schemeClr val="tx2">
                    <a:lumMod val="75000"/>
                  </a:schemeClr>
                </a:solidFill>
              </a:rPr>
              <a:t>believing children </a:t>
            </a:r>
            <a:endParaRPr lang="en-US" dirty="0">
              <a:solidFill>
                <a:schemeClr val="tx2">
                  <a:lumMod val="75000"/>
                </a:schemeClr>
              </a:solidFill>
            </a:endParaRPr>
          </a:p>
          <a:p>
            <a:pPr eaLnBrk="1" hangingPunct="1">
              <a:defRPr/>
            </a:pPr>
            <a:endParaRPr lang="en-US" dirty="0" smtClean="0">
              <a:solidFill>
                <a:schemeClr val="tx2">
                  <a:lumMod val="75000"/>
                </a:schemeClr>
              </a:solidFill>
            </a:endParaRPr>
          </a:p>
          <a:p>
            <a:pPr eaLnBrk="1" hangingPunct="1">
              <a:defRPr/>
            </a:pPr>
            <a:r>
              <a:rPr lang="en-US" dirty="0" smtClean="0">
                <a:solidFill>
                  <a:schemeClr val="tx2">
                    <a:lumMod val="75000"/>
                  </a:schemeClr>
                </a:solidFill>
              </a:rPr>
              <a:t>He </a:t>
            </a:r>
            <a:r>
              <a:rPr lang="en-US" dirty="0">
                <a:solidFill>
                  <a:schemeClr val="tx2">
                    <a:lumMod val="75000"/>
                  </a:schemeClr>
                </a:solidFill>
              </a:rPr>
              <a:t>must be of good behavior –</a:t>
            </a:r>
          </a:p>
          <a:p>
            <a:pPr lvl="1" eaLnBrk="1" hangingPunct="1">
              <a:defRPr/>
            </a:pPr>
            <a:r>
              <a:rPr lang="en-US" dirty="0"/>
              <a:t>Dignified, modest, </a:t>
            </a:r>
            <a:r>
              <a:rPr lang="en-US" dirty="0" smtClean="0"/>
              <a:t>godly behavior</a:t>
            </a:r>
            <a:endParaRPr lang="en-US" dirty="0"/>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5301"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Qualification of Elders</a:t>
            </a:r>
          </a:p>
        </p:txBody>
      </p:sp>
      <p:sp>
        <p:nvSpPr>
          <p:cNvPr id="56323" name="Rectangle 3"/>
          <p:cNvSpPr>
            <a:spLocks noGrp="1" noChangeArrowheads="1"/>
          </p:cNvSpPr>
          <p:nvPr>
            <p:ph type="body" idx="1"/>
          </p:nvPr>
        </p:nvSpPr>
        <p:spPr>
          <a:xfrm>
            <a:off x="0" y="2133600"/>
            <a:ext cx="8915400" cy="4525963"/>
          </a:xfrm>
        </p:spPr>
        <p:txBody>
          <a:bodyPr/>
          <a:lstStyle/>
          <a:p>
            <a:pPr eaLnBrk="1" hangingPunct="1">
              <a:defRPr/>
            </a:pPr>
            <a:r>
              <a:rPr lang="en-US" dirty="0">
                <a:solidFill>
                  <a:schemeClr val="tx2">
                    <a:lumMod val="75000"/>
                  </a:schemeClr>
                </a:solidFill>
              </a:rPr>
              <a:t>He must be vigilant –</a:t>
            </a:r>
          </a:p>
          <a:p>
            <a:pPr lvl="1" eaLnBrk="1" hangingPunct="1">
              <a:defRPr/>
            </a:pPr>
            <a:r>
              <a:rPr lang="en-US" dirty="0" smtClean="0"/>
              <a:t>Alert and watchful over his own conduct</a:t>
            </a:r>
          </a:p>
          <a:p>
            <a:pPr lvl="1" eaLnBrk="1" hangingPunct="1">
              <a:defRPr/>
            </a:pPr>
            <a:endParaRPr lang="en-US" dirty="0"/>
          </a:p>
          <a:p>
            <a:pPr eaLnBrk="1" hangingPunct="1">
              <a:defRPr/>
            </a:pPr>
            <a:r>
              <a:rPr lang="en-US" dirty="0">
                <a:solidFill>
                  <a:schemeClr val="tx2">
                    <a:lumMod val="75000"/>
                  </a:schemeClr>
                </a:solidFill>
              </a:rPr>
              <a:t>He must be patient –</a:t>
            </a:r>
          </a:p>
          <a:p>
            <a:pPr lvl="1" eaLnBrk="1" hangingPunct="1">
              <a:defRPr/>
            </a:pPr>
            <a:r>
              <a:rPr lang="en-US" dirty="0" smtClean="0"/>
              <a:t>Man of mild and kind demeanor</a:t>
            </a:r>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6325"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t>Qualification of Elders</a:t>
            </a:r>
          </a:p>
        </p:txBody>
      </p:sp>
      <p:sp>
        <p:nvSpPr>
          <p:cNvPr id="57347" name="Rectangle 3"/>
          <p:cNvSpPr>
            <a:spLocks noGrp="1" noChangeArrowheads="1"/>
          </p:cNvSpPr>
          <p:nvPr>
            <p:ph type="body" idx="1"/>
          </p:nvPr>
        </p:nvSpPr>
        <p:spPr>
          <a:xfrm>
            <a:off x="0" y="2057400"/>
            <a:ext cx="9144000" cy="4525963"/>
          </a:xfrm>
        </p:spPr>
        <p:txBody>
          <a:bodyPr/>
          <a:lstStyle/>
          <a:p>
            <a:pPr eaLnBrk="1" hangingPunct="1">
              <a:defRPr/>
            </a:pPr>
            <a:r>
              <a:rPr lang="en-US" dirty="0">
                <a:solidFill>
                  <a:schemeClr val="tx2">
                    <a:lumMod val="75000"/>
                  </a:schemeClr>
                </a:solidFill>
              </a:rPr>
              <a:t>He must be just –</a:t>
            </a:r>
          </a:p>
          <a:p>
            <a:pPr lvl="1" eaLnBrk="1" hangingPunct="1">
              <a:defRPr/>
            </a:pPr>
            <a:r>
              <a:rPr lang="en-US" dirty="0" smtClean="0"/>
              <a:t>Upright and fair in his dealings with others. </a:t>
            </a:r>
            <a:r>
              <a:rPr lang="en-US" dirty="0"/>
              <a:t>Not ruled by prejudice in dealing with others, </a:t>
            </a:r>
            <a:r>
              <a:rPr lang="en-US" dirty="0" smtClean="0"/>
              <a:t>treats </a:t>
            </a:r>
            <a:r>
              <a:rPr lang="en-US" dirty="0"/>
              <a:t>all </a:t>
            </a:r>
            <a:r>
              <a:rPr lang="en-US" dirty="0" smtClean="0"/>
              <a:t>equally.</a:t>
            </a:r>
          </a:p>
          <a:p>
            <a:pPr eaLnBrk="1" hangingPunct="1">
              <a:defRPr/>
            </a:pPr>
            <a:r>
              <a:rPr lang="en-US" dirty="0" smtClean="0">
                <a:solidFill>
                  <a:schemeClr val="tx2">
                    <a:lumMod val="75000"/>
                  </a:schemeClr>
                </a:solidFill>
              </a:rPr>
              <a:t>He must be gentle –</a:t>
            </a:r>
          </a:p>
          <a:p>
            <a:pPr lvl="1" eaLnBrk="1" hangingPunct="1">
              <a:defRPr/>
            </a:pPr>
            <a:r>
              <a:rPr lang="en-US" dirty="0" smtClean="0"/>
              <a:t>Not </a:t>
            </a:r>
            <a:r>
              <a:rPr lang="en-US" dirty="0"/>
              <a:t>unkind, or harsh, or unfair</a:t>
            </a:r>
          </a:p>
          <a:p>
            <a:pPr eaLnBrk="1" hangingPunct="1">
              <a:defRPr/>
            </a:pPr>
            <a:r>
              <a:rPr lang="en-US" dirty="0">
                <a:solidFill>
                  <a:schemeClr val="tx2">
                    <a:lumMod val="75000"/>
                  </a:schemeClr>
                </a:solidFill>
              </a:rPr>
              <a:t>He must be </a:t>
            </a:r>
            <a:r>
              <a:rPr lang="en-US" dirty="0" smtClean="0">
                <a:solidFill>
                  <a:schemeClr val="tx2">
                    <a:lumMod val="75000"/>
                  </a:schemeClr>
                </a:solidFill>
              </a:rPr>
              <a:t>devout–</a:t>
            </a:r>
            <a:endParaRPr lang="en-US" dirty="0">
              <a:solidFill>
                <a:schemeClr val="tx2">
                  <a:lumMod val="75000"/>
                </a:schemeClr>
              </a:solidFill>
            </a:endParaRPr>
          </a:p>
          <a:p>
            <a:pPr lvl="1" eaLnBrk="1" hangingPunct="1">
              <a:defRPr/>
            </a:pPr>
            <a:r>
              <a:rPr lang="en-US" dirty="0"/>
              <a:t>Fully dedicated and consecrated to the Lord</a:t>
            </a:r>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7349"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2050"/>
          <p:cNvSpPr>
            <a:spLocks noGrp="1" noChangeArrowheads="1"/>
          </p:cNvSpPr>
          <p:nvPr>
            <p:ph type="title"/>
          </p:nvPr>
        </p:nvSpPr>
        <p:spPr/>
        <p:txBody>
          <a:bodyPr/>
          <a:lstStyle/>
          <a:p>
            <a:pPr eaLnBrk="1" hangingPunct="1">
              <a:defRPr/>
            </a:pPr>
            <a:r>
              <a:rPr lang="en-US"/>
              <a:t>Qualification of Elders</a:t>
            </a:r>
          </a:p>
        </p:txBody>
      </p:sp>
      <p:sp>
        <p:nvSpPr>
          <p:cNvPr id="58371" name="Rectangle 2051"/>
          <p:cNvSpPr>
            <a:spLocks noGrp="1" noChangeArrowheads="1"/>
          </p:cNvSpPr>
          <p:nvPr>
            <p:ph type="body" idx="1"/>
          </p:nvPr>
        </p:nvSpPr>
        <p:spPr>
          <a:xfrm>
            <a:off x="0" y="1981200"/>
            <a:ext cx="8686800" cy="4525963"/>
          </a:xfrm>
        </p:spPr>
        <p:txBody>
          <a:bodyPr/>
          <a:lstStyle/>
          <a:p>
            <a:pPr eaLnBrk="1" hangingPunct="1">
              <a:lnSpc>
                <a:spcPct val="90000"/>
              </a:lnSpc>
              <a:defRPr/>
            </a:pPr>
            <a:r>
              <a:rPr lang="en-US" dirty="0">
                <a:solidFill>
                  <a:schemeClr val="tx2">
                    <a:lumMod val="75000"/>
                  </a:schemeClr>
                </a:solidFill>
              </a:rPr>
              <a:t>He must love </a:t>
            </a:r>
            <a:r>
              <a:rPr lang="en-US" dirty="0" smtClean="0">
                <a:solidFill>
                  <a:schemeClr val="tx2">
                    <a:lumMod val="75000"/>
                  </a:schemeClr>
                </a:solidFill>
              </a:rPr>
              <a:t>what is good–</a:t>
            </a:r>
            <a:endParaRPr lang="en-US" dirty="0">
              <a:solidFill>
                <a:schemeClr val="tx2">
                  <a:lumMod val="75000"/>
                </a:schemeClr>
              </a:solidFill>
            </a:endParaRPr>
          </a:p>
          <a:p>
            <a:pPr lvl="1" eaLnBrk="1" hangingPunct="1">
              <a:lnSpc>
                <a:spcPct val="90000"/>
              </a:lnSpc>
              <a:defRPr/>
            </a:pPr>
            <a:r>
              <a:rPr lang="en-US" dirty="0"/>
              <a:t>Not seeking to participate with evil men in their </a:t>
            </a:r>
            <a:r>
              <a:rPr lang="en-US" dirty="0" smtClean="0"/>
              <a:t>schemes. Love what God defines as good</a:t>
            </a:r>
          </a:p>
          <a:p>
            <a:pPr lvl="1" eaLnBrk="1" hangingPunct="1">
              <a:lnSpc>
                <a:spcPct val="90000"/>
              </a:lnSpc>
              <a:defRPr/>
            </a:pPr>
            <a:endParaRPr lang="en-US" dirty="0"/>
          </a:p>
          <a:p>
            <a:pPr eaLnBrk="1" hangingPunct="1">
              <a:lnSpc>
                <a:spcPct val="90000"/>
              </a:lnSpc>
              <a:defRPr/>
            </a:pPr>
            <a:r>
              <a:rPr lang="en-US" dirty="0">
                <a:solidFill>
                  <a:schemeClr val="tx2">
                    <a:lumMod val="75000"/>
                  </a:schemeClr>
                </a:solidFill>
              </a:rPr>
              <a:t>He must be given to hospitality –</a:t>
            </a:r>
          </a:p>
          <a:p>
            <a:pPr lvl="1" eaLnBrk="1" hangingPunct="1">
              <a:lnSpc>
                <a:spcPct val="90000"/>
              </a:lnSpc>
              <a:defRPr/>
            </a:pPr>
            <a:r>
              <a:rPr lang="en-US" dirty="0"/>
              <a:t>Concerned about the welfare of </a:t>
            </a:r>
            <a:r>
              <a:rPr lang="en-US" dirty="0" smtClean="0"/>
              <a:t>others, </a:t>
            </a:r>
            <a:r>
              <a:rPr lang="en-US" dirty="0"/>
              <a:t>both strangers and </a:t>
            </a:r>
            <a:r>
              <a:rPr lang="en-US" dirty="0" smtClean="0"/>
              <a:t>brethren</a:t>
            </a:r>
            <a:endParaRPr lang="en-US" dirty="0"/>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8373"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defRPr/>
            </a:pPr>
            <a:r>
              <a:rPr lang="en-US" dirty="0"/>
              <a:t>Qualification of Elders</a:t>
            </a:r>
          </a:p>
        </p:txBody>
      </p:sp>
      <p:sp>
        <p:nvSpPr>
          <p:cNvPr id="59395" name="Rectangle 1027"/>
          <p:cNvSpPr>
            <a:spLocks noGrp="1" noChangeArrowheads="1"/>
          </p:cNvSpPr>
          <p:nvPr>
            <p:ph type="body" idx="1"/>
          </p:nvPr>
        </p:nvSpPr>
        <p:spPr>
          <a:xfrm>
            <a:off x="0" y="1981200"/>
            <a:ext cx="8686800" cy="4525963"/>
          </a:xfrm>
        </p:spPr>
        <p:txBody>
          <a:bodyPr/>
          <a:lstStyle/>
          <a:p>
            <a:pPr eaLnBrk="1" hangingPunct="1">
              <a:defRPr/>
            </a:pPr>
            <a:r>
              <a:rPr lang="en-US" dirty="0">
                <a:solidFill>
                  <a:schemeClr val="tx2">
                    <a:lumMod val="75000"/>
                  </a:schemeClr>
                </a:solidFill>
              </a:rPr>
              <a:t>He must be able to --</a:t>
            </a:r>
          </a:p>
          <a:p>
            <a:pPr lvl="1" eaLnBrk="1" hangingPunct="1">
              <a:defRPr/>
            </a:pPr>
            <a:r>
              <a:rPr lang="en-US" dirty="0"/>
              <a:t>Exhort and </a:t>
            </a:r>
            <a:r>
              <a:rPr lang="en-US" dirty="0" smtClean="0"/>
              <a:t>refute the </a:t>
            </a:r>
            <a:r>
              <a:rPr lang="en-US" dirty="0"/>
              <a:t>“gainsayers”</a:t>
            </a:r>
          </a:p>
          <a:p>
            <a:pPr lvl="1" eaLnBrk="1" hangingPunct="1">
              <a:defRPr/>
            </a:pPr>
            <a:r>
              <a:rPr lang="en-US" dirty="0" smtClean="0"/>
              <a:t>With </a:t>
            </a:r>
            <a:r>
              <a:rPr lang="en-US" dirty="0"/>
              <a:t>sound doctrine protect the flock against false teachers</a:t>
            </a:r>
          </a:p>
          <a:p>
            <a:pPr eaLnBrk="1" hangingPunct="1">
              <a:defRPr/>
            </a:pPr>
            <a:r>
              <a:rPr lang="en-US" dirty="0">
                <a:solidFill>
                  <a:schemeClr val="tx2">
                    <a:lumMod val="75000"/>
                  </a:schemeClr>
                </a:solidFill>
              </a:rPr>
              <a:t>He must be blameless –</a:t>
            </a:r>
          </a:p>
          <a:p>
            <a:pPr lvl="1" eaLnBrk="1" hangingPunct="1">
              <a:defRPr/>
            </a:pPr>
            <a:r>
              <a:rPr lang="en-US" dirty="0" smtClean="0"/>
              <a:t>Not perfect, but “upright”, a man against whom no charge of immorality, or holding false doctrine is alleged</a:t>
            </a:r>
            <a:endParaRPr lang="en-US" dirty="0"/>
          </a:p>
          <a:p>
            <a:pPr eaLnBrk="1" hangingPunct="1">
              <a:defRPr/>
            </a:pPr>
            <a:endParaRPr lang="en-US" dirty="0"/>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59397"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eaLnBrk="1" hangingPunct="1">
              <a:defRPr/>
            </a:pPr>
            <a:r>
              <a:rPr lang="en-US" dirty="0" smtClean="0"/>
              <a:t>Qualification of </a:t>
            </a:r>
            <a:r>
              <a:rPr lang="en-US" dirty="0"/>
              <a:t>Elders</a:t>
            </a:r>
            <a:br>
              <a:rPr lang="en-US" dirty="0"/>
            </a:br>
            <a:r>
              <a:rPr lang="en-US" sz="3200" dirty="0"/>
              <a:t>To himself and his home</a:t>
            </a:r>
          </a:p>
        </p:txBody>
      </p:sp>
      <p:sp>
        <p:nvSpPr>
          <p:cNvPr id="53252" name="Rectangle 1028"/>
          <p:cNvSpPr>
            <a:spLocks noGrp="1" noChangeArrowheads="1"/>
          </p:cNvSpPr>
          <p:nvPr>
            <p:ph type="body" idx="1"/>
          </p:nvPr>
        </p:nvSpPr>
        <p:spPr>
          <a:xfrm>
            <a:off x="0" y="2057400"/>
            <a:ext cx="8763000" cy="4525963"/>
          </a:xfrm>
        </p:spPr>
        <p:txBody>
          <a:bodyPr/>
          <a:lstStyle/>
          <a:p>
            <a:pPr eaLnBrk="1" hangingPunct="1">
              <a:defRPr/>
            </a:pPr>
            <a:r>
              <a:rPr lang="en-US" dirty="0">
                <a:solidFill>
                  <a:schemeClr val="tx2">
                    <a:lumMod val="75000"/>
                  </a:schemeClr>
                </a:solidFill>
              </a:rPr>
              <a:t>To take heed to himself –</a:t>
            </a:r>
          </a:p>
          <a:p>
            <a:pPr lvl="1" eaLnBrk="1" hangingPunct="1">
              <a:defRPr/>
            </a:pPr>
            <a:r>
              <a:rPr lang="en-US" dirty="0"/>
              <a:t>Be humble, dedicated, and Christ-like</a:t>
            </a:r>
          </a:p>
          <a:p>
            <a:pPr eaLnBrk="1" hangingPunct="1">
              <a:defRPr/>
            </a:pPr>
            <a:r>
              <a:rPr lang="en-US" dirty="0">
                <a:solidFill>
                  <a:schemeClr val="tx2">
                    <a:lumMod val="75000"/>
                  </a:schemeClr>
                </a:solidFill>
              </a:rPr>
              <a:t>Rule well his own family –</a:t>
            </a:r>
          </a:p>
          <a:p>
            <a:pPr lvl="1" eaLnBrk="1" hangingPunct="1">
              <a:defRPr/>
            </a:pPr>
            <a:r>
              <a:rPr lang="en-US" dirty="0"/>
              <a:t>Doing this he gains experience to </a:t>
            </a:r>
            <a:r>
              <a:rPr lang="en-US" dirty="0" smtClean="0"/>
              <a:t>rule over </a:t>
            </a:r>
            <a:r>
              <a:rPr lang="en-US" dirty="0"/>
              <a:t>the “</a:t>
            </a:r>
            <a:r>
              <a:rPr lang="en-US" dirty="0" smtClean="0"/>
              <a:t>family </a:t>
            </a:r>
            <a:r>
              <a:rPr lang="en-US" dirty="0"/>
              <a:t>of </a:t>
            </a:r>
            <a:r>
              <a:rPr lang="en-US" dirty="0" smtClean="0"/>
              <a:t>God”</a:t>
            </a:r>
            <a:endParaRPr lang="en-US" dirty="0"/>
          </a:p>
          <a:p>
            <a:pPr eaLnBrk="1" hangingPunct="1">
              <a:defRPr/>
            </a:pPr>
            <a:r>
              <a:rPr lang="en-US" dirty="0">
                <a:solidFill>
                  <a:schemeClr val="tx2">
                    <a:lumMod val="75000"/>
                  </a:schemeClr>
                </a:solidFill>
              </a:rPr>
              <a:t>Hold fast to the </a:t>
            </a:r>
            <a:r>
              <a:rPr lang="en-US" dirty="0" smtClean="0">
                <a:solidFill>
                  <a:schemeClr val="tx2">
                    <a:lumMod val="75000"/>
                  </a:schemeClr>
                </a:solidFill>
              </a:rPr>
              <a:t>Word </a:t>
            </a:r>
            <a:r>
              <a:rPr lang="en-US" dirty="0">
                <a:solidFill>
                  <a:schemeClr val="tx2">
                    <a:lumMod val="75000"/>
                  </a:schemeClr>
                </a:solidFill>
              </a:rPr>
              <a:t>–</a:t>
            </a:r>
          </a:p>
          <a:p>
            <a:pPr lvl="1" eaLnBrk="1" hangingPunct="1">
              <a:defRPr/>
            </a:pPr>
            <a:r>
              <a:rPr lang="en-US" dirty="0"/>
              <a:t>Respect it, teach it, stand for it, and defend it</a:t>
            </a:r>
          </a:p>
        </p:txBody>
      </p:sp>
      <p:sp>
        <p:nvSpPr>
          <p:cNvPr id="6" name="Text Box 3"/>
          <p:cNvSpPr txBox="1">
            <a:spLocks noChangeArrowheads="1"/>
          </p:cNvSpPr>
          <p:nvPr/>
        </p:nvSpPr>
        <p:spPr bwMode="auto">
          <a:xfrm>
            <a:off x="1219200" y="13716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60421"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3794" name="Picture 3" descr="PAUL-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23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defRPr/>
            </a:pPr>
            <a:r>
              <a:rPr lang="en-US" dirty="0"/>
              <a:t>Qualification of Elders</a:t>
            </a:r>
          </a:p>
        </p:txBody>
      </p:sp>
      <p:sp>
        <p:nvSpPr>
          <p:cNvPr id="59395" name="Rectangle 1027"/>
          <p:cNvSpPr>
            <a:spLocks noGrp="1" noChangeArrowheads="1"/>
          </p:cNvSpPr>
          <p:nvPr>
            <p:ph type="body" idx="1"/>
          </p:nvPr>
        </p:nvSpPr>
        <p:spPr>
          <a:xfrm>
            <a:off x="762000" y="1981200"/>
            <a:ext cx="7924800" cy="4525963"/>
          </a:xfrm>
        </p:spPr>
        <p:txBody>
          <a:bodyPr/>
          <a:lstStyle/>
          <a:p>
            <a:pPr eaLnBrk="1" hangingPunct="1">
              <a:buFont typeface="Wingdings" pitchFamily="2" charset="2"/>
              <a:buNone/>
              <a:defRPr/>
            </a:pPr>
            <a:r>
              <a:rPr lang="en-US" dirty="0" smtClean="0"/>
              <a:t>   Every qualification for an elder is a qualification for a Christian, except:</a:t>
            </a:r>
          </a:p>
          <a:p>
            <a:pPr eaLnBrk="1" hangingPunct="1">
              <a:buFont typeface="Wingdings" pitchFamily="2" charset="2"/>
              <a:buNone/>
              <a:defRPr/>
            </a:pPr>
            <a:endParaRPr lang="en-US" sz="2400" dirty="0" smtClean="0"/>
          </a:p>
          <a:p>
            <a:pPr eaLnBrk="1" hangingPunct="1">
              <a:buFont typeface="Wingdings" pitchFamily="2" charset="2"/>
              <a:buChar char="§"/>
              <a:defRPr/>
            </a:pPr>
            <a:r>
              <a:rPr lang="en-US" dirty="0" smtClean="0"/>
              <a:t>Male</a:t>
            </a:r>
          </a:p>
          <a:p>
            <a:pPr eaLnBrk="1" hangingPunct="1">
              <a:buFont typeface="Wingdings" pitchFamily="2" charset="2"/>
              <a:buChar char="§"/>
              <a:defRPr/>
            </a:pPr>
            <a:r>
              <a:rPr lang="en-US" dirty="0" smtClean="0"/>
              <a:t>Married</a:t>
            </a:r>
          </a:p>
          <a:p>
            <a:pPr eaLnBrk="1" hangingPunct="1">
              <a:buFont typeface="Wingdings" pitchFamily="2" charset="2"/>
              <a:buChar char="§"/>
              <a:defRPr/>
            </a:pPr>
            <a:r>
              <a:rPr lang="en-US" dirty="0" smtClean="0"/>
              <a:t>Believing Children</a:t>
            </a:r>
          </a:p>
          <a:p>
            <a:pPr eaLnBrk="1" hangingPunct="1">
              <a:buFont typeface="Wingdings" pitchFamily="2" charset="2"/>
              <a:buChar char="§"/>
              <a:defRPr/>
            </a:pPr>
            <a:r>
              <a:rPr lang="en-US" dirty="0" smtClean="0"/>
              <a:t>Desire the office</a:t>
            </a:r>
            <a:endParaRPr lang="en-US" dirty="0"/>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61445"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536575" y="0"/>
            <a:ext cx="8102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b="0">
                <a:solidFill>
                  <a:srgbClr val="FFFF00"/>
                </a:solidFill>
              </a:rPr>
              <a:t>GOD’S SIMPLE PLAN FOR SALVATION</a:t>
            </a:r>
          </a:p>
        </p:txBody>
      </p:sp>
      <p:sp>
        <p:nvSpPr>
          <p:cNvPr id="62467" name="AutoShape 5"/>
          <p:cNvSpPr>
            <a:spLocks noChangeArrowheads="1"/>
          </p:cNvSpPr>
          <p:nvPr/>
        </p:nvSpPr>
        <p:spPr bwMode="auto">
          <a:xfrm>
            <a:off x="0" y="4851400"/>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hear</a:t>
            </a:r>
          </a:p>
        </p:txBody>
      </p:sp>
      <p:sp>
        <p:nvSpPr>
          <p:cNvPr id="62468" name="AutoShape 6"/>
          <p:cNvSpPr>
            <a:spLocks noChangeArrowheads="1"/>
          </p:cNvSpPr>
          <p:nvPr/>
        </p:nvSpPr>
        <p:spPr bwMode="auto">
          <a:xfrm>
            <a:off x="1130300" y="406400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600">
                <a:solidFill>
                  <a:srgbClr val="FF0000"/>
                </a:solidFill>
              </a:rPr>
              <a:t>believe</a:t>
            </a:r>
          </a:p>
        </p:txBody>
      </p:sp>
      <p:sp>
        <p:nvSpPr>
          <p:cNvPr id="62469" name="AutoShape 7"/>
          <p:cNvSpPr>
            <a:spLocks noChangeArrowheads="1"/>
          </p:cNvSpPr>
          <p:nvPr/>
        </p:nvSpPr>
        <p:spPr bwMode="auto">
          <a:xfrm>
            <a:off x="2324100" y="328930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repent</a:t>
            </a:r>
          </a:p>
        </p:txBody>
      </p:sp>
      <p:sp>
        <p:nvSpPr>
          <p:cNvPr id="62470" name="AutoShape 8"/>
          <p:cNvSpPr>
            <a:spLocks noChangeArrowheads="1"/>
          </p:cNvSpPr>
          <p:nvPr/>
        </p:nvSpPr>
        <p:spPr bwMode="auto">
          <a:xfrm>
            <a:off x="3644900" y="236220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confess</a:t>
            </a:r>
          </a:p>
        </p:txBody>
      </p:sp>
      <p:sp>
        <p:nvSpPr>
          <p:cNvPr id="62471" name="AutoShape 9"/>
          <p:cNvSpPr>
            <a:spLocks noChangeArrowheads="1"/>
          </p:cNvSpPr>
          <p:nvPr/>
        </p:nvSpPr>
        <p:spPr bwMode="auto">
          <a:xfrm>
            <a:off x="5270500" y="138430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baptism</a:t>
            </a:r>
          </a:p>
        </p:txBody>
      </p:sp>
      <p:sp>
        <p:nvSpPr>
          <p:cNvPr id="62472" name="Text Box 10"/>
          <p:cNvSpPr txBox="1">
            <a:spLocks noChangeArrowheads="1"/>
          </p:cNvSpPr>
          <p:nvPr/>
        </p:nvSpPr>
        <p:spPr bwMode="auto">
          <a:xfrm>
            <a:off x="87313" y="4524375"/>
            <a:ext cx="1358900" cy="3984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1800">
                <a:cs typeface="Arial" charset="0"/>
              </a:rPr>
              <a:t>ACTS 3:22</a:t>
            </a:r>
          </a:p>
        </p:txBody>
      </p:sp>
      <p:sp>
        <p:nvSpPr>
          <p:cNvPr id="62473" name="Text Box 11"/>
          <p:cNvSpPr txBox="1">
            <a:spLocks noChangeArrowheads="1"/>
          </p:cNvSpPr>
          <p:nvPr/>
        </p:nvSpPr>
        <p:spPr bwMode="auto">
          <a:xfrm>
            <a:off x="912813" y="3702050"/>
            <a:ext cx="1385887"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JN. 6:29</a:t>
            </a:r>
          </a:p>
        </p:txBody>
      </p:sp>
      <p:sp>
        <p:nvSpPr>
          <p:cNvPr id="62474" name="Text Box 12"/>
          <p:cNvSpPr txBox="1">
            <a:spLocks noChangeArrowheads="1"/>
          </p:cNvSpPr>
          <p:nvPr/>
        </p:nvSpPr>
        <p:spPr bwMode="auto">
          <a:xfrm>
            <a:off x="2284413" y="2946400"/>
            <a:ext cx="1401762"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LK. 13:3</a:t>
            </a:r>
          </a:p>
        </p:txBody>
      </p:sp>
      <p:sp>
        <p:nvSpPr>
          <p:cNvPr id="62475" name="Text Box 13"/>
          <p:cNvSpPr txBox="1">
            <a:spLocks noChangeArrowheads="1"/>
          </p:cNvSpPr>
          <p:nvPr/>
        </p:nvSpPr>
        <p:spPr bwMode="auto">
          <a:xfrm>
            <a:off x="3670300" y="2133600"/>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JN. 12:42</a:t>
            </a:r>
          </a:p>
        </p:txBody>
      </p:sp>
      <p:sp>
        <p:nvSpPr>
          <p:cNvPr id="62476" name="Text Box 14"/>
          <p:cNvSpPr txBox="1">
            <a:spLocks noChangeArrowheads="1"/>
          </p:cNvSpPr>
          <p:nvPr/>
        </p:nvSpPr>
        <p:spPr bwMode="auto">
          <a:xfrm>
            <a:off x="5218113" y="1320800"/>
            <a:ext cx="184150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1 PET. 3:21</a:t>
            </a:r>
          </a:p>
        </p:txBody>
      </p:sp>
      <p:sp>
        <p:nvSpPr>
          <p:cNvPr id="62477" name="AutoShape 15"/>
          <p:cNvSpPr>
            <a:spLocks noChangeArrowheads="1"/>
          </p:cNvSpPr>
          <p:nvPr/>
        </p:nvSpPr>
        <p:spPr bwMode="auto">
          <a:xfrm>
            <a:off x="7023100" y="105886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endParaRPr lang="en-US" altLang="en-US" sz="2800">
              <a:solidFill>
                <a:schemeClr val="bg1"/>
              </a:solidFill>
            </a:endParaRPr>
          </a:p>
        </p:txBody>
      </p:sp>
      <p:sp>
        <p:nvSpPr>
          <p:cNvPr id="62478" name="Text Box 16"/>
          <p:cNvSpPr txBox="1">
            <a:spLocks noChangeArrowheads="1"/>
          </p:cNvSpPr>
          <p:nvPr/>
        </p:nvSpPr>
        <p:spPr bwMode="auto">
          <a:xfrm>
            <a:off x="7123113" y="974725"/>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Rev. 2:10</a:t>
            </a:r>
          </a:p>
        </p:txBody>
      </p:sp>
      <p:sp>
        <p:nvSpPr>
          <p:cNvPr id="62479" name="WordArt 17"/>
          <p:cNvSpPr>
            <a:spLocks noChangeArrowheads="1" noChangeShapeType="1" noTextEdit="1"/>
          </p:cNvSpPr>
          <p:nvPr/>
        </p:nvSpPr>
        <p:spPr bwMode="auto">
          <a:xfrm rot="5400000">
            <a:off x="6110288" y="316388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3" descr="Acts #742"/>
          <p:cNvPicPr>
            <a:picLocks noChangeAspect="1" noChangeArrowheads="1"/>
          </p:cNvPicPr>
          <p:nvPr/>
        </p:nvPicPr>
        <p:blipFill>
          <a:blip r:embed="rId3">
            <a:extLst>
              <a:ext uri="{28A0092B-C50C-407E-A947-70E740481C1C}">
                <a14:useLocalDpi xmlns:a14="http://schemas.microsoft.com/office/drawing/2010/main" val="0"/>
              </a:ext>
            </a:extLst>
          </a:blip>
          <a:srcRect r="2777"/>
          <a:stretch>
            <a:fillRect/>
          </a:stretch>
        </p:blipFill>
        <p:spPr bwMode="auto">
          <a:xfrm>
            <a:off x="2209800" y="3352800"/>
            <a:ext cx="4953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p:cNvSpPr txBox="1">
            <a:spLocks noChangeArrowheads="1"/>
          </p:cNvSpPr>
          <p:nvPr/>
        </p:nvSpPr>
        <p:spPr bwMode="auto">
          <a:xfrm>
            <a:off x="1143000" y="381000"/>
            <a:ext cx="67818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t>Paul preached in the synagogues</a:t>
            </a:r>
          </a:p>
          <a:p>
            <a:pPr>
              <a:lnSpc>
                <a:spcPct val="70000"/>
              </a:lnSpc>
              <a:spcBef>
                <a:spcPct val="50000"/>
              </a:spcBef>
              <a:buClrTx/>
              <a:buFontTx/>
              <a:buNone/>
            </a:pPr>
            <a:r>
              <a:rPr lang="en-US" altLang="en-US" sz="2800"/>
              <a:t> 	Going first to the Jews, </a:t>
            </a:r>
          </a:p>
          <a:p>
            <a:pPr>
              <a:lnSpc>
                <a:spcPct val="60000"/>
              </a:lnSpc>
              <a:spcBef>
                <a:spcPct val="50000"/>
              </a:spcBef>
              <a:buClrTx/>
              <a:buFontTx/>
              <a:buNone/>
            </a:pPr>
            <a:r>
              <a:rPr lang="en-US" altLang="en-US" sz="2800"/>
              <a:t>	Then to the Gentiles . .</a:t>
            </a:r>
            <a:r>
              <a:rPr lang="en-US" altLang="en-US" sz="1800" b="0"/>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3" descr="Acts #7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62050"/>
            <a:ext cx="60960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p:cNvSpPr txBox="1">
            <a:spLocks noChangeArrowheads="1"/>
          </p:cNvSpPr>
          <p:nvPr/>
        </p:nvSpPr>
        <p:spPr bwMode="auto">
          <a:xfrm>
            <a:off x="1066800" y="533400"/>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t>Many believed and obeyed the gospel . . .</a:t>
            </a:r>
          </a:p>
        </p:txBody>
      </p:sp>
      <p:sp>
        <p:nvSpPr>
          <p:cNvPr id="35844" name="Text Box 5"/>
          <p:cNvSpPr txBox="1">
            <a:spLocks noChangeArrowheads="1"/>
          </p:cNvSpPr>
          <p:nvPr/>
        </p:nvSpPr>
        <p:spPr bwMode="auto">
          <a:xfrm>
            <a:off x="1219200" y="56388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400">
                <a:solidFill>
                  <a:srgbClr val="FFFF00"/>
                </a:solidFill>
              </a:rPr>
              <a:t>   Acts 13:48; 14:1; 14:21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3" descr="Acts #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2850"/>
            <a:ext cx="4953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990600" y="533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t>Paul appointed elders in every church . . .</a:t>
            </a:r>
          </a:p>
        </p:txBody>
      </p:sp>
      <p:sp>
        <p:nvSpPr>
          <p:cNvPr id="36868" name="Text Box 5"/>
          <p:cNvSpPr txBox="1">
            <a:spLocks noChangeArrowheads="1"/>
          </p:cNvSpPr>
          <p:nvPr/>
        </p:nvSpPr>
        <p:spPr bwMode="auto">
          <a:xfrm>
            <a:off x="1066800" y="4800600"/>
            <a:ext cx="7848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baseline="30000">
                <a:solidFill>
                  <a:srgbClr val="FFFF00"/>
                </a:solidFill>
                <a:latin typeface="Times New Roman" pitchFamily="18" charset="0"/>
              </a:rPr>
              <a:t>Acts 14:23 </a:t>
            </a:r>
            <a:r>
              <a:rPr lang="en-US" altLang="en-US" sz="2800">
                <a:latin typeface="Times New Roman" pitchFamily="18" charset="0"/>
              </a:rPr>
              <a:t>So when they had </a:t>
            </a:r>
            <a:r>
              <a:rPr lang="en-US" altLang="en-US" sz="2800" u="sng">
                <a:latin typeface="Times New Roman" pitchFamily="18" charset="0"/>
              </a:rPr>
              <a:t>appointed elders in every church</a:t>
            </a:r>
            <a:r>
              <a:rPr lang="en-US" altLang="en-US" sz="2800">
                <a:latin typeface="Times New Roman" pitchFamily="18" charset="0"/>
              </a:rPr>
              <a:t>, and prayed with fasting, they commended them to the Lord in whom they had believed.</a:t>
            </a:r>
            <a:endParaRPr lang="en-US" altLang="en-US" sz="280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a:t>2</a:t>
            </a:r>
            <a:r>
              <a:rPr lang="en-US" baseline="30000"/>
              <a:t>nd</a:t>
            </a:r>
            <a:r>
              <a:rPr lang="en-US"/>
              <a:t> journey</a:t>
            </a:r>
          </a:p>
        </p:txBody>
      </p:sp>
      <p:pic>
        <p:nvPicPr>
          <p:cNvPr id="37891" name="Picture 3" descr="Paul's 2nd Jour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6106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
          <p:cNvSpPr>
            <a:spLocks noChangeArrowheads="1"/>
          </p:cNvSpPr>
          <p:nvPr/>
        </p:nvSpPr>
        <p:spPr bwMode="auto">
          <a:xfrm>
            <a:off x="0" y="6096000"/>
            <a:ext cx="9144000" cy="762000"/>
          </a:xfrm>
          <a:prstGeom prst="rect">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100" b="0"/>
              <a:t>“Let us go back and visit the brothers in all the towns where we preached The Word of The Lord and see how they are doing”  </a:t>
            </a:r>
            <a:r>
              <a:rPr lang="en-US" altLang="en-US" sz="2100" b="0">
                <a:solidFill>
                  <a:srgbClr val="FFFF00"/>
                </a:solidFill>
              </a:rPr>
              <a:t>Acts 15:36</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8914" name="Picture 1027" descr="ASIA-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239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Oval 1028"/>
          <p:cNvSpPr>
            <a:spLocks noChangeArrowheads="1"/>
          </p:cNvSpPr>
          <p:nvPr/>
        </p:nvSpPr>
        <p:spPr bwMode="auto">
          <a:xfrm>
            <a:off x="2133600" y="2286000"/>
            <a:ext cx="1143000" cy="457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endParaRPr lang="en-US" altLang="en-US" sz="1800" b="0"/>
          </a:p>
        </p:txBody>
      </p:sp>
      <p:sp>
        <p:nvSpPr>
          <p:cNvPr id="38916" name="Text Box 1030"/>
          <p:cNvSpPr txBox="1">
            <a:spLocks noChangeArrowheads="1"/>
          </p:cNvSpPr>
          <p:nvPr/>
        </p:nvSpPr>
        <p:spPr bwMode="auto">
          <a:xfrm>
            <a:off x="2438400" y="1752600"/>
            <a:ext cx="18288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400">
                <a:solidFill>
                  <a:srgbClr val="FF0000"/>
                </a:solidFill>
              </a:rPr>
              <a:t>Acts 20:28</a:t>
            </a:r>
          </a:p>
        </p:txBody>
      </p:sp>
      <p:sp>
        <p:nvSpPr>
          <p:cNvPr id="38917" name="Line 1031"/>
          <p:cNvSpPr>
            <a:spLocks noChangeShapeType="1"/>
          </p:cNvSpPr>
          <p:nvPr/>
        </p:nvSpPr>
        <p:spPr bwMode="auto">
          <a:xfrm flipV="1">
            <a:off x="2286000" y="3048000"/>
            <a:ext cx="99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Text Box 1032"/>
          <p:cNvSpPr txBox="1">
            <a:spLocks noChangeArrowheads="1"/>
          </p:cNvSpPr>
          <p:nvPr/>
        </p:nvSpPr>
        <p:spPr bwMode="auto">
          <a:xfrm>
            <a:off x="1143000" y="3200400"/>
            <a:ext cx="3276600" cy="701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000" b="1" dirty="0" smtClean="0">
                <a:solidFill>
                  <a:schemeClr val="accent4">
                    <a:lumMod val="10000"/>
                  </a:schemeClr>
                </a:solidFill>
              </a:rPr>
              <a:t>Paul returning from his Third Missionary Journey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3" descr="Acts #12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485616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914400" y="4572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t>Paul reminded them they had been made Elders by the Holy Spirit  </a:t>
            </a:r>
          </a:p>
        </p:txBody>
      </p:sp>
      <p:sp>
        <p:nvSpPr>
          <p:cNvPr id="39940" name="Text Box 5"/>
          <p:cNvSpPr txBox="1">
            <a:spLocks noChangeArrowheads="1"/>
          </p:cNvSpPr>
          <p:nvPr/>
        </p:nvSpPr>
        <p:spPr bwMode="auto">
          <a:xfrm>
            <a:off x="6624638" y="6416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400">
                <a:solidFill>
                  <a:srgbClr val="FFFF00"/>
                </a:solidFill>
              </a:rPr>
              <a:t>Acts 20:28</a:t>
            </a:r>
          </a:p>
        </p:txBody>
      </p:sp>
      <p:sp>
        <p:nvSpPr>
          <p:cNvPr id="39941" name="Rectangle 1"/>
          <p:cNvSpPr>
            <a:spLocks noChangeArrowheads="1"/>
          </p:cNvSpPr>
          <p:nvPr/>
        </p:nvSpPr>
        <p:spPr bwMode="auto">
          <a:xfrm>
            <a:off x="0" y="55610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b="0"/>
              <a:t>“Therefore take heed to yourselves and to all the flock, among which the Holy Spirit has made you overseers, to shepherd the church of God”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lass Layers">
  <a:themeElements>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1_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Glass Layers">
  <a:themeElements>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1_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TotalTime>
  <Words>1704</Words>
  <Application>Microsoft Office PowerPoint</Application>
  <PresentationFormat>On-screen Show (4:3)</PresentationFormat>
  <Paragraphs>182</Paragraphs>
  <Slides>31</Slides>
  <Notes>12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1_Glass Layers</vt:lpstr>
      <vt:lpstr>2_Glass Layers</vt:lpstr>
      <vt:lpstr>Part 1 “Biblical Example and Qualifications of Elders”   Part 2 “Elders Responsibilities and our Responsibility to the Elders”</vt:lpstr>
      <vt:lpstr>PowerPoint Presentation</vt:lpstr>
      <vt:lpstr>PowerPoint Presentation</vt:lpstr>
      <vt:lpstr>PowerPoint Presentation</vt:lpstr>
      <vt:lpstr>PowerPoint Presentation</vt:lpstr>
      <vt:lpstr>PowerPoint Presentation</vt:lpstr>
      <vt:lpstr>2nd journey</vt:lpstr>
      <vt:lpstr>PowerPoint Presentation</vt:lpstr>
      <vt:lpstr>PowerPoint Presentation</vt:lpstr>
      <vt:lpstr>PowerPoint Presentation</vt:lpstr>
      <vt:lpstr>PowerPoint Presentation</vt:lpstr>
      <vt:lpstr>A Biblical Eldership</vt:lpstr>
      <vt:lpstr>Biblical Terms for Elders</vt:lpstr>
      <vt:lpstr>Biblical Terms for Elders</vt:lpstr>
      <vt:lpstr>Biblical Terms for Elders</vt:lpstr>
      <vt:lpstr>Biblical Terms for Elders</vt:lpstr>
      <vt:lpstr>Qualification of Elders</vt:lpstr>
      <vt:lpstr>Qualification of Elders</vt:lpstr>
      <vt:lpstr>Qualification of Elders</vt:lpstr>
      <vt:lpstr>Qualification of Elders</vt:lpstr>
      <vt:lpstr>Qualification of Elders</vt:lpstr>
      <vt:lpstr>Qualification of Elders</vt:lpstr>
      <vt:lpstr>Qualification of Elders</vt:lpstr>
      <vt:lpstr>Qualification of Elders</vt:lpstr>
      <vt:lpstr>Qualification of Elders</vt:lpstr>
      <vt:lpstr>Qualification of Elders</vt:lpstr>
      <vt:lpstr>Qualification of Elders</vt:lpstr>
      <vt:lpstr>Qualification of Elders</vt:lpstr>
      <vt:lpstr>Qualification of Elders To himself and his home</vt:lpstr>
      <vt:lpstr>Qualification of Elders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An Elder</dc:title>
  <dc:creator>Windell Gann</dc:creator>
  <cp:lastModifiedBy>John Croft</cp:lastModifiedBy>
  <cp:revision>95</cp:revision>
  <cp:lastPrinted>1601-01-01T00:00:00Z</cp:lastPrinted>
  <dcterms:created xsi:type="dcterms:W3CDTF">2003-01-17T13:47:43Z</dcterms:created>
  <dcterms:modified xsi:type="dcterms:W3CDTF">2014-06-12T14:12:33Z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