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56" r:id="rId3"/>
    <p:sldId id="259" r:id="rId4"/>
    <p:sldId id="257" r:id="rId5"/>
    <p:sldId id="261" r:id="rId6"/>
    <p:sldId id="258" r:id="rId7"/>
    <p:sldId id="262" r:id="rId8"/>
    <p:sldId id="264" r:id="rId9"/>
    <p:sldId id="265" r:id="rId10"/>
    <p:sldId id="266" r:id="rId11"/>
    <p:sldId id="267" r:id="rId12"/>
    <p:sldId id="268" r:id="rId13"/>
    <p:sldId id="263" r:id="rId14"/>
    <p:sldId id="269" r:id="rId15"/>
    <p:sldId id="27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133D"/>
    <a:srgbClr val="3E1B59"/>
    <a:srgbClr val="FFFFCC"/>
    <a:srgbClr val="FF0000"/>
    <a:srgbClr val="00FFFF"/>
    <a:srgbClr val="FFFF00"/>
    <a:srgbClr val="99FFCC"/>
    <a:srgbClr val="D1FF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0925" autoAdjust="0"/>
  </p:normalViewPr>
  <p:slideViewPr>
    <p:cSldViewPr>
      <p:cViewPr varScale="1">
        <p:scale>
          <a:sx n="63" d="100"/>
          <a:sy n="63" d="100"/>
        </p:scale>
        <p:origin x="-12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7D9235C-74E7-4742-916A-884C3317911F}" type="datetimeFigureOut">
              <a:rPr lang="en-US"/>
              <a:pPr>
                <a:defRPr/>
              </a:pPr>
              <a:t>10/29/2015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6F092A7-80CF-4F18-88F0-BBAAA10BF478}" type="slidenum">
              <a:rPr lang="en-US"/>
              <a:pPr>
                <a:defRPr/>
              </a:pPr>
              <a:t>‹#›</a:t>
            </a:fld>
            <a:endParaRPr lang="en-US"/>
          </a:p>
        </p:txBody>
      </p:sp>
    </p:spTree>
    <p:extLst>
      <p:ext uri="{BB962C8B-B14F-4D97-AF65-F5344CB8AC3E}">
        <p14:creationId xmlns:p14="http://schemas.microsoft.com/office/powerpoint/2010/main" val="2930417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To explain what it means to go to Calvary.</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1A63420-ACAE-4FC7-BE97-CC28F851F730}" type="slidenum">
              <a:rPr lang="en-US" altLang="en-US" smtClean="0">
                <a:latin typeface="Arial" charset="0"/>
              </a:rPr>
              <a:pPr eaLnBrk="1" hangingPunct="1">
                <a:spcBef>
                  <a:spcPct val="0"/>
                </a:spcBef>
              </a:pPr>
              <a:t>1</a:t>
            </a:fld>
            <a:endParaRPr lang="en-US" alt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4</a:t>
            </a:r>
            <a:r>
              <a:rPr lang="en-US" altLang="en-US" baseline="30000" smtClean="0"/>
              <a:t>th</a:t>
            </a:r>
            <a:r>
              <a:rPr lang="en-US" altLang="en-US" smtClean="0"/>
              <a:t> Reason: We are looking forward to living with Him v. 8-11</a:t>
            </a:r>
          </a:p>
          <a:p>
            <a:r>
              <a:rPr lang="en-US" altLang="en-US" smtClean="0"/>
              <a:t>(a) Rom. 6:8-11 “Now if we died with Christ, we believe that we shall also live with Him, knowing that Christ, having been raised from the dead, dies no more. Death no longer has dominion over Him. For the death that He died, He died to sin once for all; but the life that He lives, He lives to God. Likewise you also, reckon yourselves to be dead indeed to sin, but alive to God in Christ Jesus our Lord.”</a:t>
            </a:r>
          </a:p>
          <a:p>
            <a:pPr eaLnBrk="1" hangingPunct="1">
              <a:spcBef>
                <a:spcPct val="0"/>
              </a:spcBef>
            </a:pPr>
            <a:r>
              <a:rPr lang="en-US" altLang="en-US" smtClean="0"/>
              <a:t>(b) This new life is with Christ, who is not living for sin.</a:t>
            </a:r>
          </a:p>
          <a:p>
            <a:pPr eaLnBrk="1" hangingPunct="1">
              <a:spcBef>
                <a:spcPct val="0"/>
              </a:spcBef>
            </a:pPr>
            <a:r>
              <a:rPr lang="en-US" altLang="en-US" smtClean="0"/>
              <a:t>(c) He is our guide, our teacher, our king.</a:t>
            </a:r>
          </a:p>
          <a:p>
            <a:pPr eaLnBrk="1" hangingPunct="1">
              <a:spcBef>
                <a:spcPct val="0"/>
              </a:spcBef>
            </a:pPr>
            <a:r>
              <a:rPr lang="en-US" altLang="en-US" smtClean="0"/>
              <a:t>(d) Christ died one time to pay the penalty for our sin, but now he lives to God.</a:t>
            </a:r>
          </a:p>
          <a:p>
            <a:pPr eaLnBrk="1" hangingPunct="1">
              <a:spcBef>
                <a:spcPct val="0"/>
              </a:spcBef>
            </a:pPr>
            <a:r>
              <a:rPr lang="en-US" altLang="en-US" smtClean="0"/>
              <a:t>(e) We have died to sin and are living for God</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7AA67B1-8A50-47A0-B3AD-F5F6F05AE727}" type="slidenum">
              <a:rPr lang="en-US" altLang="en-US" smtClean="0">
                <a:latin typeface="Arial" charset="0"/>
              </a:rPr>
              <a:pPr eaLnBrk="1" hangingPunct="1">
                <a:spcBef>
                  <a:spcPct val="0"/>
                </a:spcBef>
              </a:pPr>
              <a:t>11</a:t>
            </a:fld>
            <a:endParaRPr lang="en-US" alt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dirty="0" smtClean="0"/>
              <a:t>1. Conclusion - v. 12 “Therefore do not let sin reign in your mortal body, that you should obey it in its lusts.”</a:t>
            </a:r>
          </a:p>
          <a:p>
            <a:pPr eaLnBrk="1" hangingPunct="1">
              <a:spcBef>
                <a:spcPct val="0"/>
              </a:spcBef>
              <a:defRPr/>
            </a:pPr>
            <a:r>
              <a:rPr lang="en-US" altLang="en-US" dirty="0" smtClean="0"/>
              <a:t>2. This is Calvary</a:t>
            </a:r>
          </a:p>
          <a:p>
            <a:pPr marL="228600" indent="-228600" eaLnBrk="1" hangingPunct="1">
              <a:spcBef>
                <a:spcPct val="0"/>
              </a:spcBef>
              <a:buFontTx/>
              <a:buAutoNum type="alphaLcPeriod"/>
              <a:defRPr/>
            </a:pPr>
            <a:r>
              <a:rPr lang="en-US" altLang="en-US" dirty="0" smtClean="0"/>
              <a:t>There is more to it than getting wet.</a:t>
            </a:r>
          </a:p>
          <a:p>
            <a:pPr marL="171450" indent="-171450" eaLnBrk="1" hangingPunct="1">
              <a:spcBef>
                <a:spcPct val="0"/>
              </a:spcBef>
              <a:buFontTx/>
              <a:buChar char="-"/>
              <a:defRPr/>
            </a:pPr>
            <a:r>
              <a:rPr lang="en-US" altLang="en-US" dirty="0" smtClean="0"/>
              <a:t>Have you dies to sin?</a:t>
            </a:r>
          </a:p>
          <a:p>
            <a:pPr marL="171450" indent="-171450" eaLnBrk="1" hangingPunct="1">
              <a:spcBef>
                <a:spcPct val="0"/>
              </a:spcBef>
              <a:buFontTx/>
              <a:buChar char="-"/>
              <a:defRPr/>
            </a:pPr>
            <a:r>
              <a:rPr lang="en-US" altLang="en-US" dirty="0" smtClean="0"/>
              <a:t>We have been baptized</a:t>
            </a:r>
          </a:p>
          <a:p>
            <a:pPr marL="171450" indent="-171450" eaLnBrk="1" hangingPunct="1">
              <a:spcBef>
                <a:spcPct val="0"/>
              </a:spcBef>
              <a:buFontTx/>
              <a:buChar char="-"/>
              <a:defRPr/>
            </a:pPr>
            <a:r>
              <a:rPr lang="en-US" altLang="en-US" dirty="0" smtClean="0"/>
              <a:t>We are dead to sin</a:t>
            </a:r>
          </a:p>
          <a:p>
            <a:pPr marL="171450" indent="-171450" eaLnBrk="1" hangingPunct="1">
              <a:spcBef>
                <a:spcPct val="0"/>
              </a:spcBef>
              <a:buFontTx/>
              <a:buChar char="-"/>
              <a:defRPr/>
            </a:pPr>
            <a:r>
              <a:rPr lang="en-US" altLang="en-US" dirty="0" smtClean="0"/>
              <a:t>We are living with Him</a:t>
            </a:r>
          </a:p>
          <a:p>
            <a:pPr eaLnBrk="1" hangingPunct="1">
              <a:spcBef>
                <a:spcPct val="0"/>
              </a:spcBef>
              <a:defRPr/>
            </a:pPr>
            <a:r>
              <a:rPr lang="en-US" altLang="en-US" dirty="0" smtClean="0"/>
              <a:t>b. In asking have you been to Calvary, we need to change the question to: “Have You been Crucified?”</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6B1C144-1369-46A9-8E13-B7C9A89D6388}" type="slidenum">
              <a:rPr lang="en-US" altLang="en-US" smtClean="0">
                <a:latin typeface="Arial" charset="0"/>
              </a:rPr>
              <a:pPr eaLnBrk="1" hangingPunct="1">
                <a:spcBef>
                  <a:spcPct val="0"/>
                </a:spcBef>
              </a:pPr>
              <a:t>12</a:t>
            </a:fld>
            <a:endParaRPr lang="en-US" alt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Gal. 5:24 “And those who are Christ's have crucified the flesh with its passions and desires”</a:t>
            </a:r>
          </a:p>
          <a:p>
            <a:pPr eaLnBrk="1" hangingPunct="1">
              <a:spcBef>
                <a:spcPct val="0"/>
              </a:spcBef>
            </a:pPr>
            <a:r>
              <a:rPr lang="en-US" altLang="en-US" smtClean="0"/>
              <a:t>1. If we have been to Calvary, we have crucified the flesh. We must do it to ourselves. Its an inside job.</a:t>
            </a:r>
          </a:p>
          <a:p>
            <a:pPr eaLnBrk="1" hangingPunct="1">
              <a:spcBef>
                <a:spcPct val="0"/>
              </a:spcBef>
            </a:pPr>
            <a:r>
              <a:rPr lang="en-US" altLang="en-US" smtClean="0"/>
              <a:t>2. When we have been crucified to Christ we bury a corpse and a new person is raised.</a:t>
            </a:r>
          </a:p>
          <a:p>
            <a:r>
              <a:rPr lang="en-US" altLang="en-US" smtClean="0"/>
              <a:t>3. 2 Cor. 5:17 “Therefore, if anyone </a:t>
            </a:r>
            <a:r>
              <a:rPr lang="en-US" altLang="en-US" i="1" smtClean="0"/>
              <a:t>is</a:t>
            </a:r>
            <a:r>
              <a:rPr lang="en-US" altLang="en-US" smtClean="0"/>
              <a:t> in Christ, </a:t>
            </a:r>
            <a:r>
              <a:rPr lang="en-US" altLang="en-US" i="1" smtClean="0"/>
              <a:t>he is</a:t>
            </a:r>
            <a:r>
              <a:rPr lang="en-US" altLang="en-US" smtClean="0"/>
              <a:t> a new creation; old things have passed away; behold, all things have become new.”</a:t>
            </a:r>
          </a:p>
          <a:p>
            <a:pPr eaLnBrk="1" hangingPunct="1">
              <a:spcBef>
                <a:spcPct val="0"/>
              </a:spcBef>
            </a:pPr>
            <a:r>
              <a:rPr lang="en-US" altLang="en-US" smtClean="0"/>
              <a:t>a. We are the same outside</a:t>
            </a:r>
          </a:p>
          <a:p>
            <a:pPr eaLnBrk="1" hangingPunct="1">
              <a:spcBef>
                <a:spcPct val="0"/>
              </a:spcBef>
            </a:pPr>
            <a:r>
              <a:rPr lang="en-US" altLang="en-US" smtClean="0"/>
              <a:t>b. But on the inside we are a new person.</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A12B671-679D-42B2-9D85-44408DBF4120}" type="slidenum">
              <a:rPr lang="en-US" altLang="en-US" smtClean="0">
                <a:latin typeface="Arial" charset="0"/>
              </a:rPr>
              <a:pPr eaLnBrk="1" hangingPunct="1">
                <a:spcBef>
                  <a:spcPct val="0"/>
                </a:spcBef>
              </a:pPr>
              <a:t>13</a:t>
            </a:fld>
            <a:endParaRPr lang="en-US" alt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Gal. 2:20 “I am crucified with Christ: nevertheless I live; yet not I, but Christ lives in me: and the life which I now live in the flesh I live by the faith of the Son of God, who loved me, and gave Himself for me.”</a:t>
            </a:r>
          </a:p>
          <a:p>
            <a:pPr eaLnBrk="1" hangingPunct="1">
              <a:spcBef>
                <a:spcPct val="0"/>
              </a:spcBef>
            </a:pPr>
            <a:r>
              <a:rPr lang="en-US" altLang="en-US" smtClean="0"/>
              <a:t>1. Here is the testimony from one who had been to Calvary</a:t>
            </a:r>
          </a:p>
          <a:p>
            <a:pPr eaLnBrk="1" hangingPunct="1">
              <a:spcBef>
                <a:spcPct val="0"/>
              </a:spcBef>
            </a:pPr>
            <a:r>
              <a:rPr lang="en-US" altLang="en-US" smtClean="0"/>
              <a:t>2. Saul of Tarsus no longer lives.</a:t>
            </a:r>
          </a:p>
          <a:p>
            <a:pPr eaLnBrk="1" hangingPunct="1">
              <a:spcBef>
                <a:spcPct val="0"/>
              </a:spcBef>
            </a:pPr>
            <a:r>
              <a:rPr lang="en-US" altLang="en-US" smtClean="0"/>
              <a:t>3. Seems to be contradictory - “I am crucified” -- “Nevertheless I Live”</a:t>
            </a:r>
          </a:p>
          <a:p>
            <a:pPr eaLnBrk="1" hangingPunct="1">
              <a:spcBef>
                <a:spcPct val="0"/>
              </a:spcBef>
            </a:pPr>
            <a:r>
              <a:rPr lang="en-US" altLang="en-US" smtClean="0"/>
              <a:t>4. No longer is that old Saul living - the one who persecuted the Christians</a:t>
            </a:r>
          </a:p>
          <a:p>
            <a:pPr eaLnBrk="1" hangingPunct="1">
              <a:spcBef>
                <a:spcPct val="0"/>
              </a:spcBef>
            </a:pPr>
            <a:r>
              <a:rPr lang="en-US" altLang="en-US" smtClean="0"/>
              <a:t>5. But a Brand New Person is living.</a:t>
            </a:r>
          </a:p>
          <a:p>
            <a:pPr eaLnBrk="1" hangingPunct="1">
              <a:spcBef>
                <a:spcPct val="0"/>
              </a:spcBef>
            </a:pPr>
            <a:r>
              <a:rPr lang="en-US" altLang="en-US" smtClean="0"/>
              <a:t>6. From now until I die I will say “Would Jesus do what I am doing, saying, or practicing?”</a:t>
            </a:r>
          </a:p>
          <a:p>
            <a:pPr eaLnBrk="1" hangingPunct="1">
              <a:spcBef>
                <a:spcPct val="0"/>
              </a:spcBef>
            </a:pPr>
            <a:r>
              <a:rPr lang="en-US" altLang="en-US" smtClean="0"/>
              <a:t>7. They had a funeral and buried that old Saul of Tarsus in the watery grave of baptism.</a:t>
            </a:r>
          </a:p>
          <a:p>
            <a:pPr eaLnBrk="1" hangingPunct="1">
              <a:spcBef>
                <a:spcPct val="0"/>
              </a:spcBef>
            </a:pPr>
            <a:r>
              <a:rPr lang="en-US" altLang="en-US" smtClean="0"/>
              <a:t>8. But now he lives a new life in the son of God.</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3A65935-9B3B-460D-B9B4-6BA8602A87BB}" type="slidenum">
              <a:rPr lang="en-US" altLang="en-US" smtClean="0">
                <a:latin typeface="Arial" charset="0"/>
              </a:rPr>
              <a:pPr eaLnBrk="1" hangingPunct="1">
                <a:spcBef>
                  <a:spcPct val="0"/>
                </a:spcBef>
              </a:pPr>
              <a:t>14</a:t>
            </a:fld>
            <a:endParaRPr lang="en-US" alt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Have you been to Calvary?</a:t>
            </a:r>
          </a:p>
          <a:p>
            <a:pPr eaLnBrk="1" hangingPunct="1">
              <a:spcBef>
                <a:spcPct val="0"/>
              </a:spcBef>
            </a:pPr>
            <a:r>
              <a:rPr lang="en-US" altLang="en-US" smtClean="0"/>
              <a:t>2. You can go! You must Go!</a:t>
            </a:r>
          </a:p>
          <a:p>
            <a:pPr eaLnBrk="1" hangingPunct="1">
              <a:spcBef>
                <a:spcPct val="0"/>
              </a:spcBef>
            </a:pPr>
            <a:r>
              <a:rPr lang="en-US" altLang="en-US" smtClean="0"/>
              <a:t>3. If you have not been will you go Now?</a:t>
            </a:r>
          </a:p>
          <a:p>
            <a:pPr eaLnBrk="1" hangingPunct="1">
              <a:spcBef>
                <a:spcPct val="0"/>
              </a:spcBef>
            </a:pPr>
            <a:r>
              <a:rPr lang="en-US" altLang="en-US" smtClean="0"/>
              <a:t>a. HBRCB</a:t>
            </a:r>
          </a:p>
          <a:p>
            <a:pPr eaLnBrk="1" hangingPunct="1">
              <a:spcBef>
                <a:spcPct val="0"/>
              </a:spcBef>
            </a:pPr>
            <a:r>
              <a:rPr lang="en-US" altLang="en-US" smtClean="0"/>
              <a:t>b. REPENT</a:t>
            </a:r>
          </a:p>
          <a:p>
            <a:pPr eaLnBrk="1" hangingPunct="1">
              <a:spcBef>
                <a:spcPct val="0"/>
              </a:spcBef>
            </a:pPr>
            <a:r>
              <a:rPr lang="en-US" altLang="en-US" smtClean="0"/>
              <a:t>4. The old man is crucified because we have gone to Calvary!</a:t>
            </a:r>
          </a:p>
          <a:p>
            <a:pPr eaLnBrk="1" hangingPunct="1">
              <a:spcBef>
                <a:spcPct val="0"/>
              </a:spcBef>
            </a:pPr>
            <a:r>
              <a:rPr lang="en-US" altLang="en-US" smtClean="0"/>
              <a:t>5. The New Man is living for Jesus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DA94778-E22C-480C-95D3-6295305B1713}" type="slidenum">
              <a:rPr lang="en-US" altLang="en-US" smtClean="0">
                <a:latin typeface="Arial" charset="0"/>
              </a:rPr>
              <a:pPr eaLnBrk="1" hangingPunct="1">
                <a:spcBef>
                  <a:spcPct val="0"/>
                </a:spcBef>
              </a:pPr>
              <a:t>15</a:t>
            </a:fld>
            <a:endParaRPr lang="en-US"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Luke 23:33 “</a:t>
            </a:r>
            <a:r>
              <a:rPr lang="en-US" altLang="en-US" smtClean="0">
                <a:solidFill>
                  <a:schemeClr val="bg1"/>
                </a:solidFill>
              </a:rPr>
              <a:t>And when they had come to the place called Calvary, there they crucified Him, and the criminals, one on the right hand and the other on the left</a:t>
            </a:r>
            <a:r>
              <a:rPr lang="en-US" altLang="en-US" smtClean="0"/>
              <a:t>.”</a:t>
            </a:r>
          </a:p>
          <a:p>
            <a:pPr eaLnBrk="1" hangingPunct="1">
              <a:spcBef>
                <a:spcPct val="0"/>
              </a:spcBef>
            </a:pPr>
            <a:r>
              <a:rPr lang="en-US" altLang="en-US" smtClean="0"/>
              <a:t>a. Heart touching word - Calvary - His death would be a means of drawing men to him</a:t>
            </a:r>
          </a:p>
          <a:p>
            <a:pPr eaLnBrk="1" hangingPunct="1">
              <a:spcBef>
                <a:spcPct val="0"/>
              </a:spcBef>
            </a:pPr>
            <a:r>
              <a:rPr lang="en-US" altLang="en-US" smtClean="0"/>
              <a:t>a. Death of Christ</a:t>
            </a:r>
          </a:p>
          <a:p>
            <a:pPr eaLnBrk="1" hangingPunct="1">
              <a:spcBef>
                <a:spcPct val="0"/>
              </a:spcBef>
            </a:pPr>
            <a:r>
              <a:rPr lang="en-US" altLang="en-US" smtClean="0"/>
              <a:t>a. Occurred on a Friday - Described in Mt. 27</a:t>
            </a:r>
          </a:p>
          <a:p>
            <a:pPr eaLnBrk="1" hangingPunct="1">
              <a:spcBef>
                <a:spcPct val="0"/>
              </a:spcBef>
            </a:pPr>
            <a:r>
              <a:rPr lang="en-US" altLang="en-US" smtClean="0"/>
              <a:t>b. Uses the word Golgotha [v.33] - not as touching as the word Calvary.</a:t>
            </a:r>
          </a:p>
          <a:p>
            <a:pPr eaLnBrk="1" hangingPunct="1">
              <a:spcBef>
                <a:spcPct val="0"/>
              </a:spcBef>
            </a:pPr>
            <a:r>
              <a:rPr lang="en-US" altLang="en-US" smtClean="0"/>
              <a:t>c. Songs would sound strange with Golgotha instead of Calvary</a:t>
            </a:r>
          </a:p>
          <a:p>
            <a:pPr eaLnBrk="1" hangingPunct="1">
              <a:spcBef>
                <a:spcPct val="0"/>
              </a:spcBef>
            </a:pPr>
            <a:r>
              <a:rPr lang="en-US" altLang="en-US" smtClean="0"/>
              <a:t>2. Word Calvary only used 1 time - Luke 23:33</a:t>
            </a:r>
          </a:p>
          <a:p>
            <a:pPr eaLnBrk="1" hangingPunct="1">
              <a:spcBef>
                <a:spcPct val="0"/>
              </a:spcBef>
            </a:pPr>
            <a:r>
              <a:rPr lang="en-US" altLang="en-US" smtClean="0"/>
              <a:t>a. Jerome made a Latin translation of this passage and he used the Latin word Calvaria</a:t>
            </a:r>
          </a:p>
          <a:p>
            <a:pPr eaLnBrk="1" hangingPunct="1">
              <a:spcBef>
                <a:spcPct val="0"/>
              </a:spcBef>
            </a:pPr>
            <a:r>
              <a:rPr lang="en-US" altLang="en-US" smtClean="0"/>
              <a:t>b. In the KJV in this place they translated it “CALVARY” - from the Latin</a:t>
            </a:r>
          </a:p>
          <a:p>
            <a:pPr eaLnBrk="1" hangingPunct="1">
              <a:spcBef>
                <a:spcPct val="0"/>
              </a:spcBef>
            </a:pPr>
            <a:r>
              <a:rPr lang="en-US" altLang="en-US" smtClean="0"/>
              <a:t>c. The Word means “Cranion, or cranium, or skull.” - Golgotha - John 19:17</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4353B8D-683C-4CA4-A13D-FF99AA6C4BDD}" type="slidenum">
              <a:rPr lang="en-US" altLang="en-US" smtClean="0">
                <a:latin typeface="Arial" charset="0"/>
              </a:rPr>
              <a:pPr eaLnBrk="1" hangingPunct="1">
                <a:spcBef>
                  <a:spcPct val="0"/>
                </a:spcBef>
              </a:pPr>
              <a:t>2</a:t>
            </a:fld>
            <a:endParaRPr lang="en-US"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3 possible reasons why it was called “Skull”</a:t>
            </a:r>
          </a:p>
          <a:p>
            <a:pPr eaLnBrk="1" hangingPunct="1">
              <a:spcBef>
                <a:spcPct val="0"/>
              </a:spcBef>
            </a:pPr>
            <a:r>
              <a:rPr lang="en-US" altLang="en-US" smtClean="0"/>
              <a:t>(1) Skulls were found there - where men were beheaded for crimes</a:t>
            </a:r>
          </a:p>
          <a:p>
            <a:pPr eaLnBrk="1" hangingPunct="1">
              <a:spcBef>
                <a:spcPct val="0"/>
              </a:spcBef>
            </a:pPr>
            <a:r>
              <a:rPr lang="en-US" altLang="en-US" smtClean="0"/>
              <a:t>(2) Because it was a place of execution - crucifixion</a:t>
            </a:r>
          </a:p>
          <a:p>
            <a:pPr eaLnBrk="1" hangingPunct="1">
              <a:spcBef>
                <a:spcPct val="0"/>
              </a:spcBef>
            </a:pPr>
            <a:r>
              <a:rPr lang="en-US" altLang="en-US" smtClean="0"/>
              <a:t>(3) The site in some way resembled a skull</a:t>
            </a:r>
          </a:p>
          <a:p>
            <a:pPr eaLnBrk="1" hangingPunct="1">
              <a:spcBef>
                <a:spcPct val="0"/>
              </a:spcBef>
            </a:pPr>
            <a:r>
              <a:rPr lang="en-US" altLang="en-US" smtClean="0"/>
              <a:t>B. It is a hill - a place of the skull</a:t>
            </a:r>
          </a:p>
          <a:p>
            <a:pPr eaLnBrk="1" hangingPunct="1">
              <a:spcBef>
                <a:spcPct val="0"/>
              </a:spcBef>
            </a:pPr>
            <a:r>
              <a:rPr lang="en-US" altLang="en-US" smtClean="0"/>
              <a:t>C. We need to go there and Visit-- Have You ever been to Calvary?</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66FE88C-B802-467A-8EBB-33DD30424330}" type="slidenum">
              <a:rPr lang="en-US" altLang="en-US" smtClean="0">
                <a:latin typeface="Arial" charset="0"/>
              </a:rPr>
              <a:pPr eaLnBrk="1" hangingPunct="1">
                <a:spcBef>
                  <a:spcPct val="0"/>
                </a:spcBef>
              </a:pPr>
              <a:t>3</a:t>
            </a:fld>
            <a:endParaRPr lang="en-US"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I. STORY OF CALVARY</a:t>
            </a:r>
          </a:p>
          <a:p>
            <a:pPr eaLnBrk="1" hangingPunct="1">
              <a:spcBef>
                <a:spcPct val="0"/>
              </a:spcBef>
            </a:pPr>
            <a:r>
              <a:rPr lang="en-US" altLang="en-US" smtClean="0"/>
              <a:t>A. Spot outside the Gate</a:t>
            </a:r>
          </a:p>
          <a:p>
            <a:r>
              <a:rPr lang="en-US" altLang="en-US" smtClean="0"/>
              <a:t>1. Heb. 13:11-12 “or the bodies of those animals, whose blood is brought into the sanctuary by the high priest for sin, are burned outside the camp. Therefore Jesus also, that He might sanctify the people with His own blood, suffered outside the gate.”</a:t>
            </a:r>
          </a:p>
          <a:p>
            <a:pPr eaLnBrk="1" hangingPunct="1">
              <a:spcBef>
                <a:spcPct val="0"/>
              </a:spcBef>
            </a:pPr>
            <a:r>
              <a:rPr lang="en-US" altLang="en-US" smtClean="0"/>
              <a:t>2. Outside the walls of Jerusalem - but close to the city - John 19:20 “Then many of the Jews read this title, for the place where Jesus was crucified was near the city; and it was written in Hebrew, Greek, and Latin.”</a:t>
            </a:r>
          </a:p>
          <a:p>
            <a:pPr eaLnBrk="1" hangingPunct="1">
              <a:spcBef>
                <a:spcPct val="0"/>
              </a:spcBef>
            </a:pPr>
            <a:r>
              <a:rPr lang="en-US" altLang="en-US" smtClean="0"/>
              <a:t>3. It was near some public travel area. Matt. 27:39 “and they that passed by reviled him, wagging their heads.”</a:t>
            </a:r>
          </a:p>
          <a:p>
            <a:r>
              <a:rPr lang="en-US" altLang="en-US" smtClean="0"/>
              <a:t>4. And it was a spot visible from a distance. Luke 23:49 “But all His acquaintances, and the women who followed Him from Galilee, stood at a distance, watching these things.”</a:t>
            </a:r>
          </a:p>
          <a:p>
            <a:pPr eaLnBrk="1" hangingPunct="1">
              <a:spcBef>
                <a:spcPct val="0"/>
              </a:spcBef>
            </a:pPr>
            <a:r>
              <a:rPr lang="en-US" altLang="en-US" smtClean="0"/>
              <a:t>5. Present day walls are farther out than the original walls in the days of Jesus.</a:t>
            </a:r>
          </a:p>
          <a:p>
            <a:pPr eaLnBrk="1" hangingPunct="1">
              <a:spcBef>
                <a:spcPct val="0"/>
              </a:spcBef>
            </a:pPr>
            <a:r>
              <a:rPr lang="en-US" altLang="en-US" smtClean="0"/>
              <a:t>B. April 7, </a:t>
            </a:r>
            <a:r>
              <a:rPr lang="en-US" altLang="en-US" b="1" smtClean="0"/>
              <a:t>A.D. 30 </a:t>
            </a:r>
            <a:r>
              <a:rPr lang="en-US" altLang="en-US" smtClean="0"/>
              <a:t>possible date when Jesus was crucified on Calvary</a:t>
            </a:r>
          </a:p>
          <a:p>
            <a:pPr eaLnBrk="1" hangingPunct="1">
              <a:spcBef>
                <a:spcPct val="0"/>
              </a:spcBef>
            </a:pPr>
            <a:r>
              <a:rPr lang="en-US" altLang="en-US" smtClean="0"/>
              <a:t>C. </a:t>
            </a:r>
            <a:r>
              <a:rPr lang="en-US" altLang="en-US" b="1" smtClean="0"/>
              <a:t>A.D. 70</a:t>
            </a:r>
          </a:p>
          <a:p>
            <a:pPr eaLnBrk="1" hangingPunct="1">
              <a:spcBef>
                <a:spcPct val="0"/>
              </a:spcBef>
            </a:pPr>
            <a:r>
              <a:rPr lang="en-US" altLang="en-US" smtClean="0"/>
              <a:t>1. Rome under Titus burned the city</a:t>
            </a:r>
          </a:p>
          <a:p>
            <a:pPr eaLnBrk="1" hangingPunct="1">
              <a:spcBef>
                <a:spcPct val="0"/>
              </a:spcBef>
            </a:pPr>
            <a:r>
              <a:rPr lang="en-US" altLang="en-US" smtClean="0"/>
              <a:t>2. Not one stone was left unturned</a:t>
            </a:r>
          </a:p>
          <a:p>
            <a:pPr eaLnBrk="1" hangingPunct="1">
              <a:spcBef>
                <a:spcPct val="0"/>
              </a:spcBef>
            </a:pPr>
            <a:r>
              <a:rPr lang="en-US" altLang="en-US" smtClean="0"/>
              <a:t>3. Josepheus - an eye witness, said it looked as if it had never been inhabited.</a:t>
            </a:r>
          </a:p>
          <a:p>
            <a:pPr eaLnBrk="1" hangingPunct="1">
              <a:spcBef>
                <a:spcPct val="0"/>
              </a:spcBef>
            </a:pPr>
            <a:r>
              <a:rPr lang="en-US" altLang="en-US" smtClean="0"/>
              <a:t>D. </a:t>
            </a:r>
            <a:r>
              <a:rPr lang="en-US" altLang="en-US" b="1" smtClean="0"/>
              <a:t>In 135 A.D.</a:t>
            </a:r>
          </a:p>
          <a:p>
            <a:pPr eaLnBrk="1" hangingPunct="1">
              <a:spcBef>
                <a:spcPct val="0"/>
              </a:spcBef>
            </a:pPr>
            <a:r>
              <a:rPr lang="en-US" altLang="en-US" smtClean="0"/>
              <a:t>1. Another Jewish rebellion took place</a:t>
            </a:r>
          </a:p>
          <a:p>
            <a:pPr eaLnBrk="1" hangingPunct="1">
              <a:spcBef>
                <a:spcPct val="0"/>
              </a:spcBef>
            </a:pPr>
            <a:r>
              <a:rPr lang="en-US" altLang="en-US" smtClean="0"/>
              <a:t>2. The Roman Emperor was Adrian - They destroyed the Jews</a:t>
            </a:r>
          </a:p>
          <a:p>
            <a:pPr eaLnBrk="1" hangingPunct="1">
              <a:spcBef>
                <a:spcPct val="0"/>
              </a:spcBef>
            </a:pPr>
            <a:r>
              <a:rPr lang="en-US" altLang="en-US" smtClean="0"/>
              <a:t>E. </a:t>
            </a:r>
            <a:r>
              <a:rPr lang="en-US" altLang="en-US" b="1" smtClean="0"/>
              <a:t>325 A.D.</a:t>
            </a:r>
          </a:p>
          <a:p>
            <a:pPr eaLnBrk="1" hangingPunct="1">
              <a:spcBef>
                <a:spcPct val="0"/>
              </a:spcBef>
            </a:pPr>
            <a:r>
              <a:rPr lang="en-US" altLang="en-US" smtClean="0"/>
              <a:t>1. An emperor named Constantine came to power</a:t>
            </a:r>
          </a:p>
          <a:p>
            <a:pPr eaLnBrk="1" hangingPunct="1">
              <a:spcBef>
                <a:spcPct val="0"/>
              </a:spcBef>
            </a:pPr>
            <a:r>
              <a:rPr lang="en-US" altLang="en-US" smtClean="0"/>
              <a:t>2. He was the first so called “Christian emperor”</a:t>
            </a:r>
          </a:p>
          <a:p>
            <a:pPr eaLnBrk="1" hangingPunct="1">
              <a:spcBef>
                <a:spcPct val="0"/>
              </a:spcBef>
            </a:pPr>
            <a:r>
              <a:rPr lang="en-US" altLang="en-US" smtClean="0"/>
              <a:t>3. He sent word to the bishop that he wanted to find the spot of the crucifixion and the burial of Jesus.</a:t>
            </a:r>
          </a:p>
          <a:p>
            <a:pPr eaLnBrk="1" hangingPunct="1">
              <a:spcBef>
                <a:spcPct val="0"/>
              </a:spcBef>
            </a:pPr>
            <a:r>
              <a:rPr lang="en-US" altLang="en-US" smtClean="0"/>
              <a:t>4. The bishop sent word that he had an answer in a dream. He said he knew where</a:t>
            </a:r>
          </a:p>
          <a:p>
            <a:pPr eaLnBrk="1" hangingPunct="1">
              <a:spcBef>
                <a:spcPct val="0"/>
              </a:spcBef>
            </a:pPr>
            <a:r>
              <a:rPr lang="en-US" altLang="en-US" smtClean="0"/>
              <a:t>the tomb was located and also Calvary.</a:t>
            </a:r>
          </a:p>
          <a:p>
            <a:pPr eaLnBrk="1" hangingPunct="1">
              <a:spcBef>
                <a:spcPct val="0"/>
              </a:spcBef>
            </a:pPr>
            <a:r>
              <a:rPr lang="en-US" altLang="en-US" smtClean="0"/>
              <a:t>5. Ten years later Constantine ordered that a church building be erected at both spots.</a:t>
            </a:r>
          </a:p>
          <a:p>
            <a:pPr eaLnBrk="1" hangingPunct="1">
              <a:spcBef>
                <a:spcPct val="0"/>
              </a:spcBef>
            </a:pPr>
            <a:r>
              <a:rPr lang="en-US" altLang="en-US" smtClean="0"/>
              <a:t>6. This is called the Church of the Holy Sepulchre.</a:t>
            </a:r>
          </a:p>
          <a:p>
            <a:pPr eaLnBrk="1" hangingPunct="1">
              <a:spcBef>
                <a:spcPct val="0"/>
              </a:spcBef>
            </a:pPr>
            <a:r>
              <a:rPr lang="en-US" altLang="en-US" smtClean="0"/>
              <a:t>F. </a:t>
            </a:r>
            <a:r>
              <a:rPr lang="en-US" altLang="en-US" b="1" smtClean="0"/>
              <a:t>1882 A.D.</a:t>
            </a:r>
          </a:p>
          <a:p>
            <a:pPr eaLnBrk="1" hangingPunct="1">
              <a:spcBef>
                <a:spcPct val="0"/>
              </a:spcBef>
            </a:pPr>
            <a:r>
              <a:rPr lang="en-US" altLang="en-US" smtClean="0"/>
              <a:t>1. A British Captain named “Gordon” found another place which he called the real</a:t>
            </a:r>
          </a:p>
          <a:p>
            <a:pPr eaLnBrk="1" hangingPunct="1">
              <a:spcBef>
                <a:spcPct val="0"/>
              </a:spcBef>
            </a:pPr>
            <a:r>
              <a:rPr lang="en-US" altLang="en-US" smtClean="0"/>
              <a:t>place of Calvary</a:t>
            </a:r>
          </a:p>
          <a:p>
            <a:pPr eaLnBrk="1" hangingPunct="1">
              <a:spcBef>
                <a:spcPct val="0"/>
              </a:spcBef>
            </a:pPr>
            <a:r>
              <a:rPr lang="en-US" altLang="en-US" smtClean="0"/>
              <a:t>2. Close to this hill is a tomb.</a:t>
            </a:r>
          </a:p>
          <a:p>
            <a:pPr eaLnBrk="1" hangingPunct="1">
              <a:spcBef>
                <a:spcPct val="0"/>
              </a:spcBef>
            </a:pPr>
            <a:r>
              <a:rPr lang="en-US" altLang="en-US" smtClean="0"/>
              <a:t>3. And the Hill looks like a skull</a:t>
            </a:r>
          </a:p>
          <a:p>
            <a:pPr eaLnBrk="1" hangingPunct="1">
              <a:spcBef>
                <a:spcPct val="0"/>
              </a:spcBef>
            </a:pPr>
            <a:r>
              <a:rPr lang="en-US" altLang="en-US" smtClean="0"/>
              <a:t>4. This place is called “The Garden Tomb”</a:t>
            </a:r>
          </a:p>
          <a:p>
            <a:pPr eaLnBrk="1" hangingPunct="1">
              <a:spcBef>
                <a:spcPct val="0"/>
              </a:spcBef>
            </a:pPr>
            <a:r>
              <a:rPr lang="en-US" altLang="en-US" smtClean="0"/>
              <a:t>G. No one really knows where Calvary was!!</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41B716B-0D8D-49FD-AA51-1B7B7C043A41}" type="slidenum">
              <a:rPr lang="en-US" altLang="en-US" smtClean="0">
                <a:latin typeface="Arial" charset="0"/>
              </a:rPr>
              <a:pPr eaLnBrk="1" hangingPunct="1">
                <a:spcBef>
                  <a:spcPct val="0"/>
                </a:spcBef>
              </a:pPr>
              <a:t>5</a:t>
            </a:fld>
            <a:endParaRPr lang="en-US"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HAVE YOU BEEN TO CALVARY?</a:t>
            </a:r>
          </a:p>
          <a:p>
            <a:pPr eaLnBrk="1" hangingPunct="1">
              <a:spcBef>
                <a:spcPct val="0"/>
              </a:spcBef>
            </a:pPr>
            <a:r>
              <a:rPr lang="en-US" altLang="en-US" smtClean="0"/>
              <a:t>A. Preacher</a:t>
            </a:r>
          </a:p>
          <a:p>
            <a:pPr eaLnBrk="1" hangingPunct="1">
              <a:spcBef>
                <a:spcPct val="0"/>
              </a:spcBef>
            </a:pPr>
            <a:r>
              <a:rPr lang="en-US" altLang="en-US" smtClean="0"/>
              <a:t>1. Years ago some a preacher said that he believed in the Lord's death and burial. He said he was willing to go there and put his body, hands, feet and head in the exact place where Jesus lay. He would do this to show that he was not ashamed.</a:t>
            </a:r>
          </a:p>
          <a:p>
            <a:pPr eaLnBrk="1" hangingPunct="1">
              <a:spcBef>
                <a:spcPct val="0"/>
              </a:spcBef>
            </a:pPr>
            <a:r>
              <a:rPr lang="en-US" altLang="en-US" smtClean="0"/>
              <a:t>2. Jesus never told us to find the tomb and lay down in it.</a:t>
            </a:r>
          </a:p>
          <a:p>
            <a:pPr eaLnBrk="1" hangingPunct="1">
              <a:spcBef>
                <a:spcPct val="0"/>
              </a:spcBef>
            </a:pPr>
            <a:r>
              <a:rPr lang="en-US" altLang="en-US" smtClean="0"/>
              <a:t>B. We are commanded to be buried</a:t>
            </a:r>
          </a:p>
          <a:p>
            <a:pPr eaLnBrk="1" hangingPunct="1">
              <a:spcBef>
                <a:spcPct val="0"/>
              </a:spcBef>
            </a:pPr>
            <a:r>
              <a:rPr lang="en-US" altLang="en-US" smtClean="0"/>
              <a:t>1. We have been told to lay down in the tomb of water.</a:t>
            </a:r>
          </a:p>
          <a:p>
            <a:r>
              <a:rPr lang="en-US" altLang="en-US" smtClean="0"/>
              <a:t>2. Col. 2:12 “buried with Him in baptism, in which you also were raised with </a:t>
            </a:r>
            <a:r>
              <a:rPr lang="en-US" altLang="en-US" i="1" smtClean="0"/>
              <a:t>Him</a:t>
            </a:r>
            <a:r>
              <a:rPr lang="en-US" altLang="en-US" smtClean="0"/>
              <a:t> through faith in the working of God, who raised Him from the dead.”</a:t>
            </a:r>
          </a:p>
          <a:p>
            <a:pPr eaLnBrk="1" hangingPunct="1">
              <a:spcBef>
                <a:spcPct val="0"/>
              </a:spcBef>
            </a:pPr>
            <a:r>
              <a:rPr lang="en-US" altLang="en-US" smtClean="0"/>
              <a:t>C. Have you been to calvary?</a:t>
            </a:r>
          </a:p>
          <a:p>
            <a:pPr eaLnBrk="1" hangingPunct="1">
              <a:spcBef>
                <a:spcPct val="0"/>
              </a:spcBef>
            </a:pPr>
            <a:r>
              <a:rPr lang="en-US" altLang="en-US" smtClean="0"/>
              <a:t>1. Not physical calvary</a:t>
            </a:r>
          </a:p>
          <a:p>
            <a:pPr eaLnBrk="1" hangingPunct="1">
              <a:spcBef>
                <a:spcPct val="0"/>
              </a:spcBef>
            </a:pPr>
            <a:r>
              <a:rPr lang="en-US" altLang="en-US" smtClean="0"/>
              <a:t>2. But the word refers to death, crucifixion.</a:t>
            </a:r>
          </a:p>
          <a:p>
            <a:pPr eaLnBrk="1" hangingPunct="1">
              <a:spcBef>
                <a:spcPct val="0"/>
              </a:spcBef>
            </a:pPr>
            <a:r>
              <a:rPr lang="en-US" altLang="en-US" b="1" smtClean="0"/>
              <a:t>D. It is not:</a:t>
            </a:r>
          </a:p>
          <a:p>
            <a:pPr eaLnBrk="1" hangingPunct="1">
              <a:spcBef>
                <a:spcPct val="0"/>
              </a:spcBef>
            </a:pPr>
            <a:r>
              <a:rPr lang="en-US" altLang="en-US" smtClean="0"/>
              <a:t>1. </a:t>
            </a:r>
            <a:r>
              <a:rPr lang="en-US" altLang="en-US" b="1" smtClean="0"/>
              <a:t>Have you been immersed.</a:t>
            </a:r>
          </a:p>
          <a:p>
            <a:pPr eaLnBrk="1" hangingPunct="1">
              <a:spcBef>
                <a:spcPct val="0"/>
              </a:spcBef>
            </a:pPr>
            <a:r>
              <a:rPr lang="en-US" altLang="en-US" smtClean="0"/>
              <a:t>a. It is important.</a:t>
            </a:r>
          </a:p>
          <a:p>
            <a:pPr eaLnBrk="1" hangingPunct="1">
              <a:spcBef>
                <a:spcPct val="0"/>
              </a:spcBef>
            </a:pPr>
            <a:r>
              <a:rPr lang="en-US" altLang="en-US" smtClean="0"/>
              <a:t>b. You cannot obey God without being baptized - Acts 2:38 "Repent, and let every one of you be baptized in the name of Jesus</a:t>
            </a:r>
          </a:p>
          <a:p>
            <a:pPr eaLnBrk="1" hangingPunct="1">
              <a:spcBef>
                <a:spcPct val="0"/>
              </a:spcBef>
            </a:pPr>
            <a:r>
              <a:rPr lang="en-US" altLang="en-US" smtClean="0"/>
              <a:t>Christ for the remission of sins; and you shall receive the gift of the Holy Spirit.”</a:t>
            </a:r>
          </a:p>
          <a:p>
            <a:pPr eaLnBrk="1" hangingPunct="1">
              <a:spcBef>
                <a:spcPct val="0"/>
              </a:spcBef>
            </a:pPr>
            <a:r>
              <a:rPr lang="en-US" altLang="en-US" smtClean="0"/>
              <a:t>c. But that is not going to Calvary</a:t>
            </a:r>
          </a:p>
          <a:p>
            <a:pPr eaLnBrk="1" hangingPunct="1">
              <a:spcBef>
                <a:spcPct val="0"/>
              </a:spcBef>
            </a:pPr>
            <a:r>
              <a:rPr lang="en-US" altLang="en-US" smtClean="0"/>
              <a:t>d. The question is: “have you been to Calvary?”</a:t>
            </a:r>
          </a:p>
          <a:p>
            <a:pPr eaLnBrk="1" hangingPunct="1">
              <a:spcBef>
                <a:spcPct val="0"/>
              </a:spcBef>
            </a:pPr>
            <a:r>
              <a:rPr lang="en-US" altLang="en-US" smtClean="0"/>
              <a:t>2. </a:t>
            </a:r>
            <a:r>
              <a:rPr lang="en-US" altLang="en-US" b="1" smtClean="0"/>
              <a:t>It is not wearing the right name</a:t>
            </a:r>
          </a:p>
          <a:p>
            <a:pPr eaLnBrk="1" hangingPunct="1">
              <a:spcBef>
                <a:spcPct val="0"/>
              </a:spcBef>
            </a:pPr>
            <a:r>
              <a:rPr lang="en-US" altLang="en-US" smtClean="0"/>
              <a:t>a. That's important - Acts 4:12 “Neither is there salvation in any other: for there is none other name under heaven given among men, whereby we must be saved.”</a:t>
            </a:r>
          </a:p>
          <a:p>
            <a:pPr eaLnBrk="1" hangingPunct="1">
              <a:spcBef>
                <a:spcPct val="0"/>
              </a:spcBef>
            </a:pPr>
            <a:r>
              <a:rPr lang="en-US" altLang="en-US" smtClean="0"/>
              <a:t>b. I Pet. 4:16 “Yet if any man suffer as a Christian, let him not be ashamed; but let him glorify God on this behalf.”</a:t>
            </a:r>
          </a:p>
          <a:p>
            <a:pPr eaLnBrk="1" hangingPunct="1">
              <a:spcBef>
                <a:spcPct val="0"/>
              </a:spcBef>
            </a:pPr>
            <a:r>
              <a:rPr lang="en-US" altLang="en-US" smtClean="0"/>
              <a:t>c. It's deeper than wearing the right name</a:t>
            </a:r>
          </a:p>
          <a:p>
            <a:pPr eaLnBrk="1" hangingPunct="1">
              <a:spcBef>
                <a:spcPct val="0"/>
              </a:spcBef>
            </a:pPr>
            <a:r>
              <a:rPr lang="en-US" altLang="en-US" smtClean="0"/>
              <a:t>3. </a:t>
            </a:r>
            <a:r>
              <a:rPr lang="en-US" altLang="en-US" b="1" smtClean="0"/>
              <a:t>Not - Do you observe the Lord's Supper every 1st day of the week.</a:t>
            </a:r>
          </a:p>
          <a:p>
            <a:pPr eaLnBrk="1" hangingPunct="1">
              <a:spcBef>
                <a:spcPct val="0"/>
              </a:spcBef>
            </a:pPr>
            <a:r>
              <a:rPr lang="en-US" altLang="en-US" smtClean="0"/>
              <a:t>a. That's important</a:t>
            </a:r>
          </a:p>
          <a:p>
            <a:pPr eaLnBrk="1" hangingPunct="1">
              <a:spcBef>
                <a:spcPct val="0"/>
              </a:spcBef>
            </a:pPr>
            <a:r>
              <a:rPr lang="en-US" altLang="en-US" smtClean="0"/>
              <a:t>b. Acts 20:7 “And upon the first day of the week, when the disciples came</a:t>
            </a:r>
          </a:p>
          <a:p>
            <a:pPr eaLnBrk="1" hangingPunct="1">
              <a:spcBef>
                <a:spcPct val="0"/>
              </a:spcBef>
            </a:pPr>
            <a:r>
              <a:rPr lang="en-US" altLang="en-US" smtClean="0"/>
              <a:t>together to break bread”</a:t>
            </a:r>
          </a:p>
          <a:p>
            <a:pPr eaLnBrk="1" hangingPunct="1">
              <a:spcBef>
                <a:spcPct val="0"/>
              </a:spcBef>
            </a:pPr>
            <a:r>
              <a:rPr lang="en-US" altLang="en-US" smtClean="0"/>
              <a:t>d. The communion is a very important part of our assembling together</a:t>
            </a:r>
          </a:p>
          <a:p>
            <a:pPr eaLnBrk="1" hangingPunct="1">
              <a:spcBef>
                <a:spcPct val="0"/>
              </a:spcBef>
            </a:pPr>
            <a:r>
              <a:rPr lang="en-US" altLang="en-US" smtClean="0"/>
              <a:t>e. But it is possible that people can put bread and grape juice in their mouth every Sunday who have never been to Calvary.</a:t>
            </a:r>
          </a:p>
          <a:p>
            <a:pPr eaLnBrk="1" hangingPunct="1">
              <a:spcBef>
                <a:spcPct val="0"/>
              </a:spcBef>
            </a:pPr>
            <a:r>
              <a:rPr lang="en-US" altLang="en-US" smtClean="0"/>
              <a:t>4. </a:t>
            </a:r>
            <a:r>
              <a:rPr lang="en-US" altLang="en-US" b="1" smtClean="0"/>
              <a:t>Not - do You sing A Cappella</a:t>
            </a:r>
          </a:p>
          <a:p>
            <a:pPr eaLnBrk="1" hangingPunct="1">
              <a:spcBef>
                <a:spcPct val="0"/>
              </a:spcBef>
            </a:pPr>
            <a:r>
              <a:rPr lang="en-US" altLang="en-US" smtClean="0"/>
              <a:t>a. That is important - Col. 3:16 Eph. 5:19 God has only authorized singing in worship</a:t>
            </a:r>
          </a:p>
          <a:p>
            <a:pPr eaLnBrk="1" hangingPunct="1">
              <a:spcBef>
                <a:spcPct val="0"/>
              </a:spcBef>
            </a:pPr>
            <a:r>
              <a:rPr lang="en-US" altLang="en-US" smtClean="0"/>
              <a:t>c. It shows our respect and loyalty to the N.T.</a:t>
            </a:r>
          </a:p>
          <a:p>
            <a:pPr eaLnBrk="1" hangingPunct="1">
              <a:spcBef>
                <a:spcPct val="0"/>
              </a:spcBef>
            </a:pPr>
            <a:r>
              <a:rPr lang="en-US" altLang="en-US" smtClean="0"/>
              <a:t>d. We must speak where the Bible speaks and remain silent where it is silent.</a:t>
            </a:r>
          </a:p>
          <a:p>
            <a:pPr eaLnBrk="1" hangingPunct="1">
              <a:spcBef>
                <a:spcPct val="0"/>
              </a:spcBef>
            </a:pPr>
            <a:r>
              <a:rPr lang="en-US" altLang="en-US" smtClean="0"/>
              <a:t>e. But there are people who sing A Cappella every Sunday but they have not been to Calvary</a:t>
            </a:r>
          </a:p>
          <a:p>
            <a:pPr eaLnBrk="1" hangingPunct="1">
              <a:spcBef>
                <a:spcPct val="0"/>
              </a:spcBef>
            </a:pPr>
            <a:r>
              <a:rPr lang="en-US" altLang="en-US" smtClean="0"/>
              <a:t>5. </a:t>
            </a:r>
            <a:r>
              <a:rPr lang="en-US" altLang="en-US" b="1" smtClean="0"/>
              <a:t>Not - Do you Give liberally</a:t>
            </a:r>
          </a:p>
          <a:p>
            <a:pPr eaLnBrk="1" hangingPunct="1">
              <a:spcBef>
                <a:spcPct val="0"/>
              </a:spcBef>
            </a:pPr>
            <a:r>
              <a:rPr lang="en-US" altLang="en-US" smtClean="0"/>
              <a:t>a. It is important to be a liberal giver</a:t>
            </a:r>
          </a:p>
          <a:p>
            <a:pPr eaLnBrk="1" hangingPunct="1">
              <a:spcBef>
                <a:spcPct val="0"/>
              </a:spcBef>
            </a:pPr>
            <a:r>
              <a:rPr lang="en-US" altLang="en-US" smtClean="0"/>
              <a:t>b. We must give as we have been prospered - II Cor. 9:7 “So let each one give as he purposes in his heart, not grudgingly or of necessity; for God loves a cheerful giver.”</a:t>
            </a:r>
          </a:p>
          <a:p>
            <a:pPr eaLnBrk="1" hangingPunct="1">
              <a:spcBef>
                <a:spcPct val="0"/>
              </a:spcBef>
            </a:pPr>
            <a:r>
              <a:rPr lang="en-US" altLang="en-US" smtClean="0"/>
              <a:t>c. There will be no stingy people in heaven.</a:t>
            </a:r>
          </a:p>
          <a:p>
            <a:pPr eaLnBrk="1" hangingPunct="1">
              <a:spcBef>
                <a:spcPct val="0"/>
              </a:spcBef>
            </a:pPr>
            <a:r>
              <a:rPr lang="en-US" altLang="en-US" smtClean="0"/>
              <a:t>d. We must learn the grace of giving. That it is more blessed to give than receive.</a:t>
            </a:r>
          </a:p>
          <a:p>
            <a:pPr eaLnBrk="1" hangingPunct="1">
              <a:spcBef>
                <a:spcPct val="0"/>
              </a:spcBef>
            </a:pPr>
            <a:r>
              <a:rPr lang="en-US" altLang="en-US" smtClean="0"/>
              <a:t>6. These things are all important but they are not Going to Calvary.</a:t>
            </a:r>
          </a:p>
          <a:p>
            <a:pPr eaLnBrk="1" hangingPunct="1">
              <a:spcBef>
                <a:spcPct val="0"/>
              </a:spcBef>
            </a:pPr>
            <a:r>
              <a:rPr lang="en-US" altLang="en-US" smtClean="0"/>
              <a:t>7. Going to Calvary means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1F7E1F1-97AB-4F26-A409-9E9E333C3893}" type="slidenum">
              <a:rPr lang="en-US" altLang="en-US" smtClean="0">
                <a:latin typeface="Arial" charset="0"/>
              </a:rPr>
              <a:pPr eaLnBrk="1" hangingPunct="1">
                <a:spcBef>
                  <a:spcPct val="0"/>
                </a:spcBef>
              </a:pPr>
              <a:t>6</a:t>
            </a:fld>
            <a:endParaRPr lang="en-US"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HAVE YOU BEEN CRUCIFIED ?</a:t>
            </a:r>
          </a:p>
          <a:p>
            <a:pPr eaLnBrk="1" hangingPunct="1">
              <a:spcBef>
                <a:spcPct val="0"/>
              </a:spcBef>
            </a:pPr>
            <a:r>
              <a:rPr lang="en-US" altLang="en-US" smtClean="0"/>
              <a:t>A. God Knows if we have been to calvary</a:t>
            </a:r>
          </a:p>
          <a:p>
            <a:pPr eaLnBrk="1" hangingPunct="1">
              <a:spcBef>
                <a:spcPct val="0"/>
              </a:spcBef>
            </a:pPr>
            <a:r>
              <a:rPr lang="en-US" altLang="en-US" smtClean="0"/>
              <a:t>1. Rom. 6:1 “What shall we say then? Shall we continue in sin, that grace may abound?”</a:t>
            </a:r>
          </a:p>
          <a:p>
            <a:pPr eaLnBrk="1" hangingPunct="1">
              <a:spcBef>
                <a:spcPct val="0"/>
              </a:spcBef>
            </a:pPr>
            <a:r>
              <a:rPr lang="en-US" altLang="en-US" smtClean="0"/>
              <a:t>a. Paul, by the inspiration of the Holy Spirit, now gives encouragement to help keep us from sinning. He shows that justification</a:t>
            </a:r>
          </a:p>
          <a:p>
            <a:pPr eaLnBrk="1" hangingPunct="1">
              <a:spcBef>
                <a:spcPct val="0"/>
              </a:spcBef>
            </a:pPr>
            <a:r>
              <a:rPr lang="en-US" altLang="en-US" smtClean="0"/>
              <a:t>produces the fruit of holiness.</a:t>
            </a:r>
          </a:p>
          <a:p>
            <a:pPr eaLnBrk="1" hangingPunct="1">
              <a:spcBef>
                <a:spcPct val="0"/>
              </a:spcBef>
            </a:pPr>
            <a:r>
              <a:rPr lang="en-US" altLang="en-US" smtClean="0"/>
              <a:t>b. “Shall we continue in sin..?” - This question comes from the previous verse Rom. 5:20-21</a:t>
            </a:r>
          </a:p>
          <a:p>
            <a:pPr eaLnBrk="1" hangingPunct="1">
              <a:spcBef>
                <a:spcPct val="0"/>
              </a:spcBef>
            </a:pPr>
            <a:r>
              <a:rPr lang="en-US" altLang="en-US" smtClean="0"/>
              <a:t>c. Since Grace much more abounded where there was sin, should we continue to sin so that grace would continue to abound?</a:t>
            </a:r>
          </a:p>
          <a:p>
            <a:pPr eaLnBrk="1" hangingPunct="1">
              <a:spcBef>
                <a:spcPct val="0"/>
              </a:spcBef>
            </a:pPr>
            <a:r>
              <a:rPr lang="en-US" altLang="en-US" smtClean="0"/>
              <a:t>2. Romans 6:2-11</a:t>
            </a:r>
          </a:p>
          <a:p>
            <a:pPr eaLnBrk="1" hangingPunct="1">
              <a:spcBef>
                <a:spcPct val="0"/>
              </a:spcBef>
            </a:pPr>
            <a:r>
              <a:rPr lang="en-US" altLang="en-US" smtClean="0"/>
              <a:t>a. “God Forbid” = let it not be - by no means - let not such a thing be mentioned</a:t>
            </a:r>
          </a:p>
          <a:p>
            <a:pPr eaLnBrk="1" hangingPunct="1">
              <a:spcBef>
                <a:spcPct val="0"/>
              </a:spcBef>
            </a:pPr>
            <a:r>
              <a:rPr lang="en-US" altLang="en-US" smtClean="0"/>
              <a:t>b. Absolutely not ! God would never encourage sin by blessing the continuing of it.</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E1C31AC-0B9E-4AA6-8FA9-44A13B6EFFBB}" type="slidenum">
              <a:rPr lang="en-US" altLang="en-US" smtClean="0">
                <a:latin typeface="Arial" charset="0"/>
              </a:rPr>
              <a:pPr eaLnBrk="1" hangingPunct="1">
                <a:spcBef>
                  <a:spcPct val="0"/>
                </a:spcBef>
              </a:pPr>
              <a:t>7</a:t>
            </a:fld>
            <a:endParaRPr lang="en-US" alt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 In verses 2-11 Paul gives 4 reasons why the Christian should not sin.</a:t>
            </a:r>
          </a:p>
          <a:p>
            <a:pPr eaLnBrk="1" hangingPunct="1">
              <a:spcBef>
                <a:spcPct val="0"/>
              </a:spcBef>
            </a:pPr>
            <a:r>
              <a:rPr lang="en-US" altLang="en-US" smtClean="0"/>
              <a:t>(1) The 1</a:t>
            </a:r>
            <a:r>
              <a:rPr lang="en-US" altLang="en-US" baseline="30000" smtClean="0"/>
              <a:t>st</a:t>
            </a:r>
            <a:r>
              <a:rPr lang="en-US" altLang="en-US" smtClean="0"/>
              <a:t> reason: We have died to sin - v. 2</a:t>
            </a:r>
          </a:p>
          <a:p>
            <a:pPr eaLnBrk="1" hangingPunct="1">
              <a:spcBef>
                <a:spcPct val="0"/>
              </a:spcBef>
            </a:pPr>
            <a:r>
              <a:rPr lang="en-US" altLang="en-US" smtClean="0"/>
              <a:t>(a) Rom. 6:2 “God forbid. How shall we who died to sin live any longer in it?”</a:t>
            </a:r>
          </a:p>
          <a:p>
            <a:pPr eaLnBrk="1" hangingPunct="1">
              <a:spcBef>
                <a:spcPct val="0"/>
              </a:spcBef>
            </a:pPr>
            <a:r>
              <a:rPr lang="en-US" altLang="en-US" smtClean="0"/>
              <a:t>(b) Death to sin is to cease to live in sin</a:t>
            </a:r>
          </a:p>
          <a:p>
            <a:pPr eaLnBrk="1" hangingPunct="1">
              <a:spcBef>
                <a:spcPct val="0"/>
              </a:spcBef>
            </a:pPr>
            <a:r>
              <a:rPr lang="en-US" altLang="en-US" smtClean="0"/>
              <a:t>(c) When a person dies physically, he no longer lives the former life</a:t>
            </a:r>
          </a:p>
          <a:p>
            <a:pPr eaLnBrk="1" hangingPunct="1">
              <a:spcBef>
                <a:spcPct val="0"/>
              </a:spcBef>
            </a:pPr>
            <a:r>
              <a:rPr lang="en-US" altLang="en-US" smtClean="0"/>
              <a:t>(d) When a person dies spiritually, he no longer lives the former life</a:t>
            </a:r>
          </a:p>
          <a:p>
            <a:pPr eaLnBrk="1" hangingPunct="1">
              <a:spcBef>
                <a:spcPct val="0"/>
              </a:spcBef>
            </a:pPr>
            <a:r>
              <a:rPr lang="en-US" altLang="en-US" smtClean="0"/>
              <a:t>(e) Paul died to sin - it’s as if he died and was buried at Damascus</a:t>
            </a:r>
          </a:p>
          <a:p>
            <a:pPr eaLnBrk="1" hangingPunct="1">
              <a:spcBef>
                <a:spcPct val="0"/>
              </a:spcBef>
            </a:pPr>
            <a:r>
              <a:rPr lang="en-US" altLang="en-US" smtClean="0"/>
              <a:t>(f) 1 Pet. 2:24 “who Himself bore our sins in His own body on the tree, that we, having died to sins, might live for righteousness.”</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90B4259-E3B7-422C-8BFB-FE37F0EBFB3C}" type="slidenum">
              <a:rPr lang="en-US" altLang="en-US" smtClean="0">
                <a:latin typeface="Arial" charset="0"/>
              </a:rPr>
              <a:pPr eaLnBrk="1" hangingPunct="1">
                <a:spcBef>
                  <a:spcPct val="0"/>
                </a:spcBef>
              </a:pPr>
              <a:t>8</a:t>
            </a:fld>
            <a:endParaRPr lang="en-US" alt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2</a:t>
            </a:r>
            <a:r>
              <a:rPr lang="en-US" altLang="en-US" baseline="30000" smtClean="0"/>
              <a:t>nd</a:t>
            </a:r>
            <a:r>
              <a:rPr lang="en-US" altLang="en-US" smtClean="0"/>
              <a:t> Reason: We have been baptized - v. 3-5</a:t>
            </a:r>
          </a:p>
          <a:p>
            <a:r>
              <a:rPr lang="en-US" altLang="en-US" smtClean="0"/>
              <a:t>(a) Rom. 6:3-5 “Or do you not know that as many of us as were baptized into Christ Jesus were baptized into His death? Therefore we were buried with Him through baptism into death, that just as Christ was raised from the dead by the glory of the Father, even so we also should walk in newness of life. For if we have been united together in the likeness of His death, certainly we also shall be in the likeness of His resurrection”</a:t>
            </a:r>
          </a:p>
          <a:p>
            <a:pPr eaLnBrk="1" hangingPunct="1">
              <a:spcBef>
                <a:spcPct val="0"/>
              </a:spcBef>
            </a:pPr>
            <a:r>
              <a:rPr lang="en-US" altLang="en-US" smtClean="0"/>
              <a:t>(b) We are baptized into Christ and into a state free from sin</a:t>
            </a:r>
          </a:p>
          <a:p>
            <a:pPr eaLnBrk="1" hangingPunct="1">
              <a:spcBef>
                <a:spcPct val="0"/>
              </a:spcBef>
            </a:pPr>
            <a:r>
              <a:rPr lang="en-US" altLang="en-US" smtClean="0"/>
              <a:t>(c) We were baptized into the likeness of his death and resurrection </a:t>
            </a:r>
          </a:p>
          <a:p>
            <a:pPr eaLnBrk="1" hangingPunct="1">
              <a:spcBef>
                <a:spcPct val="0"/>
              </a:spcBef>
            </a:pPr>
            <a:r>
              <a:rPr lang="en-US" altLang="en-US" smtClean="0"/>
              <a:t>(d) Our old self has died to sin, and Christ has taken his place</a:t>
            </a:r>
          </a:p>
          <a:p>
            <a:pPr eaLnBrk="1" hangingPunct="1">
              <a:spcBef>
                <a:spcPct val="0"/>
              </a:spcBef>
            </a:pPr>
            <a:r>
              <a:rPr lang="en-US" altLang="en-US" smtClean="0"/>
              <a:t>(e) Just as Christ died, was buried, and was raised, we died to sin, are buried in baptism, and are raised to a new life.</a:t>
            </a:r>
          </a:p>
          <a:p>
            <a:pPr eaLnBrk="1" hangingPunct="1">
              <a:spcBef>
                <a:spcPct val="0"/>
              </a:spcBef>
            </a:pPr>
            <a:r>
              <a:rPr lang="en-US" altLang="en-US" smtClean="0"/>
              <a:t>(f) This newness of life is permanent</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D3CB7B5-CC77-484E-A492-0DA16301D87F}" type="slidenum">
              <a:rPr lang="en-US" altLang="en-US" smtClean="0">
                <a:latin typeface="Arial" charset="0"/>
              </a:rPr>
              <a:pPr eaLnBrk="1" hangingPunct="1">
                <a:spcBef>
                  <a:spcPct val="0"/>
                </a:spcBef>
              </a:pPr>
              <a:t>9</a:t>
            </a:fld>
            <a:endParaRPr lang="en-US" alt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3</a:t>
            </a:r>
            <a:r>
              <a:rPr lang="en-US" altLang="en-US" baseline="30000" smtClean="0"/>
              <a:t>rd</a:t>
            </a:r>
            <a:r>
              <a:rPr lang="en-US" altLang="en-US" smtClean="0"/>
              <a:t> Reason: We are dead to sin - v. 6-7</a:t>
            </a:r>
          </a:p>
          <a:p>
            <a:r>
              <a:rPr lang="en-US" altLang="en-US" smtClean="0"/>
              <a:t>(a) Rom. 6:6-7 “knowing this, that our old man was crucified with </a:t>
            </a:r>
            <a:r>
              <a:rPr lang="en-US" altLang="en-US" i="1" smtClean="0"/>
              <a:t>Him,</a:t>
            </a:r>
            <a:r>
              <a:rPr lang="en-US" altLang="en-US" smtClean="0"/>
              <a:t> that the body of sin might be done away with, that we should no longer be slaves of sin. For he who has died has been freed from sin.”</a:t>
            </a:r>
          </a:p>
          <a:p>
            <a:pPr eaLnBrk="1" hangingPunct="1">
              <a:spcBef>
                <a:spcPct val="0"/>
              </a:spcBef>
            </a:pPr>
            <a:r>
              <a:rPr lang="en-US" altLang="en-US" smtClean="0"/>
              <a:t>(b) Our old life of sin and corruption has been put to death</a:t>
            </a:r>
          </a:p>
          <a:p>
            <a:pPr eaLnBrk="1" hangingPunct="1">
              <a:spcBef>
                <a:spcPct val="0"/>
              </a:spcBef>
            </a:pPr>
            <a:r>
              <a:rPr lang="en-US" altLang="en-US" smtClean="0"/>
              <a:t>(c) While living in sin, we were slaves to that way of life.</a:t>
            </a:r>
          </a:p>
          <a:p>
            <a:pPr eaLnBrk="1" hangingPunct="1">
              <a:spcBef>
                <a:spcPct val="0"/>
              </a:spcBef>
            </a:pPr>
            <a:r>
              <a:rPr lang="en-US" altLang="en-US" smtClean="0"/>
              <a:t>(d) Every time a person becomes a Christian, a sinner dies !</a:t>
            </a:r>
          </a:p>
          <a:p>
            <a:pPr eaLnBrk="1" hangingPunct="1">
              <a:spcBef>
                <a:spcPct val="0"/>
              </a:spcBef>
            </a:pPr>
            <a:r>
              <a:rPr lang="en-US" altLang="en-US" smtClean="0"/>
              <a:t>(e) Shall we continue in sin? No way! We are dead to sin.</a:t>
            </a:r>
          </a:p>
          <a:p>
            <a:pPr eaLnBrk="1" hangingPunct="1">
              <a:spcBef>
                <a:spcPct val="0"/>
              </a:spcBef>
            </a:pPr>
            <a:r>
              <a:rPr lang="en-US" altLang="en-US" smtClean="0"/>
              <a:t>(f) Illustration: Marshall Keeble told of a man who was mean to wife and children. The father of the wife came and took her and the children away from the man and took them to his home. Later the man obeyed the gospel and went to get his wife and children. The father said, No! But the husband said, “I am a changed man, the old man has moved out!”</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92D8AC7-6EE9-4710-AAE7-CF458D74A594}" type="slidenum">
              <a:rPr lang="en-US" altLang="en-US" smtClean="0">
                <a:latin typeface="Arial" charset="0"/>
              </a:rPr>
              <a:pPr eaLnBrk="1" hangingPunct="1">
                <a:spcBef>
                  <a:spcPct val="0"/>
                </a:spcBef>
              </a:pPr>
              <a:t>10</a:t>
            </a:fld>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BBFB046-B5D3-4414-A6BF-302A148AAC95}" type="datetimeFigureOut">
              <a:rPr lang="en-US"/>
              <a:pPr>
                <a:defRPr/>
              </a:pPr>
              <a:t>10/29/2015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0683BC-A4BB-4E64-A7EE-08787F32B78C}" type="slidenum">
              <a:rPr lang="en-US"/>
              <a:pPr>
                <a:defRPr/>
              </a:pPr>
              <a:t>‹#›</a:t>
            </a:fld>
            <a:endParaRPr lang="en-US"/>
          </a:p>
        </p:txBody>
      </p:sp>
    </p:spTree>
    <p:extLst>
      <p:ext uri="{BB962C8B-B14F-4D97-AF65-F5344CB8AC3E}">
        <p14:creationId xmlns:p14="http://schemas.microsoft.com/office/powerpoint/2010/main" val="219154410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B7DB49-9B36-4D74-9180-638615E0C9C6}" type="datetimeFigureOut">
              <a:rPr lang="en-US"/>
              <a:pPr>
                <a:defRPr/>
              </a:pPr>
              <a:t>10/29/2015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DB3439-30D7-4C83-8659-0A3D5C059FA9}" type="slidenum">
              <a:rPr lang="en-US"/>
              <a:pPr>
                <a:defRPr/>
              </a:pPr>
              <a:t>‹#›</a:t>
            </a:fld>
            <a:endParaRPr lang="en-US"/>
          </a:p>
        </p:txBody>
      </p:sp>
    </p:spTree>
    <p:extLst>
      <p:ext uri="{BB962C8B-B14F-4D97-AF65-F5344CB8AC3E}">
        <p14:creationId xmlns:p14="http://schemas.microsoft.com/office/powerpoint/2010/main" val="376081561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3FCAC6-3057-428A-857B-7B7DA0081537}" type="datetimeFigureOut">
              <a:rPr lang="en-US"/>
              <a:pPr>
                <a:defRPr/>
              </a:pPr>
              <a:t>10/29/2015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B6ED80-A9DE-40C1-B004-392FDD65AB93}" type="slidenum">
              <a:rPr lang="en-US"/>
              <a:pPr>
                <a:defRPr/>
              </a:pPr>
              <a:t>‹#›</a:t>
            </a:fld>
            <a:endParaRPr lang="en-US"/>
          </a:p>
        </p:txBody>
      </p:sp>
    </p:spTree>
    <p:extLst>
      <p:ext uri="{BB962C8B-B14F-4D97-AF65-F5344CB8AC3E}">
        <p14:creationId xmlns:p14="http://schemas.microsoft.com/office/powerpoint/2010/main" val="244717535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ABAFAD-C8EB-4261-A02D-F05DBD864D78}" type="datetimeFigureOut">
              <a:rPr lang="en-US"/>
              <a:pPr>
                <a:defRPr/>
              </a:pPr>
              <a:t>10/29/2015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0ECFB4-8AD0-40A9-91B1-88DDE19271BF}" type="slidenum">
              <a:rPr lang="en-US"/>
              <a:pPr>
                <a:defRPr/>
              </a:pPr>
              <a:t>‹#›</a:t>
            </a:fld>
            <a:endParaRPr lang="en-US"/>
          </a:p>
        </p:txBody>
      </p:sp>
    </p:spTree>
    <p:extLst>
      <p:ext uri="{BB962C8B-B14F-4D97-AF65-F5344CB8AC3E}">
        <p14:creationId xmlns:p14="http://schemas.microsoft.com/office/powerpoint/2010/main" val="305306554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6615BC5-9D57-442D-B1A8-51EBE8284084}" type="datetimeFigureOut">
              <a:rPr lang="en-US"/>
              <a:pPr>
                <a:defRPr/>
              </a:pPr>
              <a:t>10/29/2015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1FB3B4-57AF-43A8-A497-208EA1D4F769}" type="slidenum">
              <a:rPr lang="en-US"/>
              <a:pPr>
                <a:defRPr/>
              </a:pPr>
              <a:t>‹#›</a:t>
            </a:fld>
            <a:endParaRPr lang="en-US"/>
          </a:p>
        </p:txBody>
      </p:sp>
    </p:spTree>
    <p:extLst>
      <p:ext uri="{BB962C8B-B14F-4D97-AF65-F5344CB8AC3E}">
        <p14:creationId xmlns:p14="http://schemas.microsoft.com/office/powerpoint/2010/main" val="1652943070"/>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585F0BC-6DF7-49DA-A1DD-42CEDB12862F}" type="datetimeFigureOut">
              <a:rPr lang="en-US"/>
              <a:pPr>
                <a:defRPr/>
              </a:pPr>
              <a:t>10/29/2015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703E8F-D5CE-47F0-8151-9ECEF4160499}" type="slidenum">
              <a:rPr lang="en-US"/>
              <a:pPr>
                <a:defRPr/>
              </a:pPr>
              <a:t>‹#›</a:t>
            </a:fld>
            <a:endParaRPr lang="en-US"/>
          </a:p>
        </p:txBody>
      </p:sp>
    </p:spTree>
    <p:extLst>
      <p:ext uri="{BB962C8B-B14F-4D97-AF65-F5344CB8AC3E}">
        <p14:creationId xmlns:p14="http://schemas.microsoft.com/office/powerpoint/2010/main" val="285206146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879EB8D-6D64-4E19-8ED2-06A68727C3E8}" type="datetimeFigureOut">
              <a:rPr lang="en-US"/>
              <a:pPr>
                <a:defRPr/>
              </a:pPr>
              <a:t>10/29/2015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AF81863-F26A-46CC-9413-A265F5AAC238}" type="slidenum">
              <a:rPr lang="en-US"/>
              <a:pPr>
                <a:defRPr/>
              </a:pPr>
              <a:t>‹#›</a:t>
            </a:fld>
            <a:endParaRPr lang="en-US"/>
          </a:p>
        </p:txBody>
      </p:sp>
    </p:spTree>
    <p:extLst>
      <p:ext uri="{BB962C8B-B14F-4D97-AF65-F5344CB8AC3E}">
        <p14:creationId xmlns:p14="http://schemas.microsoft.com/office/powerpoint/2010/main" val="58954873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F291616-1969-4AA0-A44F-4CA39107C587}" type="datetimeFigureOut">
              <a:rPr lang="en-US"/>
              <a:pPr>
                <a:defRPr/>
              </a:pPr>
              <a:t>10/29/2015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029D5C3-1044-4393-B67D-AB88BA5F8330}" type="slidenum">
              <a:rPr lang="en-US"/>
              <a:pPr>
                <a:defRPr/>
              </a:pPr>
              <a:t>‹#›</a:t>
            </a:fld>
            <a:endParaRPr lang="en-US"/>
          </a:p>
        </p:txBody>
      </p:sp>
    </p:spTree>
    <p:extLst>
      <p:ext uri="{BB962C8B-B14F-4D97-AF65-F5344CB8AC3E}">
        <p14:creationId xmlns:p14="http://schemas.microsoft.com/office/powerpoint/2010/main" val="116448265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6940DF9-8606-4A4F-9CC1-7F2A8281736A}" type="datetimeFigureOut">
              <a:rPr lang="en-US"/>
              <a:pPr>
                <a:defRPr/>
              </a:pPr>
              <a:t>10/29/2015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3B5B70C-18C7-4F38-93F9-F3D02C33AFD0}" type="slidenum">
              <a:rPr lang="en-US"/>
              <a:pPr>
                <a:defRPr/>
              </a:pPr>
              <a:t>‹#›</a:t>
            </a:fld>
            <a:endParaRPr lang="en-US"/>
          </a:p>
        </p:txBody>
      </p:sp>
    </p:spTree>
    <p:extLst>
      <p:ext uri="{BB962C8B-B14F-4D97-AF65-F5344CB8AC3E}">
        <p14:creationId xmlns:p14="http://schemas.microsoft.com/office/powerpoint/2010/main" val="410101341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FDFBC93-DEB3-4D1D-BEB5-71117DB936BE}" type="datetimeFigureOut">
              <a:rPr lang="en-US"/>
              <a:pPr>
                <a:defRPr/>
              </a:pPr>
              <a:t>10/29/2015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5BD948-22C9-471F-B43C-C83EF2E5FD70}" type="slidenum">
              <a:rPr lang="en-US"/>
              <a:pPr>
                <a:defRPr/>
              </a:pPr>
              <a:t>‹#›</a:t>
            </a:fld>
            <a:endParaRPr lang="en-US"/>
          </a:p>
        </p:txBody>
      </p:sp>
    </p:spTree>
    <p:extLst>
      <p:ext uri="{BB962C8B-B14F-4D97-AF65-F5344CB8AC3E}">
        <p14:creationId xmlns:p14="http://schemas.microsoft.com/office/powerpoint/2010/main" val="1282611213"/>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E67BAD-2590-48FE-AD7E-8F72EDE69AE0}" type="datetimeFigureOut">
              <a:rPr lang="en-US"/>
              <a:pPr>
                <a:defRPr/>
              </a:pPr>
              <a:t>10/29/2015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BAC09F-6106-46A6-A4F6-F3DF8646BDC0}" type="slidenum">
              <a:rPr lang="en-US"/>
              <a:pPr>
                <a:defRPr/>
              </a:pPr>
              <a:t>‹#›</a:t>
            </a:fld>
            <a:endParaRPr lang="en-US"/>
          </a:p>
        </p:txBody>
      </p:sp>
    </p:spTree>
    <p:extLst>
      <p:ext uri="{BB962C8B-B14F-4D97-AF65-F5344CB8AC3E}">
        <p14:creationId xmlns:p14="http://schemas.microsoft.com/office/powerpoint/2010/main" val="96030031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BB9E4EA-876A-4272-99F3-1F4B6FA74E6C}" type="datetimeFigureOut">
              <a:rPr lang="en-US"/>
              <a:pPr>
                <a:defRPr/>
              </a:pPr>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F9164C1-A5DE-4047-8EF3-9A9C6C1D46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http://listfan.mobi/wp-content/uploads/calvary-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16"/>
            <a:ext cx="8915400" cy="66865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2360884" y="4098668"/>
            <a:ext cx="4373313" cy="1107996"/>
          </a:xfrm>
          <a:prstGeom prst="rect">
            <a:avLst/>
          </a:prstGeom>
          <a:noFill/>
        </p:spPr>
        <p:txBody>
          <a:bodyPr wrap="none" anchor="ctr">
            <a:spAutoFit/>
            <a:scene3d>
              <a:camera prst="isometricOffAxis1Right"/>
              <a:lightRig rig="threePt" dir="t"/>
            </a:scene3d>
          </a:bodyPr>
          <a:lstStyle/>
          <a:p>
            <a:pPr algn="ctr" fontAlgn="auto">
              <a:spcBef>
                <a:spcPts val="0"/>
              </a:spcBef>
              <a:spcAft>
                <a:spcPts val="0"/>
              </a:spcAft>
              <a:defRPr/>
            </a:pPr>
            <a:r>
              <a:rPr lang="en-US" sz="6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alpha val="60000"/>
                    </a:schemeClr>
                  </a:glow>
                  <a:outerShdw blurRad="50800" dist="38100" dir="18900000" algn="bl" rotWithShape="0">
                    <a:prstClr val="black">
                      <a:alpha val="40000"/>
                    </a:prstClr>
                  </a:outerShdw>
                </a:effectLst>
                <a:latin typeface="+mn-lt"/>
              </a:rPr>
              <a:t>At Calvary</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36725" y="1438275"/>
            <a:ext cx="5703888" cy="708025"/>
          </a:xfrm>
          <a:prstGeom prst="rect">
            <a:avLst/>
          </a:prstGeom>
          <a:noFill/>
        </p:spPr>
        <p:txBody>
          <a:bodyPr wrap="none">
            <a:spAutoFit/>
          </a:bodyPr>
          <a:lstStyle/>
          <a:p>
            <a:pPr algn="ctr">
              <a:defRPr/>
            </a:pPr>
            <a:r>
              <a:rPr lang="en-US" sz="4000" b="1" dirty="0">
                <a:ln w="17780" cmpd="sng">
                  <a:noFill/>
                  <a:prstDash val="solid"/>
                  <a:miter lim="800000"/>
                </a:ln>
                <a:solidFill>
                  <a:srgbClr val="92D050"/>
                </a:solidFill>
                <a:effectLst>
                  <a:outerShdw blurRad="50800" algn="tl" rotWithShape="0">
                    <a:srgbClr val="000000"/>
                  </a:outerShdw>
                </a:effectLst>
              </a:rPr>
              <a:t>#3 We Are Dead To Sin</a:t>
            </a:r>
          </a:p>
        </p:txBody>
      </p:sp>
      <p:sp>
        <p:nvSpPr>
          <p:cNvPr id="11267" name="TextBox 5"/>
          <p:cNvSpPr txBox="1">
            <a:spLocks noChangeArrowheads="1"/>
          </p:cNvSpPr>
          <p:nvPr/>
        </p:nvSpPr>
        <p:spPr bwMode="auto">
          <a:xfrm>
            <a:off x="0" y="2438400"/>
            <a:ext cx="9067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2800" dirty="0" smtClean="0">
                <a:solidFill>
                  <a:schemeClr val="bg1"/>
                </a:solidFill>
              </a:rPr>
              <a:t>“Knowing this, that our old man was crucified with Him, that the body of sin might be done away with, that we should no longer be slaves of sin. For he who has died has been freed from sin.” 			</a:t>
            </a:r>
            <a:r>
              <a:rPr lang="en-US" altLang="en-US" sz="2800" b="1" dirty="0" smtClean="0">
                <a:solidFill>
                  <a:srgbClr val="FFFF00"/>
                </a:solidFill>
              </a:rPr>
              <a:t>Rom. 6:6-7</a:t>
            </a:r>
          </a:p>
          <a:p>
            <a:pPr eaLnBrk="1" hangingPunct="1">
              <a:spcBef>
                <a:spcPct val="0"/>
              </a:spcBef>
              <a:buFontTx/>
              <a:buNone/>
              <a:defRPr/>
            </a:pPr>
            <a:endParaRPr lang="en-US" altLang="en-US" sz="2800" dirty="0" smtClean="0">
              <a:solidFill>
                <a:schemeClr val="bg1"/>
              </a:solidFill>
            </a:endParaRPr>
          </a:p>
          <a:p>
            <a:pPr eaLnBrk="1" hangingPunct="1">
              <a:spcBef>
                <a:spcPct val="0"/>
              </a:spcBef>
              <a:buFontTx/>
              <a:buNone/>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Old life of sin has been put to death</a:t>
            </a:r>
          </a:p>
          <a:p>
            <a:pPr marL="457200" indent="-457200" eaLnBrk="1" hangingPunct="1">
              <a:spcBef>
                <a:spcPct val="0"/>
              </a:spcBef>
              <a:buFont typeface="Wingdings" panose="05000000000000000000" pitchFamily="2" charset="2"/>
              <a:buChar char="Ø"/>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Every time a person becomes a Christian, a sinner dies</a:t>
            </a:r>
          </a:p>
        </p:txBody>
      </p:sp>
      <p:sp>
        <p:nvSpPr>
          <p:cNvPr id="7" name="Rectangle 6"/>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
        <p:nvSpPr>
          <p:cNvPr id="11269" name="TextBox 2"/>
          <p:cNvSpPr txBox="1">
            <a:spLocks noChangeArrowheads="1"/>
          </p:cNvSpPr>
          <p:nvPr/>
        </p:nvSpPr>
        <p:spPr bwMode="auto">
          <a:xfrm>
            <a:off x="0" y="914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2800" b="1" u="sng">
                <a:solidFill>
                  <a:srgbClr val="FFFF00"/>
                </a:solidFill>
              </a:rPr>
              <a:t>4 Reasons Why Christians Should Not Sin</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49363" y="1438275"/>
            <a:ext cx="6569075" cy="708025"/>
          </a:xfrm>
          <a:prstGeom prst="rect">
            <a:avLst/>
          </a:prstGeom>
          <a:noFill/>
        </p:spPr>
        <p:txBody>
          <a:bodyPr wrap="none">
            <a:spAutoFit/>
          </a:bodyPr>
          <a:lstStyle/>
          <a:p>
            <a:pPr algn="ctr">
              <a:defRPr/>
            </a:pPr>
            <a:r>
              <a:rPr lang="en-US" sz="4000" b="1" dirty="0">
                <a:ln w="17780" cmpd="sng">
                  <a:noFill/>
                  <a:prstDash val="solid"/>
                  <a:miter lim="800000"/>
                </a:ln>
                <a:solidFill>
                  <a:srgbClr val="92D050"/>
                </a:solidFill>
                <a:effectLst>
                  <a:outerShdw blurRad="50800" algn="tl" rotWithShape="0">
                    <a:srgbClr val="000000"/>
                  </a:outerShdw>
                </a:effectLst>
              </a:rPr>
              <a:t>#4 We Are Living with Him</a:t>
            </a:r>
          </a:p>
        </p:txBody>
      </p:sp>
      <p:sp>
        <p:nvSpPr>
          <p:cNvPr id="12291" name="TextBox 5"/>
          <p:cNvSpPr txBox="1">
            <a:spLocks noChangeArrowheads="1"/>
          </p:cNvSpPr>
          <p:nvPr/>
        </p:nvSpPr>
        <p:spPr bwMode="auto">
          <a:xfrm>
            <a:off x="0" y="2438400"/>
            <a:ext cx="9067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“Now if we died with Christ, we believe that we shall also </a:t>
            </a:r>
            <a:r>
              <a:rPr lang="en-US" altLang="en-US" sz="2800" u="sng">
                <a:solidFill>
                  <a:schemeClr val="bg1"/>
                </a:solidFill>
              </a:rPr>
              <a:t>live with Him</a:t>
            </a:r>
            <a:r>
              <a:rPr lang="en-US" altLang="en-US" sz="2800">
                <a:solidFill>
                  <a:schemeClr val="bg1"/>
                </a:solidFill>
              </a:rPr>
              <a:t>” </a:t>
            </a:r>
            <a:r>
              <a:rPr lang="en-US" altLang="en-US" sz="2800" b="1">
                <a:solidFill>
                  <a:srgbClr val="FFFF00"/>
                </a:solidFill>
              </a:rPr>
              <a:t>Rom. 6:8</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b="1">
                <a:solidFill>
                  <a:srgbClr val="FFFF00"/>
                </a:solidFill>
              </a:rPr>
              <a:t>v.</a:t>
            </a:r>
            <a:r>
              <a:rPr lang="en-US" altLang="en-US" sz="2800">
                <a:solidFill>
                  <a:schemeClr val="bg1"/>
                </a:solidFill>
              </a:rPr>
              <a:t> </a:t>
            </a:r>
            <a:r>
              <a:rPr lang="en-US" altLang="en-US" sz="2800" b="1">
                <a:solidFill>
                  <a:srgbClr val="FFFF00"/>
                </a:solidFill>
              </a:rPr>
              <a:t>9</a:t>
            </a:r>
            <a:r>
              <a:rPr lang="en-US" altLang="en-US" sz="2800">
                <a:solidFill>
                  <a:schemeClr val="bg1"/>
                </a:solidFill>
              </a:rPr>
              <a:t> - Christ raised from the dead</a:t>
            </a:r>
          </a:p>
          <a:p>
            <a:pPr eaLnBrk="1" hangingPunct="1">
              <a:spcBef>
                <a:spcPct val="0"/>
              </a:spcBef>
              <a:buFontTx/>
              <a:buNone/>
            </a:pPr>
            <a:r>
              <a:rPr lang="en-US" altLang="en-US" sz="2800" b="1">
                <a:solidFill>
                  <a:srgbClr val="FFFF00"/>
                </a:solidFill>
              </a:rPr>
              <a:t>v.10 </a:t>
            </a:r>
            <a:r>
              <a:rPr lang="en-US" altLang="en-US" sz="2800">
                <a:solidFill>
                  <a:schemeClr val="bg1"/>
                </a:solidFill>
              </a:rPr>
              <a:t>- He lives to God</a:t>
            </a:r>
          </a:p>
          <a:p>
            <a:pPr eaLnBrk="1" hangingPunct="1">
              <a:spcBef>
                <a:spcPct val="0"/>
              </a:spcBef>
              <a:buFontTx/>
              <a:buNone/>
            </a:pPr>
            <a:r>
              <a:rPr lang="en-US" altLang="en-US" sz="2800" b="1">
                <a:solidFill>
                  <a:srgbClr val="FFFF00"/>
                </a:solidFill>
              </a:rPr>
              <a:t>v.11</a:t>
            </a:r>
            <a:r>
              <a:rPr lang="en-US" altLang="en-US" sz="2800">
                <a:solidFill>
                  <a:schemeClr val="bg1"/>
                </a:solidFill>
              </a:rPr>
              <a:t> -  “Likewise you also, reckon yourselves to be dead 	   indeed to sin, but alive to God in Christ Jesus 	   our Lord.”</a:t>
            </a:r>
          </a:p>
        </p:txBody>
      </p:sp>
      <p:sp>
        <p:nvSpPr>
          <p:cNvPr id="7" name="Rectangle 6"/>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
        <p:nvSpPr>
          <p:cNvPr id="12293" name="TextBox 2"/>
          <p:cNvSpPr txBox="1">
            <a:spLocks noChangeArrowheads="1"/>
          </p:cNvSpPr>
          <p:nvPr/>
        </p:nvSpPr>
        <p:spPr bwMode="auto">
          <a:xfrm>
            <a:off x="0" y="914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2800" b="1" u="sng">
                <a:solidFill>
                  <a:srgbClr val="FFFF00"/>
                </a:solidFill>
              </a:rPr>
              <a:t>4 Reasons Why Christians Should Not Sin</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5597" y="4038600"/>
            <a:ext cx="5856603" cy="707886"/>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 Are Living with Him</a:t>
            </a:r>
          </a:p>
        </p:txBody>
      </p:sp>
      <p:sp>
        <p:nvSpPr>
          <p:cNvPr id="13315" name="TextBox 5"/>
          <p:cNvSpPr txBox="1">
            <a:spLocks noChangeArrowheads="1"/>
          </p:cNvSpPr>
          <p:nvPr/>
        </p:nvSpPr>
        <p:spPr bwMode="auto">
          <a:xfrm>
            <a:off x="381000" y="5181600"/>
            <a:ext cx="8610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“Therefore do not let sin reign in your mortal body, that you should obey it in its lusts.”		 </a:t>
            </a:r>
            <a:r>
              <a:rPr lang="en-US" altLang="en-US" sz="2800" b="1">
                <a:solidFill>
                  <a:srgbClr val="FFFF00"/>
                </a:solidFill>
              </a:rPr>
              <a:t>Rom. 6:12 </a:t>
            </a:r>
          </a:p>
        </p:txBody>
      </p:sp>
      <p:sp>
        <p:nvSpPr>
          <p:cNvPr id="7" name="Rectangle 6"/>
          <p:cNvSpPr/>
          <p:nvPr/>
        </p:nvSpPr>
        <p:spPr>
          <a:xfrm>
            <a:off x="2039016" y="3116838"/>
            <a:ext cx="4989764" cy="707886"/>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 Are Dead To Sin</a:t>
            </a:r>
          </a:p>
        </p:txBody>
      </p:sp>
      <p:sp>
        <p:nvSpPr>
          <p:cNvPr id="8" name="Rectangle 7"/>
          <p:cNvSpPr/>
          <p:nvPr/>
        </p:nvSpPr>
        <p:spPr>
          <a:xfrm>
            <a:off x="1539168" y="2195076"/>
            <a:ext cx="5989461" cy="707886"/>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 Have Been Baptized</a:t>
            </a:r>
          </a:p>
        </p:txBody>
      </p:sp>
      <p:sp>
        <p:nvSpPr>
          <p:cNvPr id="9" name="Rectangle 8"/>
          <p:cNvSpPr/>
          <p:nvPr/>
        </p:nvSpPr>
        <p:spPr>
          <a:xfrm>
            <a:off x="1967169" y="1273314"/>
            <a:ext cx="5133457" cy="707886"/>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 Have Died to Sin</a:t>
            </a:r>
          </a:p>
        </p:txBody>
      </p:sp>
      <p:sp>
        <p:nvSpPr>
          <p:cNvPr id="10" name="Rectangle 9"/>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228600" y="1295400"/>
            <a:ext cx="86106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2800" dirty="0" smtClean="0">
                <a:solidFill>
                  <a:schemeClr val="bg1"/>
                </a:solidFill>
              </a:rPr>
              <a:t>“And those who are Christ's have </a:t>
            </a:r>
            <a:r>
              <a:rPr lang="en-US" altLang="en-US" sz="2800" u="sng" dirty="0" smtClean="0">
                <a:solidFill>
                  <a:schemeClr val="bg1"/>
                </a:solidFill>
              </a:rPr>
              <a:t>crucified</a:t>
            </a:r>
            <a:r>
              <a:rPr lang="en-US" altLang="en-US" sz="2800" dirty="0" smtClean="0">
                <a:solidFill>
                  <a:schemeClr val="bg1"/>
                </a:solidFill>
              </a:rPr>
              <a:t> the flesh with its passions and desires.” 		</a:t>
            </a:r>
            <a:r>
              <a:rPr lang="en-US" altLang="en-US" sz="2800" b="1" dirty="0" smtClean="0">
                <a:solidFill>
                  <a:srgbClr val="FFFF00"/>
                </a:solidFill>
              </a:rPr>
              <a:t>Gal. 5:24    </a:t>
            </a:r>
          </a:p>
          <a:p>
            <a:pPr eaLnBrk="1" hangingPunct="1">
              <a:spcBef>
                <a:spcPct val="0"/>
              </a:spcBef>
              <a:buFontTx/>
              <a:buNone/>
              <a:defRPr/>
            </a:pPr>
            <a:endParaRPr lang="en-US" altLang="en-US" sz="2800" dirty="0" smtClean="0">
              <a:solidFill>
                <a:schemeClr val="bg1"/>
              </a:solidFill>
            </a:endParaRPr>
          </a:p>
          <a:p>
            <a:pPr eaLnBrk="1" hangingPunct="1">
              <a:spcBef>
                <a:spcPct val="0"/>
              </a:spcBef>
              <a:buFontTx/>
              <a:buNone/>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We must do it to ourselves</a:t>
            </a:r>
          </a:p>
          <a:p>
            <a:pPr marL="457200" indent="-457200" eaLnBrk="1" hangingPunct="1">
              <a:spcBef>
                <a:spcPct val="0"/>
              </a:spcBef>
              <a:buFont typeface="Wingdings" panose="05000000000000000000" pitchFamily="2" charset="2"/>
              <a:buChar char="Ø"/>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It’s an inside job</a:t>
            </a:r>
          </a:p>
          <a:p>
            <a:pPr eaLnBrk="1" hangingPunct="1">
              <a:spcBef>
                <a:spcPct val="0"/>
              </a:spcBef>
              <a:buFontTx/>
              <a:buNone/>
              <a:defRPr/>
            </a:pPr>
            <a:endParaRPr lang="en-US" altLang="en-US" sz="2800" dirty="0" smtClean="0">
              <a:solidFill>
                <a:schemeClr val="bg1"/>
              </a:solidFill>
            </a:endParaRPr>
          </a:p>
          <a:p>
            <a:pPr eaLnBrk="1" hangingPunct="1">
              <a:spcBef>
                <a:spcPct val="0"/>
              </a:spcBef>
              <a:buFontTx/>
              <a:buNone/>
              <a:defRPr/>
            </a:pPr>
            <a:endParaRPr lang="en-US" altLang="en-US" sz="2800" dirty="0" smtClean="0">
              <a:solidFill>
                <a:schemeClr val="bg1"/>
              </a:solidFill>
            </a:endParaRPr>
          </a:p>
          <a:p>
            <a:pPr eaLnBrk="1" hangingPunct="1">
              <a:spcBef>
                <a:spcPct val="0"/>
              </a:spcBef>
              <a:buFontTx/>
              <a:buNone/>
              <a:defRPr/>
            </a:pPr>
            <a:r>
              <a:rPr lang="en-US" altLang="en-US" sz="2800" dirty="0" smtClean="0">
                <a:solidFill>
                  <a:schemeClr val="bg1"/>
                </a:solidFill>
              </a:rPr>
              <a:t>“Therefore, if anyone is in Christ, he is a new creation; old things have passed away; behold, all things have become new.” 			</a:t>
            </a:r>
            <a:r>
              <a:rPr lang="en-US" altLang="en-US" sz="2800" b="1" dirty="0" smtClean="0">
                <a:solidFill>
                  <a:srgbClr val="FFFF00"/>
                </a:solidFill>
              </a:rPr>
              <a:t>2 Cor. 5:17 </a:t>
            </a:r>
          </a:p>
        </p:txBody>
      </p:sp>
      <p:sp>
        <p:nvSpPr>
          <p:cNvPr id="4" name="Rectangle 3"/>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
          <p:cNvSpPr txBox="1">
            <a:spLocks noChangeArrowheads="1"/>
          </p:cNvSpPr>
          <p:nvPr/>
        </p:nvSpPr>
        <p:spPr bwMode="auto">
          <a:xfrm>
            <a:off x="0" y="1163638"/>
            <a:ext cx="91440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2800" dirty="0" smtClean="0">
                <a:solidFill>
                  <a:schemeClr val="bg1"/>
                </a:solidFill>
              </a:rPr>
              <a:t>“I am </a:t>
            </a:r>
            <a:r>
              <a:rPr lang="en-US" altLang="en-US" sz="2800" u="sng" dirty="0" smtClean="0">
                <a:solidFill>
                  <a:schemeClr val="bg1"/>
                </a:solidFill>
              </a:rPr>
              <a:t>crucified</a:t>
            </a:r>
            <a:r>
              <a:rPr lang="en-US" altLang="en-US" sz="2800" dirty="0" smtClean="0">
                <a:solidFill>
                  <a:schemeClr val="bg1"/>
                </a:solidFill>
              </a:rPr>
              <a:t> with Christ: nevertheless I live; yet not I, but Christ lives in me: and the life which I now live in the flesh I live by the faith of the Son of God, who loved me, and gave Himself for me.”		 </a:t>
            </a:r>
            <a:r>
              <a:rPr lang="en-US" altLang="en-US" sz="2800" b="1" dirty="0" smtClean="0">
                <a:solidFill>
                  <a:srgbClr val="FFFF00"/>
                </a:solidFill>
              </a:rPr>
              <a:t>Gal. 2:20 </a:t>
            </a:r>
          </a:p>
          <a:p>
            <a:pPr eaLnBrk="1" hangingPunct="1">
              <a:spcBef>
                <a:spcPct val="0"/>
              </a:spcBef>
              <a:buFontTx/>
              <a:buNone/>
              <a:defRPr/>
            </a:pPr>
            <a:endParaRPr lang="en-US" altLang="en-US" sz="2800" b="1" dirty="0" smtClean="0">
              <a:solidFill>
                <a:srgbClr val="FFFF00"/>
              </a:solidFill>
            </a:endParaRPr>
          </a:p>
          <a:p>
            <a:pPr eaLnBrk="1" hangingPunct="1">
              <a:spcBef>
                <a:spcPct val="0"/>
              </a:spcBef>
              <a:buFontTx/>
              <a:buNone/>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Saul of Tarsus no longer lives</a:t>
            </a:r>
          </a:p>
          <a:p>
            <a:pPr eaLnBrk="1" hangingPunct="1">
              <a:spcBef>
                <a:spcPct val="0"/>
              </a:spcBef>
              <a:buFontTx/>
              <a:buNone/>
              <a:defRPr/>
            </a:pPr>
            <a:r>
              <a:rPr lang="en-US" altLang="en-US" sz="2800" dirty="0" smtClean="0">
                <a:solidFill>
                  <a:schemeClr val="bg1"/>
                </a:solidFill>
              </a:rPr>
              <a:t>		Contradiction  “Nevertheless I Live”</a:t>
            </a:r>
          </a:p>
          <a:p>
            <a:pPr eaLnBrk="1" hangingPunct="1">
              <a:spcBef>
                <a:spcPct val="0"/>
              </a:spcBef>
              <a:buFontTx/>
              <a:buNone/>
              <a:defRPr/>
            </a:pPr>
            <a:endParaRPr lang="en-US" altLang="en-US" sz="2800" dirty="0" smtClean="0">
              <a:solidFill>
                <a:schemeClr val="bg1"/>
              </a:solidFill>
            </a:endParaRPr>
          </a:p>
          <a:p>
            <a:pPr marL="457200" indent="-457200" eaLnBrk="1" hangingPunct="1">
              <a:spcBef>
                <a:spcPct val="0"/>
              </a:spcBef>
              <a:buFont typeface="Wingdings" panose="05000000000000000000" pitchFamily="2" charset="2"/>
              <a:buChar char="Ø"/>
              <a:defRPr/>
            </a:pPr>
            <a:r>
              <a:rPr lang="en-US" altLang="en-US" sz="2800" dirty="0" smtClean="0">
                <a:solidFill>
                  <a:schemeClr val="bg1"/>
                </a:solidFill>
              </a:rPr>
              <a:t>The old Saul is not living.  A brand new person is living.</a:t>
            </a:r>
          </a:p>
          <a:p>
            <a:pPr eaLnBrk="1" hangingPunct="1">
              <a:spcBef>
                <a:spcPct val="0"/>
              </a:spcBef>
              <a:buFontTx/>
              <a:buNone/>
              <a:defRPr/>
            </a:pPr>
            <a:endParaRPr lang="en-US" altLang="en-US" sz="2800" dirty="0" smtClean="0">
              <a:solidFill>
                <a:schemeClr val="bg1"/>
              </a:solidFill>
            </a:endParaRPr>
          </a:p>
        </p:txBody>
      </p:sp>
      <p:sp>
        <p:nvSpPr>
          <p:cNvPr id="4" name="Rectangle 3"/>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ttp://listfan.mobi/wp-content/uploads/calvary-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16"/>
            <a:ext cx="8915400" cy="66865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Rectangle 2"/>
          <p:cNvSpPr/>
          <p:nvPr/>
        </p:nvSpPr>
        <p:spPr>
          <a:xfrm>
            <a:off x="759350" y="5646241"/>
            <a:ext cx="7631449" cy="769441"/>
          </a:xfrm>
          <a:prstGeom prst="rect">
            <a:avLst/>
          </a:prstGeom>
          <a:noFill/>
        </p:spPr>
        <p:txBody>
          <a:bodyPr wrap="none">
            <a:spAutoFit/>
            <a:scene3d>
              <a:camera prst="orthographicFront"/>
              <a:lightRig rig="glow" dir="tl">
                <a:rot lat="0" lon="0" rev="5400000"/>
              </a:lightRig>
            </a:scene3d>
            <a:sp3d extrusionH="57150" contourW="12700">
              <a:bevelT w="25400" h="25400" prst="angle"/>
              <a:contourClr>
                <a:schemeClr val="accent6">
                  <a:shade val="73000"/>
                </a:schemeClr>
              </a:contourClr>
            </a:sp3d>
          </a:bodyPr>
          <a:lstStyle/>
          <a:p>
            <a:pPr algn="ctr">
              <a:defRPr/>
            </a:pPr>
            <a:r>
              <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Have You Been to Calvary? </a:t>
            </a:r>
          </a:p>
        </p:txBody>
      </p:sp>
      <p:sp>
        <p:nvSpPr>
          <p:cNvPr id="5" name="AutoShape 4"/>
          <p:cNvSpPr>
            <a:spLocks noChangeArrowheads="1"/>
          </p:cNvSpPr>
          <p:nvPr/>
        </p:nvSpPr>
        <p:spPr bwMode="auto">
          <a:xfrm>
            <a:off x="1905000" y="2743200"/>
            <a:ext cx="4953000" cy="2921000"/>
          </a:xfrm>
          <a:prstGeom prst="horizontalScroll">
            <a:avLst>
              <a:gd name="adj" fmla="val 12500"/>
            </a:avLst>
          </a:prstGeom>
          <a:solidFill>
            <a:schemeClr val="tx1"/>
          </a:solidFill>
          <a:ln w="9525">
            <a:solidFill>
              <a:schemeClr val="bg2"/>
            </a:solidFill>
            <a:round/>
            <a:headEnd/>
            <a:tailEnd/>
          </a:ln>
        </p:spPr>
        <p:txBody>
          <a:bodyPr/>
          <a:lstStyle/>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Hear		John 12:48</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Believe		John 8:24</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Repent		Luke 13:3</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Confess	Matt. 10:32-33</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Baptized	Mark 16:16</a:t>
            </a:r>
          </a:p>
          <a:p>
            <a:pPr>
              <a:spcBef>
                <a:spcPct val="20000"/>
              </a:spcBef>
              <a:defRPr/>
            </a:pPr>
            <a:r>
              <a:rPr lang="en-US" sz="2000" b="1" dirty="0">
                <a:solidFill>
                  <a:schemeClr val="bg1"/>
                </a:solidFill>
                <a:effectLst>
                  <a:outerShdw blurRad="38100" dist="38100" dir="2700000" algn="tl">
                    <a:srgbClr val="808080"/>
                  </a:outerShdw>
                </a:effectLst>
                <a:latin typeface="Arial" pitchFamily="34" charset="0"/>
                <a:cs typeface="Arial" pitchFamily="34" charset="0"/>
              </a:rPr>
              <a:t>Faithful	Matt. 24:13</a:t>
            </a:r>
          </a:p>
          <a:p>
            <a:pPr algn="r">
              <a:spcBef>
                <a:spcPct val="20000"/>
              </a:spcBef>
              <a:defRPr/>
            </a:pPr>
            <a:endParaRPr lang="en-US" sz="2000" i="1" dirty="0">
              <a:solidFill>
                <a:schemeClr val="bg1"/>
              </a:solidFill>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6"/>
          <p:cNvSpPr txBox="1">
            <a:spLocks noChangeArrowheads="1"/>
          </p:cNvSpPr>
          <p:nvPr/>
        </p:nvSpPr>
        <p:spPr bwMode="auto">
          <a:xfrm>
            <a:off x="304800" y="533400"/>
            <a:ext cx="84582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“And when they had come to the place called Calvary, there they crucified Him, and the criminals, one on the right hand and the other on the left.”								</a:t>
            </a:r>
            <a:r>
              <a:rPr lang="en-US" altLang="en-US" sz="2800" b="1">
                <a:solidFill>
                  <a:srgbClr val="FFFF00"/>
                </a:solidFill>
              </a:rPr>
              <a:t> Lk.  23:33 </a:t>
            </a:r>
          </a:p>
          <a:p>
            <a:pPr eaLnBrk="1" hangingPunct="1">
              <a:spcBef>
                <a:spcPct val="0"/>
              </a:spcBef>
              <a:buFontTx/>
              <a:buNone/>
            </a:pPr>
            <a:endParaRPr lang="en-US" altLang="en-US" sz="2800">
              <a:solidFill>
                <a:schemeClr val="bg1"/>
              </a:solidFill>
              <a:cs typeface="Arial" charset="0"/>
            </a:endParaRPr>
          </a:p>
          <a:p>
            <a:pPr algn="ctr" eaLnBrk="1" hangingPunct="1">
              <a:spcBef>
                <a:spcPct val="0"/>
              </a:spcBef>
              <a:buFontTx/>
              <a:buNone/>
            </a:pPr>
            <a:r>
              <a:rPr lang="en-US" altLang="en-US" sz="2800">
                <a:solidFill>
                  <a:schemeClr val="bg1"/>
                </a:solidFill>
                <a:cs typeface="Arial" charset="0"/>
              </a:rPr>
              <a:t>Greek word  kranion = skull</a:t>
            </a:r>
          </a:p>
          <a:p>
            <a:pPr algn="ctr" eaLnBrk="1" hangingPunct="1">
              <a:spcBef>
                <a:spcPct val="0"/>
              </a:spcBef>
              <a:buFontTx/>
              <a:buNone/>
            </a:pPr>
            <a:endParaRPr lang="en-US" altLang="en-US" sz="2800">
              <a:solidFill>
                <a:schemeClr val="bg1"/>
              </a:solidFill>
              <a:cs typeface="Arial" charset="0"/>
            </a:endParaRPr>
          </a:p>
          <a:p>
            <a:pPr algn="ctr" eaLnBrk="1" hangingPunct="1">
              <a:spcBef>
                <a:spcPct val="0"/>
              </a:spcBef>
              <a:buFontTx/>
              <a:buNone/>
            </a:pPr>
            <a:r>
              <a:rPr lang="en-US" altLang="en-US" sz="2800">
                <a:solidFill>
                  <a:schemeClr val="bg1"/>
                </a:solidFill>
                <a:cs typeface="Arial" charset="0"/>
              </a:rPr>
              <a:t>Latin word for skull  “calvaria”</a:t>
            </a:r>
          </a:p>
        </p:txBody>
      </p:sp>
      <p:sp>
        <p:nvSpPr>
          <p:cNvPr id="8" name="Rounded Rectangle 7"/>
          <p:cNvSpPr/>
          <p:nvPr/>
        </p:nvSpPr>
        <p:spPr>
          <a:xfrm>
            <a:off x="304800" y="990600"/>
            <a:ext cx="1371600" cy="457200"/>
          </a:xfrm>
          <a:prstGeom prst="roundRect">
            <a:avLst/>
          </a:prstGeom>
          <a:solidFill>
            <a:schemeClr val="bg1">
              <a:alpha val="54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6" name="TextBox 1"/>
          <p:cNvSpPr txBox="1">
            <a:spLocks noChangeArrowheads="1"/>
          </p:cNvSpPr>
          <p:nvPr/>
        </p:nvSpPr>
        <p:spPr bwMode="auto">
          <a:xfrm>
            <a:off x="76200" y="5459413"/>
            <a:ext cx="8686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“And He, bearing His cross, went out to a place called the Place of a Skull, which is called in Hebrew, </a:t>
            </a:r>
            <a:r>
              <a:rPr lang="en-US" altLang="en-US" sz="2800" b="1" u="sng">
                <a:solidFill>
                  <a:schemeClr val="bg1"/>
                </a:solidFill>
              </a:rPr>
              <a:t>Golgotha</a:t>
            </a:r>
            <a:r>
              <a:rPr lang="en-US" altLang="en-US" sz="2800">
                <a:solidFill>
                  <a:schemeClr val="bg1"/>
                </a:solidFill>
              </a:rPr>
              <a:t>”						 </a:t>
            </a:r>
            <a:r>
              <a:rPr lang="en-US" altLang="en-US" sz="2800" b="1">
                <a:solidFill>
                  <a:srgbClr val="FFFF00"/>
                </a:solidFill>
              </a:rPr>
              <a:t>Jn. 19:17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hidden="1"/>
          <p:cNvSpPr>
            <a:spLocks noGrp="1" noChangeArrowheads="1"/>
          </p:cNvSpPr>
          <p:nvPr>
            <p:ph type="title"/>
          </p:nvPr>
        </p:nvSpPr>
        <p:spPr/>
        <p:txBody>
          <a:bodyPr/>
          <a:lstStyle/>
          <a:p>
            <a:pPr eaLnBrk="1" hangingPunct="1"/>
            <a:endParaRPr lang="en-US" altLang="en-US" smtClean="0"/>
          </a:p>
        </p:txBody>
      </p:sp>
      <p:sp>
        <p:nvSpPr>
          <p:cNvPr id="4099" name="Rectangle 3" descr="Golgotha Picture 3"/>
          <p:cNvSpPr>
            <a:spLocks noGrp="1" noChangeAspect="1" noChangeArrowheads="1"/>
          </p:cNvSpPr>
          <p:nvPr isPhoto="1"/>
        </p:nvSpPr>
        <p:spPr bwMode="auto">
          <a:xfrm>
            <a:off x="0" y="0"/>
            <a:ext cx="9144000" cy="6858000"/>
          </a:xfrm>
          <a:prstGeom prst="rect">
            <a:avLst/>
          </a:prstGeom>
          <a:blipFill dpi="0" rotWithShape="1">
            <a:blip r:embed="rId3"/>
            <a:srcRect/>
            <a:stretch>
              <a:fillRect/>
            </a:stretch>
          </a:blipFill>
          <a:ln w="9525">
            <a:solidFill>
              <a:schemeClr val="tx1"/>
            </a:solidFill>
            <a:miter lim="800000"/>
            <a:headEnd/>
            <a:tailEnd/>
          </a:ln>
        </p:spPr>
        <p:txBody>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endParaRPr lang="en-US" altLang="en-US" sz="180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listfan.mobi/wp-content/uploads/calvar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04" y="27316"/>
            <a:ext cx="8904378" cy="66782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123" name="TextBox 1"/>
          <p:cNvSpPr txBox="1">
            <a:spLocks noChangeArrowheads="1"/>
          </p:cNvSpPr>
          <p:nvPr/>
        </p:nvSpPr>
        <p:spPr bwMode="auto">
          <a:xfrm>
            <a:off x="4114800" y="3810000"/>
            <a:ext cx="4724400" cy="22463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“And I, if I be lifted up from the earth, will draw all men unto Me.  This He said, signifying what death He should die.”      </a:t>
            </a:r>
            <a:r>
              <a:rPr lang="en-US" altLang="en-US" sz="2800" b="1">
                <a:solidFill>
                  <a:srgbClr val="FFFF00"/>
                </a:solidFill>
              </a:rPr>
              <a:t>Jn. 12:32-33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313"/>
            <a:ext cx="9028113" cy="923330"/>
          </a:xfrm>
          <a:prstGeom prst="rect">
            <a:avLst/>
          </a:prstGeom>
          <a:solidFill>
            <a:srgbClr val="2B133D"/>
          </a:solidFill>
          <a:ln>
            <a:solidFill>
              <a:schemeClr val="bg1"/>
            </a:solidFill>
          </a:ln>
        </p:spPr>
        <p:txBody>
          <a:bodyPr>
            <a:spAutoFit/>
            <a:scene3d>
              <a:camera prst="orthographicFront"/>
              <a:lightRig rig="soft" dir="tl">
                <a:rot lat="0" lon="0" rev="0"/>
              </a:lightRig>
            </a:scene3d>
            <a:sp3d extrusionH="57150" contourW="25400" prstMaterial="matte">
              <a:bevelT w="25400" h="55880" prst="divot"/>
              <a:contourClr>
                <a:schemeClr val="accent2">
                  <a:tint val="20000"/>
                </a:schemeClr>
              </a:contourClr>
            </a:sp3d>
          </a:bodyPr>
          <a:lstStyle/>
          <a:p>
            <a:pPr algn="ctr">
              <a:defRPr/>
            </a:pP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 Story of Calvary</a:t>
            </a:r>
          </a:p>
        </p:txBody>
      </p:sp>
      <p:sp>
        <p:nvSpPr>
          <p:cNvPr id="6147" name="TextBox 3"/>
          <p:cNvSpPr txBox="1">
            <a:spLocks noChangeArrowheads="1"/>
          </p:cNvSpPr>
          <p:nvPr/>
        </p:nvSpPr>
        <p:spPr bwMode="auto">
          <a:xfrm>
            <a:off x="228600" y="1447800"/>
            <a:ext cx="8458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“outside the gate”   -  </a:t>
            </a:r>
            <a:r>
              <a:rPr lang="en-US" altLang="en-US" sz="2800" b="1">
                <a:solidFill>
                  <a:srgbClr val="FFFF00"/>
                </a:solidFill>
              </a:rPr>
              <a:t>Heb. 13:11-12</a:t>
            </a:r>
          </a:p>
          <a:p>
            <a:pPr eaLnBrk="1" hangingPunct="1">
              <a:spcBef>
                <a:spcPct val="0"/>
              </a:spcBef>
              <a:buFontTx/>
              <a:buNone/>
            </a:pPr>
            <a:r>
              <a:rPr lang="en-US" altLang="en-US" sz="2800">
                <a:solidFill>
                  <a:schemeClr val="bg1"/>
                </a:solidFill>
              </a:rPr>
              <a:t>“near the city”  -  </a:t>
            </a:r>
            <a:r>
              <a:rPr lang="en-US" altLang="en-US" sz="2800" b="1">
                <a:solidFill>
                  <a:srgbClr val="FFFF00"/>
                </a:solidFill>
              </a:rPr>
              <a:t>Jn. 19:20</a:t>
            </a:r>
          </a:p>
          <a:p>
            <a:pPr eaLnBrk="1" hangingPunct="1">
              <a:spcBef>
                <a:spcPct val="0"/>
              </a:spcBef>
              <a:buFontTx/>
              <a:buNone/>
            </a:pPr>
            <a:r>
              <a:rPr lang="en-US" altLang="en-US" sz="2800">
                <a:solidFill>
                  <a:schemeClr val="bg1"/>
                </a:solidFill>
              </a:rPr>
              <a:t>“they that passed by” - </a:t>
            </a:r>
            <a:r>
              <a:rPr lang="en-US" altLang="en-US" sz="2800" b="1">
                <a:solidFill>
                  <a:srgbClr val="FFFF00"/>
                </a:solidFill>
              </a:rPr>
              <a:t>Matt. 27:39</a:t>
            </a:r>
          </a:p>
          <a:p>
            <a:pPr eaLnBrk="1" hangingPunct="1">
              <a:spcBef>
                <a:spcPct val="0"/>
              </a:spcBef>
              <a:buFontTx/>
              <a:buNone/>
            </a:pPr>
            <a:r>
              <a:rPr lang="en-US" altLang="en-US" sz="2800">
                <a:solidFill>
                  <a:schemeClr val="bg1"/>
                </a:solidFill>
              </a:rPr>
              <a:t>“stood at a distance” -  </a:t>
            </a:r>
            <a:r>
              <a:rPr lang="en-US" altLang="en-US" sz="2800" b="1">
                <a:solidFill>
                  <a:srgbClr val="FFFF00"/>
                </a:solidFill>
              </a:rPr>
              <a:t>Lk. 23:49</a:t>
            </a:r>
          </a:p>
        </p:txBody>
      </p:sp>
      <p:sp>
        <p:nvSpPr>
          <p:cNvPr id="5" name="Rectangle 4"/>
          <p:cNvSpPr/>
          <p:nvPr/>
        </p:nvSpPr>
        <p:spPr>
          <a:xfrm>
            <a:off x="735149" y="3358452"/>
            <a:ext cx="1754006" cy="584775"/>
          </a:xfrm>
          <a:prstGeom prst="rect">
            <a:avLst/>
          </a:prstGeom>
          <a:noFill/>
        </p:spPr>
        <p:txBody>
          <a:bodyPr wrap="none">
            <a:spAutoFit/>
          </a:bodyPr>
          <a:lstStyle/>
          <a:p>
            <a:pPr algn="ctr">
              <a:defRPr/>
            </a:pP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A.D. 30</a:t>
            </a:r>
          </a:p>
        </p:txBody>
      </p:sp>
      <p:sp>
        <p:nvSpPr>
          <p:cNvPr id="6" name="Rectangle 5"/>
          <p:cNvSpPr/>
          <p:nvPr/>
        </p:nvSpPr>
        <p:spPr>
          <a:xfrm>
            <a:off x="735149" y="3973611"/>
            <a:ext cx="1754006" cy="584775"/>
          </a:xfrm>
          <a:prstGeom prst="rect">
            <a:avLst/>
          </a:prstGeom>
          <a:noFill/>
        </p:spPr>
        <p:txBody>
          <a:bodyPr wrap="none">
            <a:spAutoFit/>
          </a:bodyPr>
          <a:lstStyle/>
          <a:p>
            <a:pPr algn="ctr">
              <a:defRPr/>
            </a:pP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A.D. 70</a:t>
            </a:r>
          </a:p>
        </p:txBody>
      </p:sp>
      <p:sp>
        <p:nvSpPr>
          <p:cNvPr id="7" name="Rectangle 6"/>
          <p:cNvSpPr/>
          <p:nvPr/>
        </p:nvSpPr>
        <p:spPr>
          <a:xfrm>
            <a:off x="481874" y="5203928"/>
            <a:ext cx="2007281" cy="584775"/>
          </a:xfrm>
          <a:prstGeom prst="rect">
            <a:avLst/>
          </a:prstGeom>
          <a:noFill/>
        </p:spPr>
        <p:txBody>
          <a:bodyPr wrap="none">
            <a:spAutoFit/>
          </a:bodyPr>
          <a:lstStyle/>
          <a:p>
            <a:pPr algn="ctr">
              <a:defRPr/>
            </a:pP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A.D. 325</a:t>
            </a:r>
          </a:p>
        </p:txBody>
      </p:sp>
      <p:sp>
        <p:nvSpPr>
          <p:cNvPr id="8" name="Rectangle 7"/>
          <p:cNvSpPr/>
          <p:nvPr/>
        </p:nvSpPr>
        <p:spPr>
          <a:xfrm>
            <a:off x="481874" y="4588770"/>
            <a:ext cx="2007281" cy="584775"/>
          </a:xfrm>
          <a:prstGeom prst="rect">
            <a:avLst/>
          </a:prstGeom>
          <a:noFill/>
        </p:spPr>
        <p:txBody>
          <a:bodyPr wrap="none">
            <a:spAutoFit/>
          </a:bodyPr>
          <a:lstStyle/>
          <a:p>
            <a:pPr algn="ctr">
              <a:defRPr/>
            </a:pP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A.D. 135</a:t>
            </a:r>
          </a:p>
        </p:txBody>
      </p:sp>
      <p:sp>
        <p:nvSpPr>
          <p:cNvPr id="9" name="Rectangle 8"/>
          <p:cNvSpPr/>
          <p:nvPr/>
        </p:nvSpPr>
        <p:spPr>
          <a:xfrm>
            <a:off x="228600" y="5819086"/>
            <a:ext cx="2260555" cy="584775"/>
          </a:xfrm>
          <a:prstGeom prst="rect">
            <a:avLst/>
          </a:prstGeom>
          <a:noFill/>
        </p:spPr>
        <p:txBody>
          <a:bodyPr wrap="none">
            <a:spAutoFit/>
          </a:bodyPr>
          <a:lstStyle/>
          <a:p>
            <a:pPr algn="ctr">
              <a:defRPr/>
            </a:pP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A.D. 1882</a:t>
            </a:r>
          </a:p>
        </p:txBody>
      </p:sp>
      <p:sp>
        <p:nvSpPr>
          <p:cNvPr id="6153" name="TextBox 1"/>
          <p:cNvSpPr txBox="1">
            <a:spLocks noChangeArrowheads="1"/>
          </p:cNvSpPr>
          <p:nvPr/>
        </p:nvSpPr>
        <p:spPr bwMode="auto">
          <a:xfrm>
            <a:off x="2444750" y="3424238"/>
            <a:ext cx="6583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 When Jesus was crucified</a:t>
            </a:r>
          </a:p>
        </p:txBody>
      </p:sp>
      <p:sp>
        <p:nvSpPr>
          <p:cNvPr id="6154" name="TextBox 9"/>
          <p:cNvSpPr txBox="1">
            <a:spLocks noChangeArrowheads="1"/>
          </p:cNvSpPr>
          <p:nvPr/>
        </p:nvSpPr>
        <p:spPr bwMode="auto">
          <a:xfrm>
            <a:off x="2444750" y="4035425"/>
            <a:ext cx="6583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 City of Jerusalem burned</a:t>
            </a:r>
          </a:p>
        </p:txBody>
      </p:sp>
      <p:sp>
        <p:nvSpPr>
          <p:cNvPr id="6155" name="TextBox 10"/>
          <p:cNvSpPr txBox="1">
            <a:spLocks noChangeArrowheads="1"/>
          </p:cNvSpPr>
          <p:nvPr/>
        </p:nvSpPr>
        <p:spPr bwMode="auto">
          <a:xfrm>
            <a:off x="2444750" y="4648200"/>
            <a:ext cx="65833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 Jews destroyed by Rome</a:t>
            </a:r>
          </a:p>
        </p:txBody>
      </p:sp>
      <p:sp>
        <p:nvSpPr>
          <p:cNvPr id="6156" name="TextBox 11"/>
          <p:cNvSpPr txBox="1">
            <a:spLocks noChangeArrowheads="1"/>
          </p:cNvSpPr>
          <p:nvPr/>
        </p:nvSpPr>
        <p:spPr bwMode="auto">
          <a:xfrm>
            <a:off x="2444750" y="5259388"/>
            <a:ext cx="6583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 Constantine built church building</a:t>
            </a:r>
          </a:p>
        </p:txBody>
      </p:sp>
      <p:sp>
        <p:nvSpPr>
          <p:cNvPr id="6157" name="TextBox 12"/>
          <p:cNvSpPr txBox="1">
            <a:spLocks noChangeArrowheads="1"/>
          </p:cNvSpPr>
          <p:nvPr/>
        </p:nvSpPr>
        <p:spPr bwMode="auto">
          <a:xfrm>
            <a:off x="2444750" y="5870575"/>
            <a:ext cx="6583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 British man “Gordon” found a hill</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60" y="5499"/>
            <a:ext cx="8979040" cy="769441"/>
          </a:xfrm>
          <a:prstGeom prst="rect">
            <a:avLst/>
          </a:prstGeom>
          <a:solidFill>
            <a:srgbClr val="2B133D"/>
          </a:solidFill>
          <a:ln>
            <a:solidFill>
              <a:schemeClr val="bg1"/>
            </a:solidFill>
          </a:ln>
        </p:spPr>
        <p:txBody>
          <a:bodyPr>
            <a:spAutoFit/>
            <a:scene3d>
              <a:camera prst="orthographicFront"/>
              <a:lightRig rig="glow" dir="tl">
                <a:rot lat="0" lon="0" rev="5400000"/>
              </a:lightRig>
            </a:scene3d>
            <a:sp3d extrusionH="57150" contourW="12700">
              <a:bevelT w="25400" h="25400" prst="angle"/>
              <a:contourClr>
                <a:schemeClr val="accent6">
                  <a:shade val="73000"/>
                </a:schemeClr>
              </a:contourClr>
            </a:sp3d>
          </a:bodyPr>
          <a:lstStyle/>
          <a:p>
            <a:pPr algn="ctr">
              <a:defRPr/>
            </a:pPr>
            <a:r>
              <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 Have You Been to Calvary? </a:t>
            </a:r>
          </a:p>
        </p:txBody>
      </p:sp>
      <p:sp>
        <p:nvSpPr>
          <p:cNvPr id="7171" name="TextBox 3"/>
          <p:cNvSpPr txBox="1">
            <a:spLocks noChangeArrowheads="1"/>
          </p:cNvSpPr>
          <p:nvPr/>
        </p:nvSpPr>
        <p:spPr bwMode="auto">
          <a:xfrm>
            <a:off x="320675" y="969963"/>
            <a:ext cx="85344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2800">
                <a:solidFill>
                  <a:schemeClr val="bg1"/>
                </a:solidFill>
              </a:rPr>
              <a:t>Some want to go to the physical place</a:t>
            </a:r>
          </a:p>
          <a:p>
            <a:pPr algn="ctr" eaLnBrk="1" hangingPunct="1">
              <a:spcBef>
                <a:spcPct val="0"/>
              </a:spcBef>
              <a:buFontTx/>
              <a:buNone/>
            </a:pPr>
            <a:r>
              <a:rPr lang="en-US" altLang="en-US" sz="2800">
                <a:solidFill>
                  <a:schemeClr val="bg1"/>
                </a:solidFill>
              </a:rPr>
              <a:t>Calvary refers to death, crucifixion</a:t>
            </a:r>
          </a:p>
        </p:txBody>
      </p:sp>
      <p:sp>
        <p:nvSpPr>
          <p:cNvPr id="6" name="Rectangle 5"/>
          <p:cNvSpPr/>
          <p:nvPr/>
        </p:nvSpPr>
        <p:spPr>
          <a:xfrm>
            <a:off x="320675" y="2527011"/>
            <a:ext cx="1776447" cy="584775"/>
          </a:xfrm>
          <a:prstGeom prst="rect">
            <a:avLst/>
          </a:prstGeom>
          <a:noFill/>
        </p:spPr>
        <p:txBody>
          <a:bodyPr wrap="none">
            <a:spAutoFit/>
            <a:scene3d>
              <a:camera prst="isometricOffAxis1Right"/>
              <a:lightRig rig="glow" dir="tl">
                <a:rot lat="0" lon="0" rev="5400000"/>
              </a:lightRig>
            </a:scene3d>
            <a:sp3d contourW="12700">
              <a:bevelT w="25400" h="25400"/>
              <a:contourClr>
                <a:schemeClr val="accent6">
                  <a:shade val="73000"/>
                </a:schemeClr>
              </a:contourClr>
            </a:sp3d>
          </a:bodyPr>
          <a:lstStyle/>
          <a:p>
            <a:pPr algn="ctr">
              <a:defRPr/>
            </a:pPr>
            <a:r>
              <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It is not:</a:t>
            </a:r>
          </a:p>
        </p:txBody>
      </p:sp>
      <p:sp>
        <p:nvSpPr>
          <p:cNvPr id="7" name="TextBox 6"/>
          <p:cNvSpPr txBox="1"/>
          <p:nvPr/>
        </p:nvSpPr>
        <p:spPr>
          <a:xfrm>
            <a:off x="869950" y="3141663"/>
            <a:ext cx="8243888" cy="3324225"/>
          </a:xfrm>
          <a:prstGeom prst="rect">
            <a:avLst/>
          </a:prstGeom>
          <a:noFill/>
        </p:spPr>
        <p:txBody>
          <a:bodyPr>
            <a:spAutoFit/>
          </a:bodyPr>
          <a:lstStyle/>
          <a:p>
            <a:pPr marL="457200" indent="-457200">
              <a:lnSpc>
                <a:spcPct val="150000"/>
              </a:lnSpc>
              <a:buClr>
                <a:schemeClr val="accent6"/>
              </a:buClr>
              <a:buFont typeface="Wingdings" pitchFamily="2" charset="2"/>
              <a:buChar char="v"/>
              <a:defRPr/>
            </a:pPr>
            <a:r>
              <a:rPr lang="en-US" sz="2800" dirty="0">
                <a:solidFill>
                  <a:schemeClr val="bg1"/>
                </a:solidFill>
              </a:rPr>
              <a:t>Have you been immersed  - </a:t>
            </a:r>
            <a:r>
              <a:rPr lang="en-US" sz="2800" b="1" dirty="0">
                <a:solidFill>
                  <a:srgbClr val="FFFF00"/>
                </a:solidFill>
              </a:rPr>
              <a:t>Acts 2:38</a:t>
            </a:r>
          </a:p>
          <a:p>
            <a:pPr marL="457200" indent="-457200">
              <a:lnSpc>
                <a:spcPct val="150000"/>
              </a:lnSpc>
              <a:buClr>
                <a:schemeClr val="accent6"/>
              </a:buClr>
              <a:buFont typeface="Wingdings" pitchFamily="2" charset="2"/>
              <a:buChar char="v"/>
              <a:defRPr/>
            </a:pPr>
            <a:r>
              <a:rPr lang="en-US" sz="2800" dirty="0">
                <a:solidFill>
                  <a:schemeClr val="bg1"/>
                </a:solidFill>
              </a:rPr>
              <a:t>Wearing the right name - </a:t>
            </a:r>
            <a:r>
              <a:rPr lang="en-US" sz="2800" b="1" dirty="0">
                <a:solidFill>
                  <a:srgbClr val="FFFF00"/>
                </a:solidFill>
              </a:rPr>
              <a:t>Acts </a:t>
            </a:r>
            <a:r>
              <a:rPr lang="en-US" sz="2800" b="1" dirty="0">
                <a:solidFill>
                  <a:srgbClr val="FFFF00"/>
                </a:solidFill>
              </a:rPr>
              <a:t>4:12, 1 Pet. 4:16</a:t>
            </a:r>
            <a:endParaRPr lang="en-US" sz="2800" b="1" dirty="0">
              <a:solidFill>
                <a:srgbClr val="FFFF00"/>
              </a:solidFill>
            </a:endParaRPr>
          </a:p>
          <a:p>
            <a:pPr marL="457200" indent="-457200">
              <a:lnSpc>
                <a:spcPct val="150000"/>
              </a:lnSpc>
              <a:buClr>
                <a:schemeClr val="accent6"/>
              </a:buClr>
              <a:buFont typeface="Wingdings" pitchFamily="2" charset="2"/>
              <a:buChar char="v"/>
              <a:defRPr/>
            </a:pPr>
            <a:r>
              <a:rPr lang="en-US" sz="2800" dirty="0">
                <a:solidFill>
                  <a:schemeClr val="bg1"/>
                </a:solidFill>
              </a:rPr>
              <a:t>Observing the Lord’s Supper - </a:t>
            </a:r>
            <a:r>
              <a:rPr lang="en-US" sz="2800" b="1" dirty="0">
                <a:solidFill>
                  <a:srgbClr val="FFFF00"/>
                </a:solidFill>
              </a:rPr>
              <a:t>Acts 20:7</a:t>
            </a:r>
          </a:p>
          <a:p>
            <a:pPr marL="457200" indent="-457200">
              <a:lnSpc>
                <a:spcPct val="150000"/>
              </a:lnSpc>
              <a:buClr>
                <a:schemeClr val="accent6"/>
              </a:buClr>
              <a:buFont typeface="Wingdings" pitchFamily="2" charset="2"/>
              <a:buChar char="v"/>
              <a:defRPr/>
            </a:pPr>
            <a:r>
              <a:rPr lang="en-US" sz="2800" dirty="0">
                <a:solidFill>
                  <a:schemeClr val="bg1"/>
                </a:solidFill>
              </a:rPr>
              <a:t>Singing A Cappella -  </a:t>
            </a:r>
            <a:r>
              <a:rPr lang="en-US" sz="2800" b="1" dirty="0">
                <a:solidFill>
                  <a:srgbClr val="FFFF00"/>
                </a:solidFill>
              </a:rPr>
              <a:t>Col. </a:t>
            </a:r>
            <a:r>
              <a:rPr lang="en-US" sz="2800" b="1" dirty="0">
                <a:solidFill>
                  <a:srgbClr val="FFFF00"/>
                </a:solidFill>
              </a:rPr>
              <a:t>3:16, Eph. 5:19</a:t>
            </a:r>
            <a:endParaRPr lang="en-US" sz="2800" b="1" dirty="0">
              <a:solidFill>
                <a:srgbClr val="FFFF00"/>
              </a:solidFill>
            </a:endParaRPr>
          </a:p>
          <a:p>
            <a:pPr marL="457200" indent="-457200">
              <a:lnSpc>
                <a:spcPct val="150000"/>
              </a:lnSpc>
              <a:buClr>
                <a:schemeClr val="accent6"/>
              </a:buClr>
              <a:buFont typeface="Wingdings" pitchFamily="2" charset="2"/>
              <a:buChar char="v"/>
              <a:defRPr/>
            </a:pPr>
            <a:r>
              <a:rPr lang="en-US" sz="2800" dirty="0">
                <a:solidFill>
                  <a:schemeClr val="bg1"/>
                </a:solidFill>
              </a:rPr>
              <a:t>Giving liberally - </a:t>
            </a:r>
            <a:r>
              <a:rPr lang="en-US" sz="2800" b="1" dirty="0">
                <a:solidFill>
                  <a:srgbClr val="FFFF00"/>
                </a:solidFill>
              </a:rPr>
              <a:t>2 Cor. 9:6-7</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
        <p:nvSpPr>
          <p:cNvPr id="8195" name="TextBox 2"/>
          <p:cNvSpPr txBox="1">
            <a:spLocks noChangeArrowheads="1"/>
          </p:cNvSpPr>
          <p:nvPr/>
        </p:nvSpPr>
        <p:spPr bwMode="auto">
          <a:xfrm>
            <a:off x="169863" y="1295400"/>
            <a:ext cx="8974137"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b="1">
                <a:solidFill>
                  <a:srgbClr val="FFFF00"/>
                </a:solidFill>
              </a:rPr>
              <a:t>Rom. 6:1-12 </a:t>
            </a:r>
            <a:r>
              <a:rPr lang="en-US" altLang="en-US" sz="2800">
                <a:solidFill>
                  <a:schemeClr val="bg1"/>
                </a:solidFill>
              </a:rPr>
              <a:t>- answers the question</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b="1">
                <a:solidFill>
                  <a:srgbClr val="FFFF00"/>
                </a:solidFill>
              </a:rPr>
              <a:t>v. 1  </a:t>
            </a:r>
            <a:r>
              <a:rPr lang="en-US" altLang="en-US" sz="2800">
                <a:solidFill>
                  <a:schemeClr val="bg1"/>
                </a:solidFill>
              </a:rPr>
              <a:t>“What shall we say then? Shall we continue in sin, 	that grace may abound?”</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b="1">
                <a:solidFill>
                  <a:srgbClr val="FFFF00"/>
                </a:solidFill>
              </a:rPr>
              <a:t>Rom. 5:20-21  </a:t>
            </a:r>
            <a:r>
              <a:rPr lang="en-US" altLang="en-US" sz="2800">
                <a:solidFill>
                  <a:schemeClr val="bg1"/>
                </a:solidFill>
              </a:rPr>
              <a:t>- sin abounded -- grace abounded</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a:solidFill>
                  <a:schemeClr val="bg1"/>
                </a:solidFill>
              </a:rPr>
              <a:t>         Should we continue to sin so that grace would  	continue to abound ?	</a:t>
            </a:r>
          </a:p>
        </p:txBody>
      </p:sp>
      <p:sp>
        <p:nvSpPr>
          <p:cNvPr id="4" name="Rectangle 3"/>
          <p:cNvSpPr/>
          <p:nvPr/>
        </p:nvSpPr>
        <p:spPr>
          <a:xfrm>
            <a:off x="2124956" y="5410200"/>
            <a:ext cx="4647427" cy="923330"/>
          </a:xfrm>
          <a:prstGeom prst="rect">
            <a:avLst/>
          </a:prstGeom>
          <a:noFill/>
        </p:spPr>
        <p:txBody>
          <a:bodyPr wrap="none">
            <a:spAutoFit/>
            <a:scene3d>
              <a:camera prst="orthographicFront"/>
              <a:lightRig rig="threePt" dir="t"/>
            </a:scene3d>
            <a:sp3d extrusionH="57150">
              <a:bevelT w="38100" h="38100" prst="angle"/>
            </a:sp3d>
          </a:bodyPr>
          <a:lstStyle/>
          <a:p>
            <a:pPr algn="ctr">
              <a:defRPr/>
            </a:pPr>
            <a:r>
              <a:rPr lang="en-US" sz="5400" b="1" spc="200" dirty="0">
                <a:ln w="29210">
                  <a:solidFill>
                    <a:schemeClr val="accent3">
                      <a:tint val="10000"/>
                    </a:schemeClr>
                  </a:solidFill>
                </a:ln>
                <a:solidFill>
                  <a:schemeClr val="accent3">
                    <a:satMod val="200000"/>
                    <a:alpha val="50000"/>
                  </a:schemeClr>
                </a:solidFill>
                <a:effectLst>
                  <a:glow rad="228600">
                    <a:srgbClr val="99FFCC">
                      <a:alpha val="40000"/>
                    </a:srgbClr>
                  </a:glow>
                  <a:innerShdw blurRad="50800" dist="50800" dir="8100000">
                    <a:srgbClr val="7D7D7D">
                      <a:alpha val="73000"/>
                    </a:srgbClr>
                  </a:innerShdw>
                </a:effectLst>
              </a:rPr>
              <a:t>God </a:t>
            </a:r>
            <a:r>
              <a:rPr lang="en-US" sz="5400" b="1" spc="200" dirty="0">
                <a:ln w="29210">
                  <a:solidFill>
                    <a:schemeClr val="accent3">
                      <a:tint val="10000"/>
                    </a:schemeClr>
                  </a:solidFill>
                </a:ln>
                <a:solidFill>
                  <a:schemeClr val="accent3">
                    <a:satMod val="200000"/>
                    <a:alpha val="50000"/>
                  </a:schemeClr>
                </a:solidFill>
                <a:effectLst>
                  <a:glow rad="228600">
                    <a:srgbClr val="99FFCC">
                      <a:alpha val="40000"/>
                    </a:srgbClr>
                  </a:glow>
                  <a:innerShdw blurRad="50800" dist="50800" dir="8100000">
                    <a:srgbClr val="7D7D7D">
                      <a:alpha val="73000"/>
                    </a:srgbClr>
                  </a:innerShdw>
                </a:effectLst>
              </a:rPr>
              <a:t>Forbid !</a:t>
            </a:r>
            <a:endParaRPr lang="en-US" sz="5400" b="1" spc="200" dirty="0">
              <a:ln w="29210">
                <a:solidFill>
                  <a:schemeClr val="accent3">
                    <a:tint val="10000"/>
                  </a:schemeClr>
                </a:solidFill>
              </a:ln>
              <a:solidFill>
                <a:schemeClr val="accent3">
                  <a:satMod val="200000"/>
                  <a:alpha val="50000"/>
                </a:schemeClr>
              </a:solidFill>
              <a:effectLst>
                <a:glow rad="228600">
                  <a:srgbClr val="99FFCC">
                    <a:alpha val="40000"/>
                  </a:srgbClr>
                </a:glow>
                <a:innerShdw blurRad="50800" dist="50800" dir="8100000">
                  <a:srgbClr val="7D7D7D">
                    <a:alpha val="73000"/>
                  </a:srgbClr>
                </a:innerShdw>
              </a:effectLst>
            </a:endParaRPr>
          </a:p>
        </p:txBody>
      </p:sp>
      <p:sp>
        <p:nvSpPr>
          <p:cNvPr id="8197" name="Rectangle 2"/>
          <p:cNvSpPr>
            <a:spLocks noChangeArrowheads="1"/>
          </p:cNvSpPr>
          <p:nvPr/>
        </p:nvSpPr>
        <p:spPr bwMode="auto">
          <a:xfrm>
            <a:off x="979488" y="5626100"/>
            <a:ext cx="11461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000" b="1">
                <a:solidFill>
                  <a:srgbClr val="FFFF00"/>
                </a:solidFill>
              </a:rPr>
              <a:t>v. 2 </a:t>
            </a:r>
            <a:endParaRPr lang="en-US" altLang="en-US" sz="400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
          <p:cNvSpPr txBox="1">
            <a:spLocks noChangeArrowheads="1"/>
          </p:cNvSpPr>
          <p:nvPr/>
        </p:nvSpPr>
        <p:spPr bwMode="auto">
          <a:xfrm>
            <a:off x="0" y="914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2800" b="1" u="sng">
                <a:solidFill>
                  <a:srgbClr val="FFFF00"/>
                </a:solidFill>
              </a:rPr>
              <a:t>4 Reasons Why Christians Should Not Sin</a:t>
            </a:r>
          </a:p>
        </p:txBody>
      </p:sp>
      <p:sp>
        <p:nvSpPr>
          <p:cNvPr id="5" name="Rectangle 4"/>
          <p:cNvSpPr/>
          <p:nvPr/>
        </p:nvSpPr>
        <p:spPr>
          <a:xfrm>
            <a:off x="1665288" y="1449388"/>
            <a:ext cx="5846762" cy="708025"/>
          </a:xfrm>
          <a:prstGeom prst="rect">
            <a:avLst/>
          </a:prstGeom>
          <a:noFill/>
        </p:spPr>
        <p:txBody>
          <a:bodyPr wrap="none">
            <a:spAutoFit/>
          </a:bodyPr>
          <a:lstStyle/>
          <a:p>
            <a:pPr algn="ctr">
              <a:defRPr/>
            </a:pPr>
            <a:r>
              <a:rPr lang="en-US" sz="4000" b="1" dirty="0">
                <a:ln w="17780" cmpd="sng">
                  <a:noFill/>
                  <a:prstDash val="solid"/>
                  <a:miter lim="800000"/>
                </a:ln>
                <a:solidFill>
                  <a:srgbClr val="92D050"/>
                </a:solidFill>
                <a:effectLst>
                  <a:outerShdw blurRad="50800" algn="tl" rotWithShape="0">
                    <a:srgbClr val="000000"/>
                  </a:outerShdw>
                </a:effectLst>
              </a:rPr>
              <a:t>#1 We Have Died to Sin</a:t>
            </a:r>
          </a:p>
        </p:txBody>
      </p:sp>
      <p:sp>
        <p:nvSpPr>
          <p:cNvPr id="9220" name="TextBox 5"/>
          <p:cNvSpPr txBox="1">
            <a:spLocks noChangeArrowheads="1"/>
          </p:cNvSpPr>
          <p:nvPr/>
        </p:nvSpPr>
        <p:spPr bwMode="auto">
          <a:xfrm>
            <a:off x="169863" y="2590800"/>
            <a:ext cx="86693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“God forbid. How shall we who died to sin live any longer in it?” 					</a:t>
            </a:r>
            <a:r>
              <a:rPr lang="en-US" altLang="en-US" sz="2800" b="1">
                <a:solidFill>
                  <a:srgbClr val="FFFF00"/>
                </a:solidFill>
              </a:rPr>
              <a:t>Rom. 6:2</a:t>
            </a:r>
          </a:p>
          <a:p>
            <a:pPr eaLnBrk="1" hangingPunct="1">
              <a:spcBef>
                <a:spcPct val="0"/>
              </a:spcBef>
              <a:buFontTx/>
              <a:buNone/>
            </a:pPr>
            <a:endParaRPr lang="en-US" altLang="en-US" sz="2400">
              <a:solidFill>
                <a:schemeClr val="bg1"/>
              </a:solidFill>
            </a:endParaRPr>
          </a:p>
          <a:p>
            <a:pPr eaLnBrk="1" hangingPunct="1">
              <a:spcBef>
                <a:spcPct val="0"/>
              </a:spcBef>
              <a:buFontTx/>
              <a:buNone/>
            </a:pPr>
            <a:endParaRPr lang="en-US" altLang="en-US" sz="2400">
              <a:solidFill>
                <a:schemeClr val="bg1"/>
              </a:solidFill>
            </a:endParaRPr>
          </a:p>
          <a:p>
            <a:pPr eaLnBrk="1" hangingPunct="1">
              <a:spcBef>
                <a:spcPct val="0"/>
              </a:spcBef>
              <a:buFontTx/>
              <a:buNone/>
            </a:pPr>
            <a:r>
              <a:rPr lang="en-US" altLang="en-US" sz="2800" i="1">
                <a:solidFill>
                  <a:srgbClr val="92D050"/>
                </a:solidFill>
              </a:rPr>
              <a:t>Dies Physically </a:t>
            </a:r>
            <a:r>
              <a:rPr lang="en-US" altLang="en-US" sz="2800">
                <a:solidFill>
                  <a:schemeClr val="bg1"/>
                </a:solidFill>
              </a:rPr>
              <a:t>-  no longer lives the former life</a:t>
            </a:r>
          </a:p>
          <a:p>
            <a:pPr eaLnBrk="1" hangingPunct="1">
              <a:spcBef>
                <a:spcPct val="0"/>
              </a:spcBef>
              <a:buFontTx/>
              <a:buNone/>
            </a:pPr>
            <a:r>
              <a:rPr lang="en-US" altLang="en-US" sz="2800" i="1">
                <a:solidFill>
                  <a:srgbClr val="92D050"/>
                </a:solidFill>
              </a:rPr>
              <a:t>Dies Spiritually </a:t>
            </a:r>
            <a:r>
              <a:rPr lang="en-US" altLang="en-US" sz="2800">
                <a:solidFill>
                  <a:schemeClr val="bg1"/>
                </a:solidFill>
              </a:rPr>
              <a:t>-  no longer lives the former life</a:t>
            </a:r>
          </a:p>
          <a:p>
            <a:pPr eaLnBrk="1" hangingPunct="1">
              <a:spcBef>
                <a:spcPct val="0"/>
              </a:spcBef>
              <a:buFontTx/>
              <a:buNone/>
            </a:pPr>
            <a:endParaRPr lang="en-US" altLang="en-US" sz="2400">
              <a:solidFill>
                <a:schemeClr val="bg1"/>
              </a:solidFill>
            </a:endParaRPr>
          </a:p>
          <a:p>
            <a:pPr eaLnBrk="1" hangingPunct="1">
              <a:spcBef>
                <a:spcPct val="0"/>
              </a:spcBef>
              <a:buFontTx/>
              <a:buNone/>
            </a:pPr>
            <a:endParaRPr lang="en-US" altLang="en-US" sz="2400">
              <a:solidFill>
                <a:schemeClr val="bg1"/>
              </a:solidFill>
            </a:endParaRPr>
          </a:p>
          <a:p>
            <a:pPr eaLnBrk="1" hangingPunct="1">
              <a:spcBef>
                <a:spcPct val="0"/>
              </a:spcBef>
              <a:buFontTx/>
              <a:buNone/>
            </a:pPr>
            <a:r>
              <a:rPr lang="en-US" altLang="en-US" sz="2800">
                <a:solidFill>
                  <a:schemeClr val="bg1"/>
                </a:solidFill>
              </a:rPr>
              <a:t>“…that we, having died to sins, might life for righteousness”  					</a:t>
            </a:r>
            <a:r>
              <a:rPr lang="en-US" altLang="en-US" sz="2800" b="1">
                <a:solidFill>
                  <a:srgbClr val="FFFF00"/>
                </a:solidFill>
              </a:rPr>
              <a:t>1 Pet. 2:24</a:t>
            </a:r>
          </a:p>
        </p:txBody>
      </p:sp>
      <p:sp>
        <p:nvSpPr>
          <p:cNvPr id="7" name="Rectangle 6"/>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66825" y="1438275"/>
            <a:ext cx="6643688" cy="708025"/>
          </a:xfrm>
          <a:prstGeom prst="rect">
            <a:avLst/>
          </a:prstGeom>
          <a:noFill/>
        </p:spPr>
        <p:txBody>
          <a:bodyPr wrap="none">
            <a:spAutoFit/>
          </a:bodyPr>
          <a:lstStyle/>
          <a:p>
            <a:pPr algn="ctr">
              <a:defRPr/>
            </a:pPr>
            <a:r>
              <a:rPr lang="en-US" sz="4000" b="1" dirty="0">
                <a:ln w="17780" cmpd="sng">
                  <a:noFill/>
                  <a:prstDash val="solid"/>
                  <a:miter lim="800000"/>
                </a:ln>
                <a:solidFill>
                  <a:srgbClr val="92D050"/>
                </a:solidFill>
                <a:effectLst>
                  <a:outerShdw blurRad="50800" algn="tl" rotWithShape="0">
                    <a:srgbClr val="000000"/>
                  </a:outerShdw>
                </a:effectLst>
              </a:rPr>
              <a:t>#2 We have Been Baptized</a:t>
            </a:r>
          </a:p>
        </p:txBody>
      </p:sp>
      <p:sp>
        <p:nvSpPr>
          <p:cNvPr id="10243" name="TextBox 5"/>
          <p:cNvSpPr txBox="1">
            <a:spLocks noChangeArrowheads="1"/>
          </p:cNvSpPr>
          <p:nvPr/>
        </p:nvSpPr>
        <p:spPr bwMode="auto">
          <a:xfrm>
            <a:off x="0" y="2438400"/>
            <a:ext cx="9067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2800">
                <a:solidFill>
                  <a:schemeClr val="bg1"/>
                </a:solidFill>
              </a:rPr>
              <a:t>“Or do you not know that as many of us as were baptized into Christ Jesus were baptized into His death?”  </a:t>
            </a:r>
            <a:r>
              <a:rPr lang="en-US" altLang="en-US" sz="2800" b="1">
                <a:solidFill>
                  <a:srgbClr val="FFFF00"/>
                </a:solidFill>
              </a:rPr>
              <a:t>Rom. 6:3</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b="1">
                <a:solidFill>
                  <a:srgbClr val="FFFF00"/>
                </a:solidFill>
              </a:rPr>
              <a:t>v. 4   </a:t>
            </a:r>
            <a:r>
              <a:rPr lang="en-US" altLang="en-US" sz="2800">
                <a:solidFill>
                  <a:schemeClr val="bg1"/>
                </a:solidFill>
              </a:rPr>
              <a:t>- buried with Him through baptism</a:t>
            </a:r>
          </a:p>
          <a:p>
            <a:pPr eaLnBrk="1" hangingPunct="1">
              <a:spcBef>
                <a:spcPct val="0"/>
              </a:spcBef>
              <a:buFontTx/>
              <a:buNone/>
            </a:pPr>
            <a:r>
              <a:rPr lang="en-US" altLang="en-US" sz="2800" b="1">
                <a:solidFill>
                  <a:srgbClr val="FFFF00"/>
                </a:solidFill>
              </a:rPr>
              <a:t>v. 5  </a:t>
            </a:r>
            <a:r>
              <a:rPr lang="en-US" altLang="en-US" sz="2800">
                <a:solidFill>
                  <a:schemeClr val="bg1"/>
                </a:solidFill>
              </a:rPr>
              <a:t>- likeness of His death and resurrection</a:t>
            </a:r>
          </a:p>
          <a:p>
            <a:pPr eaLnBrk="1" hangingPunct="1">
              <a:spcBef>
                <a:spcPct val="0"/>
              </a:spcBef>
              <a:buFontTx/>
              <a:buNone/>
            </a:pPr>
            <a:endParaRPr lang="en-US" altLang="en-US" sz="2800">
              <a:solidFill>
                <a:schemeClr val="bg1"/>
              </a:solidFill>
            </a:endParaRPr>
          </a:p>
          <a:p>
            <a:pPr eaLnBrk="1" hangingPunct="1">
              <a:spcBef>
                <a:spcPct val="0"/>
              </a:spcBef>
              <a:buFontTx/>
              <a:buNone/>
            </a:pPr>
            <a:r>
              <a:rPr lang="en-US" altLang="en-US" sz="2800">
                <a:solidFill>
                  <a:schemeClr val="bg1"/>
                </a:solidFill>
              </a:rPr>
              <a:t>Our old self has died to sin, and Christ has taken his place</a:t>
            </a:r>
          </a:p>
        </p:txBody>
      </p:sp>
      <p:sp>
        <p:nvSpPr>
          <p:cNvPr id="7" name="Rectangle 6"/>
          <p:cNvSpPr/>
          <p:nvPr/>
        </p:nvSpPr>
        <p:spPr>
          <a:xfrm>
            <a:off x="0" y="0"/>
            <a:ext cx="9009063" cy="769441"/>
          </a:xfrm>
          <a:prstGeom prst="rect">
            <a:avLst/>
          </a:prstGeom>
          <a:solidFill>
            <a:srgbClr val="2B133D"/>
          </a:solidFill>
          <a:ln>
            <a:solidFill>
              <a:schemeClr val="bg1"/>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Have You Been Crucified?</a:t>
            </a:r>
          </a:p>
        </p:txBody>
      </p:sp>
      <p:sp>
        <p:nvSpPr>
          <p:cNvPr id="10245" name="TextBox 2"/>
          <p:cNvSpPr txBox="1">
            <a:spLocks noChangeArrowheads="1"/>
          </p:cNvSpPr>
          <p:nvPr/>
        </p:nvSpPr>
        <p:spPr bwMode="auto">
          <a:xfrm>
            <a:off x="0" y="914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r>
              <a:rPr lang="en-US" altLang="en-US" sz="2800" b="1" u="sng">
                <a:solidFill>
                  <a:srgbClr val="FFFF00"/>
                </a:solidFill>
              </a:rPr>
              <a:t>4 Reasons Why Christians Should Not Sin</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1041</TotalTime>
  <Words>3340</Words>
  <Application>Microsoft Office PowerPoint</Application>
  <PresentationFormat>On-screen Show (4:3)</PresentationFormat>
  <Paragraphs>278</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Arthur Pigman</dc:creator>
  <cp:lastModifiedBy>John Croft</cp:lastModifiedBy>
  <cp:revision>31</cp:revision>
  <dcterms:created xsi:type="dcterms:W3CDTF">2012-06-05T19:32:13Z</dcterms:created>
  <dcterms:modified xsi:type="dcterms:W3CDTF">2015-10-29T22:13:22Z</dcterms:modified>
</cp:coreProperties>
</file>