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sldIdLst>
    <p:sldId id="256" r:id="rId2"/>
    <p:sldId id="257" r:id="rId3"/>
    <p:sldId id="258" r:id="rId4"/>
    <p:sldId id="279" r:id="rId5"/>
    <p:sldId id="261" r:id="rId6"/>
    <p:sldId id="262" r:id="rId7"/>
    <p:sldId id="263" r:id="rId8"/>
    <p:sldId id="264" r:id="rId9"/>
    <p:sldId id="265" r:id="rId10"/>
    <p:sldId id="266" r:id="rId11"/>
    <p:sldId id="260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81" r:id="rId20"/>
    <p:sldId id="282" r:id="rId21"/>
    <p:sldId id="283" r:id="rId22"/>
    <p:sldId id="284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CCFF"/>
    <a:srgbClr val="0099CC"/>
    <a:srgbClr val="00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53" autoAdjust="0"/>
    <p:restoredTop sz="65302" autoAdjust="0"/>
  </p:normalViewPr>
  <p:slideViewPr>
    <p:cSldViewPr>
      <p:cViewPr varScale="1">
        <p:scale>
          <a:sx n="43" d="100"/>
          <a:sy n="43" d="100"/>
        </p:scale>
        <p:origin x="-19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BF9E7DB-A4EB-4AAD-B4E5-DA4C120A4515}" type="datetimeFigureOut">
              <a:rPr lang="en-US"/>
              <a:pPr>
                <a:defRPr/>
              </a:pPr>
              <a:t>2/26/2015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F4B206F-50F2-4898-905B-E3D7145B8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078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Aim: To show some things we need and do not need to be of value in working for God.</a:t>
            </a:r>
            <a:endParaRPr lang="en-US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9D646CF-B68C-4D2A-8813-2BBEA68A0733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G. Everything convenient and opportune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1. Paul and Silas didn’t have it convenient in the </a:t>
            </a:r>
            <a:r>
              <a:rPr lang="en-US" dirty="0" err="1" smtClean="0"/>
              <a:t>Philippian</a:t>
            </a:r>
            <a:r>
              <a:rPr lang="en-US" dirty="0" smtClean="0"/>
              <a:t> jail - Acts 16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2. We hear too much about convenience in the Lord’s work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3. The Lord expects us to make a sacrifice to work for Him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4. We do not need everything convenient and opportune to work for the Lord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5. Jesus taught: On a mountain, by a well, on the seashore, in houses, in public</a:t>
            </a:r>
            <a:r>
              <a:rPr lang="en-US" baseline="0" dirty="0" smtClean="0"/>
              <a:t> </a:t>
            </a:r>
            <a:r>
              <a:rPr lang="en-US" dirty="0" smtClean="0"/>
              <a:t>gatherings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6. We must be ready to teach others and help others even though everything is not</a:t>
            </a:r>
            <a:r>
              <a:rPr lang="en-US" baseline="0" dirty="0" smtClean="0"/>
              <a:t> </a:t>
            </a:r>
            <a:r>
              <a:rPr lang="en-US" dirty="0" smtClean="0"/>
              <a:t>convenient and opportune.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H. These are some things we do not need to be of value in the Lord’s work: eloquence,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education, money, fine clothing, perfect health, years of experience and convenience.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51E416-D907-469E-BADF-BA8913818146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A. Faith which produces the fruit of self-denial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1. Heb. 11:24-25 - “By faith Moses, when he was come to years, refused to be called</a:t>
            </a:r>
            <a:r>
              <a:rPr lang="en-US" baseline="0" dirty="0" smtClean="0"/>
              <a:t> </a:t>
            </a:r>
            <a:r>
              <a:rPr lang="en-US" dirty="0" smtClean="0"/>
              <a:t>the son of Pharaoh's daughter;</a:t>
            </a:r>
            <a:r>
              <a:rPr lang="en-US" baseline="0" dirty="0" smtClean="0"/>
              <a:t> </a:t>
            </a:r>
            <a:r>
              <a:rPr lang="en-US" dirty="0" smtClean="0"/>
              <a:t>Choosing rather to suffer affliction with the</a:t>
            </a:r>
            <a:r>
              <a:rPr lang="en-US" baseline="0" dirty="0" smtClean="0"/>
              <a:t> </a:t>
            </a:r>
            <a:r>
              <a:rPr lang="en-US" dirty="0" smtClean="0"/>
              <a:t>people of God, than to enjoy the pleasures of sin for a season;”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2. By faith Moses denied himself all the pleasure of sin in this world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3. To be of value in the Lord’s work today we must by faith deny our self the</a:t>
            </a:r>
            <a:r>
              <a:rPr lang="en-US" baseline="0" dirty="0" smtClean="0"/>
              <a:t> </a:t>
            </a:r>
            <a:r>
              <a:rPr lang="en-US" dirty="0" smtClean="0"/>
              <a:t>pleasures of sin in this world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3A89383-D876-4DD6-B7DB-CC60D2CD5514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B. A Godly Life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1. Our life must show that we have been with Jesus</a:t>
            </a:r>
          </a:p>
          <a:p>
            <a:r>
              <a:rPr lang="en-US" dirty="0" smtClean="0"/>
              <a:t>2. Acts 4:13 “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Now when they saw the boldness of Peter and John, and perceived that they were uneducated and untrained men, they marveled. And they realized that they had been with Jesus</a:t>
            </a:r>
            <a:r>
              <a:rPr lang="en-US" dirty="0" smtClean="0"/>
              <a:t>.”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3. Can people tell by your life that you are a Christian?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4. To be of value in the Lord’s work you must be.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CE4997-6143-444A-B211-FF954B12AF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C. Liberality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1. We must be liberal givers to the cause of Christ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2. We have already seen</a:t>
            </a:r>
            <a:r>
              <a:rPr lang="en-US" baseline="0" dirty="0" smtClean="0"/>
              <a:t> the poor widow as an example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3. Give as we have prospered - 1 Cor. 16:1-2 - to succeed in business affairs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4. The brethren in Macedonia gave out of deep poverty. “they gave as much as they were able, and even beyond their ability” People today would say they were</a:t>
            </a:r>
            <a:r>
              <a:rPr lang="en-US" baseline="0" dirty="0" smtClean="0"/>
              <a:t> </a:t>
            </a:r>
            <a:r>
              <a:rPr lang="en-US" dirty="0" smtClean="0"/>
              <a:t>foolish - II Cor. 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5. Notice what the Bible says: “... see that you also excel in this grace of giving.” II Cor. 8:7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6. The Lord wants cheerful givers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7. To be of value in the Lord’s work we must be liberal in giving our money, our time</a:t>
            </a:r>
            <a:r>
              <a:rPr lang="en-US" baseline="0" dirty="0" smtClean="0"/>
              <a:t> </a:t>
            </a:r>
            <a:r>
              <a:rPr lang="en-US" dirty="0" smtClean="0"/>
              <a:t>and our life.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EBF49E-134E-4445-9305-93A3E60784D1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D. An Uncompromising spirit like that of John the Baptizer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1. Matt. 14:3-10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2. John did not fail to proclaim the truth to any man even though it meant giving up</a:t>
            </a:r>
            <a:r>
              <a:rPr lang="en-US" baseline="0" dirty="0" smtClean="0"/>
              <a:t> </a:t>
            </a:r>
            <a:r>
              <a:rPr lang="en-US" dirty="0" smtClean="0"/>
              <a:t>his life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3. God does not want us to compromise the truth with anyone for any reason.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4. We must stand firm for the Word of god as John did showing his ZEAL,</a:t>
            </a:r>
            <a:r>
              <a:rPr lang="en-US" baseline="0" dirty="0" smtClean="0"/>
              <a:t> </a:t>
            </a:r>
            <a:r>
              <a:rPr lang="en-US" dirty="0" smtClean="0"/>
              <a:t>FAITHFULNESS and COURAGE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5. To be of value in the Lord’s work we must have an uncompromising spirit concerning</a:t>
            </a:r>
            <a:r>
              <a:rPr lang="en-US" baseline="0" dirty="0" smtClean="0"/>
              <a:t> </a:t>
            </a:r>
            <a:r>
              <a:rPr lang="en-US" dirty="0" smtClean="0"/>
              <a:t>the truth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14D308-9566-449C-9019-39ADDB193257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E. GOOD SPIRITUAL HEALTH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1. III John 1-2 “As your soul prospers”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2. “My heartfelt prayer for you, my very dear friend, is that you may be as healthy</a:t>
            </a:r>
            <a:r>
              <a:rPr lang="en-US" baseline="0" dirty="0" smtClean="0"/>
              <a:t> </a:t>
            </a:r>
            <a:r>
              <a:rPr lang="en-US" dirty="0" smtClean="0"/>
              <a:t>and prosperous in every way as you are in soul.” Phillips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3. Gaius had the healthy soul - therefore he had the assurance and promises of God</a:t>
            </a:r>
            <a:r>
              <a:rPr lang="en-US" baseline="0" dirty="0" smtClean="0"/>
              <a:t> </a:t>
            </a:r>
            <a:r>
              <a:rPr lang="en-US" dirty="0" smtClean="0"/>
              <a:t>that the other things of life would be taken care of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4. If your body and financial condition were as healthy as your soul, how would you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be: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a. Weak and sickly - nearly dead or on the verge of death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b. Financially would you be in poverty - begging for something to eat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c. Would you be strong and prosperous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6. To be of value in the Lord’s work it is a necessity to have good spiritual health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5E5846-EFB9-4E42-B8FD-AC422A1E3B42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F. Realize that we are a debtor</a:t>
            </a:r>
          </a:p>
          <a:p>
            <a:r>
              <a:rPr lang="en-US" dirty="0" smtClean="0"/>
              <a:t>1. Rom</a:t>
            </a:r>
            <a:r>
              <a:rPr lang="en-US" i="0" dirty="0" smtClean="0"/>
              <a:t>. 1:14-15 “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am a debtor both to Greeks and to barbarians, both to wise and to unwise.</a:t>
            </a:r>
            <a:r>
              <a:rPr lang="en-US" sz="1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So, as much as is in me, I am ready to preach the gospel to you who are in Rome also</a:t>
            </a:r>
            <a:r>
              <a:rPr lang="en-US" i="0" dirty="0" smtClean="0"/>
              <a:t>.”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2. We are in debt to others because of what Christ did for us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3. We are in debt to others because others taught us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4. To be of value in the Lord’s work we must realize that we are in debt to help</a:t>
            </a:r>
            <a:r>
              <a:rPr lang="en-US" baseline="0" dirty="0" smtClean="0"/>
              <a:t> </a:t>
            </a:r>
            <a:r>
              <a:rPr lang="en-US" dirty="0" smtClean="0"/>
              <a:t>others know about God!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C813E6-4E6C-4F1F-B69B-C70CF4B03561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G. A love for souls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1. Paul had a love for souls and was doing everything possible to save them - “My hearts desire is for people to be saved” Rom.10:1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2. 1 Cor. 9:22 “by all means save some.”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3. 1 Cor. 8:13 do everything in my power not to offend my brother or sister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4. We must have this same love for souls to be of value in the work for God.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5. Do you love souls as much or more than money ?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B328F9-E621-41C7-B437-E50DAE7F1F56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F96098-AE63-40E1-8A03-A43995C78578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8F819F-019C-41FC-889A-8E5AC3EFAEA9}" type="slidenum">
              <a:rPr lang="en-US" smtClean="0">
                <a:latin typeface="Arial" charset="0"/>
                <a:cs typeface="Arial" charset="0"/>
              </a:rPr>
              <a:pPr/>
              <a:t>22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Each Christian today is a worker for God and he has his work to do.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b. Work of the ministry</a:t>
            </a:r>
          </a:p>
          <a:p>
            <a:pPr>
              <a:spcBef>
                <a:spcPct val="0"/>
              </a:spcBef>
            </a:pPr>
            <a:r>
              <a:rPr lang="en-US" dirty="0" err="1" smtClean="0"/>
              <a:t>i</a:t>
            </a:r>
            <a:r>
              <a:rPr lang="en-US" dirty="0" smtClean="0"/>
              <a:t>. Would include preaching the Gospel - Teaching Classes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ii. Also include other work - caring for the sick, feeding the hungry etc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The work of the Lord is the most important thing in all the world.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Here are some things we do not need and that we need to be of value in the work of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Lord!</a:t>
            </a:r>
            <a:endParaRPr lang="en-US" dirty="0" smtClean="0"/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D4DE99-773A-4A7E-B9DC-00701D09C5BD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A. Eloquence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1. Eloquence means to be a great speaker - good use of words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2. Moses was slow of speech and of a slow tongue - Ex. 4:10 “And Moses said unto</a:t>
            </a:r>
            <a:r>
              <a:rPr lang="en-US" baseline="0" dirty="0" smtClean="0"/>
              <a:t> </a:t>
            </a:r>
            <a:r>
              <a:rPr lang="en-US" dirty="0" smtClean="0"/>
              <a:t>the LORD, O my Lord, I [am] not eloquent,</a:t>
            </a:r>
            <a:r>
              <a:rPr lang="en-US" baseline="0" dirty="0" smtClean="0"/>
              <a:t> </a:t>
            </a:r>
            <a:r>
              <a:rPr lang="en-US" dirty="0" smtClean="0"/>
              <a:t>but I [am] slow of speech, and of a slow tongue.”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FC494F-AA2D-42FA-BD73-2D50E667B7B8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3. Paul was not an eloquent man: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a. I Cor. 2:1-4 “And I, brethren, when I came to you, came not with </a:t>
            </a:r>
            <a:r>
              <a:rPr lang="en-US" dirty="0" err="1" smtClean="0"/>
              <a:t>excellency</a:t>
            </a:r>
            <a:r>
              <a:rPr lang="en-US" dirty="0" smtClean="0"/>
              <a:t> of</a:t>
            </a:r>
            <a:r>
              <a:rPr lang="en-US" baseline="0" dirty="0" smtClean="0"/>
              <a:t> </a:t>
            </a:r>
            <a:r>
              <a:rPr lang="en-US" dirty="0" smtClean="0"/>
              <a:t>speech”</a:t>
            </a:r>
          </a:p>
          <a:p>
            <a:pPr>
              <a:spcBef>
                <a:spcPct val="0"/>
              </a:spcBef>
            </a:pPr>
            <a:r>
              <a:rPr lang="en-US" i="0" dirty="0" smtClean="0"/>
              <a:t>   b. II Cor. 10:10 “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his letters," they say, "are weighty and powerful, but his bodily presence is weak, and his speech contemptible</a:t>
            </a:r>
            <a:r>
              <a:rPr lang="en-US" i="0" dirty="0" smtClean="0"/>
              <a:t>.”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4. We do not need eloquence and great speaking ability to work for God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FC494F-AA2D-42FA-BD73-2D50E667B7B8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B. Education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1. Peter and John were unlearned and ignorant men - Acts 4:13 “Now when they saw</a:t>
            </a:r>
            <a:r>
              <a:rPr lang="en-US" baseline="0" dirty="0" smtClean="0"/>
              <a:t> </a:t>
            </a:r>
            <a:r>
              <a:rPr lang="en-US" dirty="0" smtClean="0"/>
              <a:t>the boldness of Peter and John, and perceived that they were unlearned and</a:t>
            </a:r>
            <a:r>
              <a:rPr lang="en-US" baseline="0" dirty="0" smtClean="0"/>
              <a:t> </a:t>
            </a:r>
            <a:r>
              <a:rPr lang="en-US" dirty="0" smtClean="0"/>
              <a:t>ignorant men, they </a:t>
            </a:r>
            <a:r>
              <a:rPr lang="en-US" dirty="0" err="1" smtClean="0"/>
              <a:t>marvelled</a:t>
            </a:r>
            <a:r>
              <a:rPr lang="en-US" dirty="0" smtClean="0"/>
              <a:t>; and they took knowledge of them, that they had been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with Jesus.” NKJV = uneducated and untrained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2. Ignorant - unskilled in any art [Thayer p. 297]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3. We do not need a prestigious</a:t>
            </a:r>
            <a:r>
              <a:rPr lang="en-US" baseline="0" dirty="0" smtClean="0"/>
              <a:t> education</a:t>
            </a:r>
            <a:r>
              <a:rPr lang="en-US" dirty="0" smtClean="0"/>
              <a:t> to be of value to the Lord in His work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E11F65-3BE6-40F8-9736-F141DBDEC7F8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C. Riches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1. It is the common people who keep Christianity marching - Mark 12:37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Therefore David himself calls Him 'LORD'; how is He 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then his Son?“ </a:t>
            </a:r>
            <a:r>
              <a:rPr lang="en-US" dirty="0" smtClean="0"/>
              <a:t>And the</a:t>
            </a:r>
            <a:r>
              <a:rPr lang="en-US" baseline="0" dirty="0" smtClean="0"/>
              <a:t> </a:t>
            </a:r>
            <a:r>
              <a:rPr lang="en-US" dirty="0" smtClean="0"/>
              <a:t>common people heard him gladly.”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2. The poor widow did much for the Lord - Mk. 12:41-44 = 2 mites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3. Riches are often dangerous and a hindrance to our spirituality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4. We do not need riches to be able to work for the Lord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EBCBCA-18B7-4DA8-BC9B-CECB9953B991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D. Fine clothes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1. John the Baptist had clothing of camel’s hair and a leathern girdle - Mt. 3:4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2. The inward appearance is more important than the outward appearance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3. I Sam. 16:7 The Lord looks on the heart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4. Those who are beautiful within need not worry about the outside appearance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5. You do not need fine clothes to work for the Lord. God looks at the man and his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work not his designer clothing.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71F6D2-7667-4E3D-AE23-3B39B8DCCB33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E. Perfect physical health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1. Gaius - III Jn. 2 “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Beloved, I pray that you may prosper in all things and be in health, just as your soul prospers</a:t>
            </a:r>
            <a:r>
              <a:rPr lang="en-US" dirty="0" smtClean="0"/>
              <a:t>.”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2. Paul had a thorn in the flesh - II Cor. 12:7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3. We do not need to be in perfect physical health to be of value in the work of the</a:t>
            </a:r>
            <a:r>
              <a:rPr lang="en-US" baseline="0" dirty="0" smtClean="0"/>
              <a:t> </a:t>
            </a:r>
            <a:r>
              <a:rPr lang="en-US" dirty="0" smtClean="0"/>
              <a:t>Lord.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E476BDE-B2FE-4614-9CAE-FE7FF8E09A67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F. Years of Instruction and experience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1. After Paul became a Christian he straightway (immediately)</a:t>
            </a:r>
            <a:r>
              <a:rPr lang="en-US" baseline="0" dirty="0" smtClean="0"/>
              <a:t> </a:t>
            </a:r>
            <a:r>
              <a:rPr lang="en-US" dirty="0" smtClean="0"/>
              <a:t>preached Christ - Acts 9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2. We do not need years of instruction and experience before we can begin to work</a:t>
            </a:r>
            <a:r>
              <a:rPr lang="en-US" baseline="0" dirty="0" smtClean="0"/>
              <a:t> </a:t>
            </a:r>
            <a:r>
              <a:rPr lang="en-US" dirty="0" smtClean="0"/>
              <a:t>for the Lord.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3. We learn how to work by working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4. If we wait until we know everything before we work, then well never be ready to</a:t>
            </a:r>
            <a:r>
              <a:rPr lang="en-US" baseline="0" dirty="0" smtClean="0"/>
              <a:t> </a:t>
            </a:r>
            <a:r>
              <a:rPr lang="en-US" dirty="0" smtClean="0"/>
              <a:t>work for we’ll never know everything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5. To be of value in the Lord’s work you do not need years of instruction and</a:t>
            </a:r>
            <a:r>
              <a:rPr lang="en-US" baseline="0" dirty="0" smtClean="0"/>
              <a:t> </a:t>
            </a:r>
            <a:r>
              <a:rPr lang="en-US" dirty="0" smtClean="0"/>
              <a:t>experience !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9BD01C-54A6-47BE-A2ED-7C8CBA913BCC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228600" y="228600"/>
            <a:ext cx="381000" cy="381000"/>
          </a:xfrm>
          <a:prstGeom prst="cube">
            <a:avLst>
              <a:gd name="adj" fmla="val 24981"/>
            </a:avLst>
          </a:prstGeom>
          <a:gradFill rotWithShape="0">
            <a:gsLst>
              <a:gs pos="0">
                <a:srgbClr val="FFFF99"/>
              </a:gs>
              <a:gs pos="50000">
                <a:srgbClr val="FFFF99">
                  <a:gamma/>
                  <a:shade val="49804"/>
                  <a:invGamma/>
                </a:srgbClr>
              </a:gs>
              <a:gs pos="100000">
                <a:srgbClr val="FFFF99"/>
              </a:gs>
            </a:gsLst>
            <a:lin ang="1890000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228600" y="685800"/>
            <a:ext cx="381000" cy="381000"/>
          </a:xfrm>
          <a:prstGeom prst="cube">
            <a:avLst>
              <a:gd name="adj" fmla="val 24981"/>
            </a:avLst>
          </a:prstGeom>
          <a:gradFill rotWithShape="0">
            <a:gsLst>
              <a:gs pos="0">
                <a:srgbClr val="FFFF99"/>
              </a:gs>
              <a:gs pos="50000">
                <a:srgbClr val="FFFF99">
                  <a:gamma/>
                  <a:shade val="49804"/>
                  <a:invGamma/>
                </a:srgbClr>
              </a:gs>
              <a:gs pos="100000">
                <a:srgbClr val="FFFF99"/>
              </a:gs>
            </a:gsLst>
            <a:lin ang="1890000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228600" y="1143000"/>
            <a:ext cx="381000" cy="381000"/>
          </a:xfrm>
          <a:prstGeom prst="cube">
            <a:avLst>
              <a:gd name="adj" fmla="val 24981"/>
            </a:avLst>
          </a:prstGeom>
          <a:gradFill rotWithShape="0">
            <a:gsLst>
              <a:gs pos="0">
                <a:srgbClr val="FFFF99"/>
              </a:gs>
              <a:gs pos="50000">
                <a:srgbClr val="FFFF99">
                  <a:gamma/>
                  <a:shade val="49804"/>
                  <a:invGamma/>
                </a:srgbClr>
              </a:gs>
              <a:gs pos="100000">
                <a:srgbClr val="FFFF99"/>
              </a:gs>
            </a:gsLst>
            <a:lin ang="1890000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8610600" y="5410200"/>
            <a:ext cx="381000" cy="381000"/>
          </a:xfrm>
          <a:prstGeom prst="cube">
            <a:avLst>
              <a:gd name="adj" fmla="val 24981"/>
            </a:avLst>
          </a:prstGeom>
          <a:gradFill rotWithShape="0">
            <a:gsLst>
              <a:gs pos="0">
                <a:srgbClr val="FFFF99"/>
              </a:gs>
              <a:gs pos="50000">
                <a:srgbClr val="FFFF99">
                  <a:gamma/>
                  <a:shade val="49804"/>
                  <a:invGamma/>
                </a:srgbClr>
              </a:gs>
              <a:gs pos="100000">
                <a:srgbClr val="FFFF99"/>
              </a:gs>
            </a:gsLst>
            <a:lin ang="1890000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8610600" y="5867400"/>
            <a:ext cx="381000" cy="381000"/>
          </a:xfrm>
          <a:prstGeom prst="cube">
            <a:avLst>
              <a:gd name="adj" fmla="val 24981"/>
            </a:avLst>
          </a:prstGeom>
          <a:gradFill rotWithShape="0">
            <a:gsLst>
              <a:gs pos="0">
                <a:srgbClr val="FFFF99"/>
              </a:gs>
              <a:gs pos="50000">
                <a:srgbClr val="FFFF99">
                  <a:gamma/>
                  <a:shade val="49804"/>
                  <a:invGamma/>
                </a:srgbClr>
              </a:gs>
              <a:gs pos="100000">
                <a:srgbClr val="FFFF99"/>
              </a:gs>
            </a:gsLst>
            <a:lin ang="1890000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8610600" y="6324600"/>
            <a:ext cx="381000" cy="381000"/>
          </a:xfrm>
          <a:prstGeom prst="cube">
            <a:avLst>
              <a:gd name="adj" fmla="val 24981"/>
            </a:avLst>
          </a:prstGeom>
          <a:gradFill rotWithShape="0">
            <a:gsLst>
              <a:gs pos="0">
                <a:srgbClr val="FFFF99"/>
              </a:gs>
              <a:gs pos="50000">
                <a:srgbClr val="FFFF99">
                  <a:gamma/>
                  <a:shade val="49804"/>
                  <a:invGamma/>
                </a:srgbClr>
              </a:gs>
              <a:gs pos="100000">
                <a:srgbClr val="FFFF99"/>
              </a:gs>
            </a:gsLst>
            <a:lin ang="1890000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8077200" cy="2530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“Study to </a:t>
            </a:r>
            <a:r>
              <a:rPr lang="en-US" dirty="0" smtClean="0"/>
              <a:t>show </a:t>
            </a:r>
            <a:r>
              <a:rPr lang="en-US" dirty="0"/>
              <a:t>thyself approved unto God, a workman that </a:t>
            </a:r>
            <a:r>
              <a:rPr lang="en-US" dirty="0" smtClean="0"/>
              <a:t>needs </a:t>
            </a:r>
            <a:r>
              <a:rPr lang="en-US" dirty="0"/>
              <a:t>not to be ashamed, rightly dividing the word of truth.” </a:t>
            </a:r>
            <a:r>
              <a:rPr lang="en-US" b="1" dirty="0">
                <a:solidFill>
                  <a:srgbClr val="FFFF00"/>
                </a:solidFill>
              </a:rPr>
              <a:t>2  Tim. 2:15</a:t>
            </a: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457200" y="4876800"/>
            <a:ext cx="4876800" cy="1371600"/>
          </a:xfrm>
          <a:prstGeom prst="wedgeRectCallout">
            <a:avLst>
              <a:gd name="adj1" fmla="val 29787"/>
              <a:gd name="adj2" fmla="val -16331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 </a:t>
            </a:r>
            <a:r>
              <a:rPr lang="en-US" b="1" dirty="0" smtClean="0">
                <a:solidFill>
                  <a:schemeClr val="bg1"/>
                </a:solidFill>
              </a:rPr>
              <a:t>toiler, laborer, </a:t>
            </a:r>
            <a:r>
              <a:rPr lang="en-US" b="1" dirty="0">
                <a:solidFill>
                  <a:schemeClr val="bg1"/>
                </a:solidFill>
              </a:rPr>
              <a:t>worker</a:t>
            </a: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3352800" y="3276600"/>
            <a:ext cx="1905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WordArt 8"/>
          <p:cNvSpPr>
            <a:spLocks noChangeArrowheads="1" noChangeShapeType="1" noTextEdit="1"/>
          </p:cNvSpPr>
          <p:nvPr/>
        </p:nvSpPr>
        <p:spPr bwMode="auto">
          <a:xfrm>
            <a:off x="2286000" y="533400"/>
            <a:ext cx="5029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Working For God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524000" y="381000"/>
            <a:ext cx="6172200" cy="762000"/>
          </a:xfrm>
          <a:prstGeom prst="rect">
            <a:avLst/>
          </a:prstGeom>
          <a:solidFill>
            <a:schemeClr val="accent1"/>
          </a:solidFill>
          <a:ln w="76200">
            <a:pattFill prst="smGr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I. Things Not Needed</a:t>
            </a: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1219200" y="1524000"/>
            <a:ext cx="7086600" cy="838200"/>
          </a:xfrm>
          <a:prstGeom prst="ellipse">
            <a:avLst/>
          </a:prstGeom>
          <a:solidFill>
            <a:srgbClr val="00FFFF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Everything Convenient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2895600"/>
            <a:ext cx="9144000" cy="3444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 Paul </a:t>
            </a:r>
            <a:r>
              <a:rPr lang="en-US" dirty="0"/>
              <a:t>and Silas -  </a:t>
            </a:r>
            <a:r>
              <a:rPr lang="en-US" b="1" dirty="0">
                <a:solidFill>
                  <a:srgbClr val="FFFF00"/>
                </a:solidFill>
              </a:rPr>
              <a:t>Acts 16:19-34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 Expects </a:t>
            </a:r>
            <a:r>
              <a:rPr lang="en-US" dirty="0"/>
              <a:t>us to sacrifice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 Jesus </a:t>
            </a:r>
            <a:r>
              <a:rPr lang="en-US" dirty="0"/>
              <a:t>is an example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 Be </a:t>
            </a:r>
            <a:r>
              <a:rPr lang="en-US" dirty="0"/>
              <a:t>ready at all times / places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524000" y="381000"/>
            <a:ext cx="6172200" cy="762000"/>
          </a:xfrm>
          <a:prstGeom prst="rect">
            <a:avLst/>
          </a:prstGeom>
          <a:solidFill>
            <a:schemeClr val="accent1"/>
          </a:solidFill>
          <a:ln w="76200">
            <a:pattFill prst="smGr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II. Things Needed</a:t>
            </a: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1981200" y="1371600"/>
            <a:ext cx="4953000" cy="838200"/>
          </a:xfrm>
          <a:prstGeom prst="bevel">
            <a:avLst>
              <a:gd name="adj" fmla="val 12500"/>
            </a:avLst>
          </a:prstGeom>
          <a:solidFill>
            <a:srgbClr val="00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Faith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9600" y="2743200"/>
            <a:ext cx="7772400" cy="283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Heb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. 11:24-25</a:t>
            </a:r>
            <a:r>
              <a:rPr lang="en-US" b="1" dirty="0">
                <a:solidFill>
                  <a:srgbClr val="FFFF00"/>
                </a:solidFill>
              </a:rPr>
              <a:t>  </a:t>
            </a:r>
            <a:r>
              <a:rPr lang="en-US" dirty="0"/>
              <a:t>~ “Refused to be called the son of Pharaoh’s daughter...”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 Faith </a:t>
            </a:r>
            <a:r>
              <a:rPr lang="en-US" dirty="0"/>
              <a:t>produces self-denial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524000" y="381000"/>
            <a:ext cx="6172200" cy="762000"/>
          </a:xfrm>
          <a:prstGeom prst="rect">
            <a:avLst/>
          </a:prstGeom>
          <a:solidFill>
            <a:schemeClr val="accent1"/>
          </a:solidFill>
          <a:ln w="76200">
            <a:pattFill prst="smGr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II. Things Needed</a:t>
            </a: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1981200" y="1371600"/>
            <a:ext cx="4953000" cy="838200"/>
          </a:xfrm>
          <a:prstGeom prst="bevel">
            <a:avLst>
              <a:gd name="adj" fmla="val 12500"/>
            </a:avLst>
          </a:prstGeom>
          <a:solidFill>
            <a:srgbClr val="00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A Godly Life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09600" y="2743200"/>
            <a:ext cx="7772400" cy="283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Acts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4:13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sz="3200" b="1" dirty="0"/>
              <a:t>NKJV</a:t>
            </a:r>
            <a:r>
              <a:rPr lang="en-US" dirty="0"/>
              <a:t>  “they realized that they had been with Jesus.”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 Can </a:t>
            </a:r>
            <a:r>
              <a:rPr lang="en-US" dirty="0"/>
              <a:t>people tell by your life that you are a Christian 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524000" y="381000"/>
            <a:ext cx="6172200" cy="762000"/>
          </a:xfrm>
          <a:prstGeom prst="rect">
            <a:avLst/>
          </a:prstGeom>
          <a:solidFill>
            <a:schemeClr val="accent1"/>
          </a:solidFill>
          <a:ln w="76200">
            <a:pattFill prst="smGr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II. Things Needed</a:t>
            </a: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1981200" y="1371600"/>
            <a:ext cx="4953000" cy="838200"/>
          </a:xfrm>
          <a:prstGeom prst="bevel">
            <a:avLst>
              <a:gd name="adj" fmla="val 12500"/>
            </a:avLst>
          </a:prstGeom>
          <a:solidFill>
            <a:srgbClr val="00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Liberality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09600" y="2743200"/>
            <a:ext cx="8305800" cy="3444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1 Cor.16:1-2 </a:t>
            </a:r>
            <a:r>
              <a:rPr lang="en-US" dirty="0"/>
              <a:t>~  “as prospered”</a:t>
            </a:r>
          </a:p>
          <a:p>
            <a:pPr>
              <a:spcBef>
                <a:spcPct val="50000"/>
              </a:spcBef>
              <a:defRPr/>
            </a:pPr>
            <a:r>
              <a:rPr lang="en-US" dirty="0"/>
              <a:t>	</a:t>
            </a:r>
            <a:endParaRPr lang="en-US" b="1" u="sng" dirty="0"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2 Cor. 8:1-7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dirty="0"/>
              <a:t>- gave in poverty</a:t>
            </a:r>
          </a:p>
          <a:p>
            <a:pPr>
              <a:spcBef>
                <a:spcPct val="50000"/>
              </a:spcBef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524000" y="381000"/>
            <a:ext cx="6172200" cy="762000"/>
          </a:xfrm>
          <a:prstGeom prst="rect">
            <a:avLst/>
          </a:prstGeom>
          <a:solidFill>
            <a:schemeClr val="accent1"/>
          </a:solidFill>
          <a:ln w="76200">
            <a:pattFill prst="smGr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II. Things Needed</a:t>
            </a:r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1981200" y="1371600"/>
            <a:ext cx="4953000" cy="838200"/>
          </a:xfrm>
          <a:prstGeom prst="bevel">
            <a:avLst>
              <a:gd name="adj" fmla="val 12500"/>
            </a:avLst>
          </a:prstGeom>
          <a:solidFill>
            <a:srgbClr val="00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Uncompromising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0" y="2514600"/>
            <a:ext cx="5029200" cy="47089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Matt. 14:3-10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 Stand </a:t>
            </a:r>
            <a:r>
              <a:rPr lang="en-US" dirty="0"/>
              <a:t>firm for the Word of God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 Zeal</a:t>
            </a:r>
            <a:r>
              <a:rPr lang="en-US" dirty="0"/>
              <a:t>, Faithfulness and Courage</a:t>
            </a:r>
          </a:p>
          <a:p>
            <a:pPr>
              <a:spcBef>
                <a:spcPct val="50000"/>
              </a:spcBef>
              <a:defRPr/>
            </a:pPr>
            <a:endParaRPr lang="en-US" dirty="0"/>
          </a:p>
        </p:txBody>
      </p:sp>
      <p:pic>
        <p:nvPicPr>
          <p:cNvPr id="5" name="Picture 4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6081" y="2667000"/>
            <a:ext cx="3737919" cy="4191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524000" y="381000"/>
            <a:ext cx="6172200" cy="762000"/>
          </a:xfrm>
          <a:prstGeom prst="rect">
            <a:avLst/>
          </a:prstGeom>
          <a:solidFill>
            <a:schemeClr val="accent1"/>
          </a:solidFill>
          <a:ln w="76200">
            <a:pattFill prst="smGr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II. Things Needed</a:t>
            </a:r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1981200" y="1371600"/>
            <a:ext cx="4953000" cy="838200"/>
          </a:xfrm>
          <a:prstGeom prst="bevel">
            <a:avLst>
              <a:gd name="adj" fmla="val 12500"/>
            </a:avLst>
          </a:prstGeom>
          <a:solidFill>
            <a:srgbClr val="00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Spiritual Health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0" y="2590800"/>
            <a:ext cx="9144000" cy="2554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III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John 1-2</a:t>
            </a:r>
            <a:r>
              <a:rPr lang="en-US" b="1" dirty="0">
                <a:solidFill>
                  <a:srgbClr val="FFFF00"/>
                </a:solidFill>
              </a:rPr>
              <a:t>  </a:t>
            </a:r>
            <a:r>
              <a:rPr lang="en-US" dirty="0"/>
              <a:t>“As </a:t>
            </a:r>
            <a:r>
              <a:rPr lang="en-US" dirty="0" smtClean="0"/>
              <a:t>your soul prospers”</a:t>
            </a:r>
            <a:endParaRPr lang="en-US" b="1" u="sng" dirty="0">
              <a:effectLst>
                <a:outerShdw blurRad="38100" dist="38100" dir="2700000" algn="tl">
                  <a:srgbClr val="808080"/>
                </a:outerShdw>
              </a:effectLst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 Gaius </a:t>
            </a:r>
            <a:r>
              <a:rPr lang="en-US" dirty="0"/>
              <a:t>had a healthy soul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 Is </a:t>
            </a:r>
            <a:r>
              <a:rPr lang="en-US" dirty="0"/>
              <a:t>your body as healthy as your soul?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524000" y="381000"/>
            <a:ext cx="6172200" cy="762000"/>
          </a:xfrm>
          <a:prstGeom prst="rect">
            <a:avLst/>
          </a:prstGeom>
          <a:solidFill>
            <a:schemeClr val="accent1"/>
          </a:solidFill>
          <a:ln w="76200">
            <a:pattFill prst="smGr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II. Things Needed</a:t>
            </a:r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1981200" y="1371600"/>
            <a:ext cx="4953000" cy="838200"/>
          </a:xfrm>
          <a:prstGeom prst="bevel">
            <a:avLst>
              <a:gd name="adj" fmla="val 12500"/>
            </a:avLst>
          </a:prstGeom>
          <a:solidFill>
            <a:srgbClr val="00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We are Debtors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0" y="2438400"/>
            <a:ext cx="4876800" cy="40934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Rom.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1:14-15</a:t>
            </a:r>
            <a:r>
              <a:rPr lang="en-US" b="1" dirty="0" smtClean="0">
                <a:solidFill>
                  <a:srgbClr val="FFFF00"/>
                </a:solidFill>
              </a:rPr>
              <a:t>  </a:t>
            </a:r>
            <a:r>
              <a:rPr lang="en-US" dirty="0"/>
              <a:t>“I </a:t>
            </a:r>
            <a:r>
              <a:rPr lang="en-US" dirty="0" smtClean="0"/>
              <a:t>am a </a:t>
            </a:r>
            <a:r>
              <a:rPr lang="en-US" dirty="0"/>
              <a:t>debtor...”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dirty="0"/>
              <a:t> We are in </a:t>
            </a:r>
            <a:r>
              <a:rPr lang="en-US" dirty="0" smtClean="0">
                <a:solidFill>
                  <a:srgbClr val="FFFF00"/>
                </a:solidFill>
              </a:rPr>
              <a:t>debt</a:t>
            </a:r>
            <a:r>
              <a:rPr lang="en-US" dirty="0" smtClean="0"/>
              <a:t> </a:t>
            </a:r>
            <a:r>
              <a:rPr lang="en-US" dirty="0"/>
              <a:t>to others because of what Christ did for us</a:t>
            </a:r>
          </a:p>
        </p:txBody>
      </p:sp>
      <p:pic>
        <p:nvPicPr>
          <p:cNvPr id="6" name="Picture 5" descr="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7310" y="3276600"/>
            <a:ext cx="4736690" cy="35814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524000" y="381000"/>
            <a:ext cx="6172200" cy="762000"/>
          </a:xfrm>
          <a:prstGeom prst="rect">
            <a:avLst/>
          </a:prstGeom>
          <a:solidFill>
            <a:schemeClr val="accent1"/>
          </a:solidFill>
          <a:ln w="76200">
            <a:pattFill prst="smGr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II. Things Needed</a:t>
            </a:r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1981200" y="1371600"/>
            <a:ext cx="4953000" cy="838200"/>
          </a:xfrm>
          <a:prstGeom prst="bevel">
            <a:avLst>
              <a:gd name="adj" fmla="val 12500"/>
            </a:avLst>
          </a:prstGeom>
          <a:solidFill>
            <a:srgbClr val="0099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</a:rPr>
              <a:t>Love for Souls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9600" y="2743200"/>
            <a:ext cx="7772400" cy="3140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Rom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. 10:1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- “My hearts desire” 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1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Cor. 9:22</a:t>
            </a:r>
            <a:r>
              <a:rPr lang="en-US" dirty="0">
                <a:solidFill>
                  <a:srgbClr val="FFFF00"/>
                </a:solidFill>
              </a:rPr>
              <a:t>  </a:t>
            </a:r>
            <a:r>
              <a:rPr lang="en-US" dirty="0"/>
              <a:t>“by all means save </a:t>
            </a:r>
            <a:r>
              <a:rPr lang="en-US" dirty="0" smtClean="0"/>
              <a:t>			    some</a:t>
            </a:r>
            <a:r>
              <a:rPr lang="en-US" dirty="0"/>
              <a:t>”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808080"/>
                  </a:outerShdw>
                </a:effectLst>
              </a:rPr>
              <a:t>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1 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Cor. 8:13</a:t>
            </a:r>
            <a:r>
              <a:rPr lang="en-US" dirty="0">
                <a:solidFill>
                  <a:srgbClr val="FFFF00"/>
                </a:solidFill>
              </a:rPr>
              <a:t>   </a:t>
            </a:r>
            <a:r>
              <a:rPr lang="en-US" dirty="0"/>
              <a:t>Not Offend</a:t>
            </a:r>
            <a:endParaRPr lang="en-US" b="1" u="sng" dirty="0"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609600" y="1752600"/>
            <a:ext cx="7696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 dirty="0" smtClean="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How hard do you work at your job?</a:t>
            </a:r>
            <a:endParaRPr lang="en-US" sz="3600" kern="10" spc="720" dirty="0">
              <a:ln w="9525">
                <a:solidFill>
                  <a:schemeClr val="accent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</a:gra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 Black"/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533400" y="3657600"/>
            <a:ext cx="7696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 dirty="0" smtClean="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How hard do you work for your God?</a:t>
            </a:r>
            <a:endParaRPr lang="en-US" sz="3600" kern="10" spc="720" dirty="0">
              <a:ln w="9525">
                <a:solidFill>
                  <a:schemeClr val="accent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</a:gra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WordArt 2"/>
          <p:cNvSpPr>
            <a:spLocks noChangeArrowheads="1" noChangeShapeType="1" noTextEdit="1"/>
          </p:cNvSpPr>
          <p:nvPr/>
        </p:nvSpPr>
        <p:spPr bwMode="auto">
          <a:xfrm>
            <a:off x="2286000" y="533400"/>
            <a:ext cx="5029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  <a:t>Working For God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09600" y="2438400"/>
            <a:ext cx="79248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“And, behold, I come quickly; and </a:t>
            </a:r>
            <a:r>
              <a:rPr lang="en-US" altLang="en-US" dirty="0" smtClean="0"/>
              <a:t>My </a:t>
            </a:r>
            <a:r>
              <a:rPr lang="en-US" altLang="en-US" dirty="0"/>
              <a:t>reward is with </a:t>
            </a:r>
            <a:r>
              <a:rPr lang="en-US" altLang="en-US" dirty="0" smtClean="0"/>
              <a:t>Me</a:t>
            </a:r>
            <a:r>
              <a:rPr lang="en-US" altLang="en-US" dirty="0"/>
              <a:t>, to give every man </a:t>
            </a:r>
            <a:r>
              <a:rPr lang="en-US" altLang="en-US" u="sng" dirty="0"/>
              <a:t>according as his work </a:t>
            </a:r>
            <a:r>
              <a:rPr lang="en-US" altLang="en-US" dirty="0"/>
              <a:t>shall be.”   </a:t>
            </a:r>
            <a:r>
              <a:rPr lang="en-US" altLang="en-US" dirty="0" smtClean="0"/>
              <a:t>											</a:t>
            </a:r>
            <a:r>
              <a:rPr lang="en-US" altLang="en-US" b="1" dirty="0" smtClean="0">
                <a:solidFill>
                  <a:srgbClr val="FFFF00"/>
                </a:solidFill>
              </a:rPr>
              <a:t>Rev</a:t>
            </a:r>
            <a:r>
              <a:rPr lang="en-US" altLang="en-US" b="1" dirty="0">
                <a:solidFill>
                  <a:srgbClr val="FFFF00"/>
                </a:solidFill>
              </a:rPr>
              <a:t>. 22:12</a:t>
            </a:r>
          </a:p>
        </p:txBody>
      </p:sp>
    </p:spTree>
    <p:extLst>
      <p:ext uri="{BB962C8B-B14F-4D97-AF65-F5344CB8AC3E}">
        <p14:creationId xmlns:p14="http://schemas.microsoft.com/office/powerpoint/2010/main" val="32210992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85800" y="685800"/>
            <a:ext cx="8458200" cy="2530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Eph. 4:11-12</a:t>
            </a:r>
            <a:r>
              <a:rPr lang="en-US" b="1" dirty="0">
                <a:solidFill>
                  <a:srgbClr val="FFFF00"/>
                </a:solidFill>
              </a:rPr>
              <a:t>  </a:t>
            </a:r>
            <a:r>
              <a:rPr lang="en-US" dirty="0"/>
              <a:t>“work of the ministry”</a:t>
            </a:r>
          </a:p>
          <a:p>
            <a:pPr>
              <a:spcBef>
                <a:spcPct val="50000"/>
              </a:spcBef>
              <a:defRPr/>
            </a:pPr>
            <a:r>
              <a:rPr lang="en-US" dirty="0"/>
              <a:t>	Preaching ~ teaching</a:t>
            </a:r>
          </a:p>
          <a:p>
            <a:pPr>
              <a:spcBef>
                <a:spcPct val="50000"/>
              </a:spcBef>
              <a:defRPr/>
            </a:pPr>
            <a:r>
              <a:rPr lang="en-US" dirty="0"/>
              <a:t>	Caring for sick ~ </a:t>
            </a:r>
            <a:r>
              <a:rPr lang="en-US" dirty="0" smtClean="0"/>
              <a:t>use of talents</a:t>
            </a:r>
            <a:endParaRPr lang="en-US" dirty="0"/>
          </a:p>
        </p:txBody>
      </p:sp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2209800" y="3200400"/>
            <a:ext cx="4724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Working For God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676400" y="4343400"/>
            <a:ext cx="6172200" cy="762000"/>
          </a:xfrm>
          <a:prstGeom prst="rect">
            <a:avLst/>
          </a:prstGeom>
          <a:solidFill>
            <a:schemeClr val="accent1"/>
          </a:solidFill>
          <a:ln w="76200">
            <a:pattFill prst="smGr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I. Things Not Needed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676400" y="5410200"/>
            <a:ext cx="6172200" cy="762000"/>
          </a:xfrm>
          <a:prstGeom prst="rect">
            <a:avLst/>
          </a:prstGeom>
          <a:solidFill>
            <a:schemeClr val="accent1"/>
          </a:solidFill>
          <a:ln w="76200">
            <a:pattFill prst="smGr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II. Things Needed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WordArt 2"/>
          <p:cNvSpPr>
            <a:spLocks noChangeArrowheads="1" noChangeShapeType="1" noTextEdit="1"/>
          </p:cNvSpPr>
          <p:nvPr/>
        </p:nvSpPr>
        <p:spPr bwMode="auto">
          <a:xfrm>
            <a:off x="2286000" y="533400"/>
            <a:ext cx="5029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  <a:t>Working For God</a:t>
            </a:r>
          </a:p>
        </p:txBody>
      </p:sp>
      <p:sp>
        <p:nvSpPr>
          <p:cNvPr id="27652" name="WordArt 4"/>
          <p:cNvSpPr>
            <a:spLocks noChangeArrowheads="1" noChangeShapeType="1" noTextEdit="1"/>
          </p:cNvSpPr>
          <p:nvPr/>
        </p:nvSpPr>
        <p:spPr bwMode="auto">
          <a:xfrm>
            <a:off x="1447800" y="2743200"/>
            <a:ext cx="6553200" cy="2357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Arial"/>
                <a:cs typeface="Arial"/>
              </a:rPr>
              <a:t>Will your works condemn</a:t>
            </a:r>
          </a:p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Arial"/>
                <a:cs typeface="Arial"/>
              </a:rPr>
              <a:t>you or save you?</a:t>
            </a:r>
          </a:p>
        </p:txBody>
      </p:sp>
    </p:spTree>
    <p:extLst>
      <p:ext uri="{BB962C8B-B14F-4D97-AF65-F5344CB8AC3E}">
        <p14:creationId xmlns:p14="http://schemas.microsoft.com/office/powerpoint/2010/main" val="26830493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eaLnBrk="0" hangingPunct="0">
              <a:buFontTx/>
              <a:buChar char="•"/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Don</a:t>
            </a:r>
            <a:r>
              <a:rPr lang="en-US" sz="1200">
                <a:solidFill>
                  <a:srgbClr val="000000"/>
                </a:solidFill>
                <a:latin typeface="Arial"/>
                <a:ea typeface="Calibri" pitchFamily="34" charset="0"/>
                <a:cs typeface="Times New Roman" pitchFamily="18" charset="0"/>
              </a:rPr>
              <a:t>’</a:t>
            </a:r>
            <a:r>
              <a:rPr lang="en-US" sz="12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let what you cannot do interfere with what you can do</a:t>
            </a:r>
            <a:endParaRPr lang="en-US">
              <a:latin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838200"/>
            <a:ext cx="8534400" cy="4340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2" charset="-78"/>
                <a:cs typeface="Andalus" pitchFamily="2" charset="-78"/>
              </a:rPr>
              <a:t>Don’t let what you cannot do interfere with what you can do</a:t>
            </a:r>
          </a:p>
          <a:p>
            <a:pPr algn="ctr">
              <a:defRPr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603440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553577" y="0"/>
            <a:ext cx="81026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7" rIns="92075" bIns="46037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GOD’S SIMPLE PLAN FOR SALVATION</a:t>
            </a:r>
          </a:p>
        </p:txBody>
      </p:sp>
      <p:sp>
        <p:nvSpPr>
          <p:cNvPr id="5123" name="AutoShape 5"/>
          <p:cNvSpPr>
            <a:spLocks noChangeArrowheads="1"/>
          </p:cNvSpPr>
          <p:nvPr/>
        </p:nvSpPr>
        <p:spPr bwMode="auto">
          <a:xfrm>
            <a:off x="-7938" y="5416550"/>
            <a:ext cx="1524000" cy="1447800"/>
          </a:xfrm>
          <a:prstGeom prst="cube">
            <a:avLst>
              <a:gd name="adj" fmla="val 25000"/>
            </a:avLst>
          </a:prstGeom>
          <a:solidFill>
            <a:srgbClr val="FFFF99"/>
          </a:solidFill>
          <a:ln w="22225">
            <a:solidFill>
              <a:srgbClr val="000080"/>
            </a:solidFill>
            <a:miter lim="800000"/>
            <a:headEnd/>
            <a:tailEnd/>
          </a:ln>
          <a:effectLst>
            <a:prstShdw prst="shdw17" dist="17961" dir="13500000">
              <a:srgbClr val="00004D"/>
            </a:prstShdw>
          </a:effectLst>
        </p:spPr>
        <p:txBody>
          <a:bodyPr wrap="none" anchor="ctr"/>
          <a:lstStyle/>
          <a:p>
            <a:pPr algn="ctr" eaLnBrk="0" hangingPunct="0"/>
            <a:r>
              <a:rPr lang="en-US" sz="2800" b="1" dirty="0">
                <a:solidFill>
                  <a:srgbClr val="FF0000"/>
                </a:solidFill>
              </a:rPr>
              <a:t>hear</a:t>
            </a:r>
          </a:p>
        </p:txBody>
      </p:sp>
      <p:sp>
        <p:nvSpPr>
          <p:cNvPr id="5124" name="AutoShape 6"/>
          <p:cNvSpPr>
            <a:spLocks noChangeArrowheads="1"/>
          </p:cNvSpPr>
          <p:nvPr/>
        </p:nvSpPr>
        <p:spPr bwMode="auto">
          <a:xfrm>
            <a:off x="1122362" y="4629150"/>
            <a:ext cx="1562100" cy="2286000"/>
          </a:xfrm>
          <a:prstGeom prst="cube">
            <a:avLst>
              <a:gd name="adj" fmla="val 25000"/>
            </a:avLst>
          </a:prstGeom>
          <a:solidFill>
            <a:srgbClr val="FFFF99"/>
          </a:solidFill>
          <a:ln w="22225">
            <a:solidFill>
              <a:srgbClr val="000080"/>
            </a:solidFill>
            <a:miter lim="800000"/>
            <a:headEnd/>
            <a:tailEnd/>
          </a:ln>
          <a:effectLst>
            <a:prstShdw prst="shdw17" dist="17961" dir="13500000">
              <a:srgbClr val="00004D"/>
            </a:prstShdw>
          </a:effectLst>
        </p:spPr>
        <p:txBody>
          <a:bodyPr wrap="none" anchor="ctr"/>
          <a:lstStyle/>
          <a:p>
            <a:pPr algn="ctr" eaLnBrk="0" hangingPunct="0"/>
            <a:r>
              <a:rPr lang="en-US" sz="2600" b="1" dirty="0">
                <a:solidFill>
                  <a:srgbClr val="FF0000"/>
                </a:solidFill>
              </a:rPr>
              <a:t>believe</a:t>
            </a:r>
          </a:p>
        </p:txBody>
      </p:sp>
      <p:sp>
        <p:nvSpPr>
          <p:cNvPr id="5125" name="AutoShape 7"/>
          <p:cNvSpPr>
            <a:spLocks noChangeArrowheads="1"/>
          </p:cNvSpPr>
          <p:nvPr/>
        </p:nvSpPr>
        <p:spPr bwMode="auto">
          <a:xfrm>
            <a:off x="2316162" y="3854450"/>
            <a:ext cx="1739900" cy="3073400"/>
          </a:xfrm>
          <a:prstGeom prst="cube">
            <a:avLst>
              <a:gd name="adj" fmla="val 25000"/>
            </a:avLst>
          </a:prstGeom>
          <a:solidFill>
            <a:srgbClr val="FFFF99"/>
          </a:solidFill>
          <a:ln w="22225">
            <a:solidFill>
              <a:srgbClr val="000080"/>
            </a:solidFill>
            <a:miter lim="800000"/>
            <a:headEnd/>
            <a:tailEnd/>
          </a:ln>
          <a:effectLst>
            <a:prstShdw prst="shdw17" dist="17961" dir="13500000">
              <a:srgbClr val="00004D"/>
            </a:prstShdw>
          </a:effectLst>
        </p:spPr>
        <p:txBody>
          <a:bodyPr wrap="none" anchor="ctr"/>
          <a:lstStyle/>
          <a:p>
            <a:pPr algn="ctr" eaLnBrk="0" hangingPunct="0"/>
            <a:r>
              <a:rPr lang="en-US" sz="2800" b="1" dirty="0">
                <a:solidFill>
                  <a:srgbClr val="FF0000"/>
                </a:solidFill>
              </a:rPr>
              <a:t>repent</a:t>
            </a:r>
          </a:p>
        </p:txBody>
      </p:sp>
      <p:sp>
        <p:nvSpPr>
          <p:cNvPr id="5126" name="AutoShape 8"/>
          <p:cNvSpPr>
            <a:spLocks noChangeArrowheads="1"/>
          </p:cNvSpPr>
          <p:nvPr/>
        </p:nvSpPr>
        <p:spPr bwMode="auto">
          <a:xfrm>
            <a:off x="3636962" y="2927350"/>
            <a:ext cx="2222500" cy="4013200"/>
          </a:xfrm>
          <a:prstGeom prst="cube">
            <a:avLst>
              <a:gd name="adj" fmla="val 25000"/>
            </a:avLst>
          </a:prstGeom>
          <a:solidFill>
            <a:srgbClr val="FFFF99"/>
          </a:solidFill>
          <a:ln w="22225">
            <a:solidFill>
              <a:srgbClr val="000080"/>
            </a:solidFill>
            <a:miter lim="800000"/>
            <a:headEnd/>
            <a:tailEnd/>
          </a:ln>
          <a:effectLst>
            <a:prstShdw prst="shdw17" dist="17961" dir="13500000">
              <a:srgbClr val="00004D"/>
            </a:prstShdw>
          </a:effectLst>
        </p:spPr>
        <p:txBody>
          <a:bodyPr wrap="none" anchor="ctr"/>
          <a:lstStyle/>
          <a:p>
            <a:pPr algn="ctr" eaLnBrk="0" hangingPunct="0"/>
            <a:r>
              <a:rPr lang="en-US" sz="2800" b="1" dirty="0">
                <a:solidFill>
                  <a:srgbClr val="FF0000"/>
                </a:solidFill>
              </a:rPr>
              <a:t>confess</a:t>
            </a:r>
          </a:p>
        </p:txBody>
      </p:sp>
      <p:sp>
        <p:nvSpPr>
          <p:cNvPr id="5127" name="AutoShape 9"/>
          <p:cNvSpPr>
            <a:spLocks noChangeArrowheads="1"/>
          </p:cNvSpPr>
          <p:nvPr/>
        </p:nvSpPr>
        <p:spPr bwMode="auto">
          <a:xfrm>
            <a:off x="5262562" y="1949450"/>
            <a:ext cx="2362200" cy="4965700"/>
          </a:xfrm>
          <a:prstGeom prst="cube">
            <a:avLst>
              <a:gd name="adj" fmla="val 25000"/>
            </a:avLst>
          </a:prstGeom>
          <a:solidFill>
            <a:srgbClr val="FFFF99"/>
          </a:solidFill>
          <a:ln w="22225">
            <a:solidFill>
              <a:srgbClr val="000080"/>
            </a:solidFill>
            <a:miter lim="800000"/>
            <a:headEnd/>
            <a:tailEnd/>
          </a:ln>
          <a:effectLst>
            <a:prstShdw prst="shdw17" dist="17961" dir="13500000">
              <a:srgbClr val="00004D"/>
            </a:prstShdw>
          </a:effectLst>
        </p:spPr>
        <p:txBody>
          <a:bodyPr wrap="none" anchor="ctr"/>
          <a:lstStyle/>
          <a:p>
            <a:pPr algn="ctr" eaLnBrk="0" hangingPunct="0"/>
            <a:r>
              <a:rPr lang="en-US" sz="2800" b="1" dirty="0">
                <a:solidFill>
                  <a:srgbClr val="FF0000"/>
                </a:solidFill>
              </a:rPr>
              <a:t>baptism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9375" y="5089525"/>
            <a:ext cx="1725152" cy="461665"/>
          </a:xfrm>
          <a:prstGeom prst="rect">
            <a:avLst/>
          </a:prstGeom>
          <a:solidFill>
            <a:schemeClr val="bg2">
              <a:alpha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ACTS 3:22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904875" y="4267200"/>
            <a:ext cx="1366080" cy="461665"/>
          </a:xfrm>
          <a:prstGeom prst="rect">
            <a:avLst/>
          </a:prstGeom>
          <a:solidFill>
            <a:schemeClr val="bg2">
              <a:alpha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JN.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8:24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276475" y="3511550"/>
            <a:ext cx="1401762" cy="488950"/>
          </a:xfrm>
          <a:prstGeom prst="rect">
            <a:avLst/>
          </a:prstGeom>
          <a:solidFill>
            <a:schemeClr val="bg2">
              <a:alpha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LK. 13:3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662362" y="2698750"/>
            <a:ext cx="1555750" cy="488950"/>
          </a:xfrm>
          <a:prstGeom prst="rect">
            <a:avLst/>
          </a:prstGeom>
          <a:solidFill>
            <a:schemeClr val="bg2">
              <a:alpha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b="1">
                <a:latin typeface="Arial" pitchFamily="34" charset="0"/>
                <a:cs typeface="Arial" pitchFamily="34" charset="0"/>
              </a:rPr>
              <a:t>JN. 12:42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5210175" y="1885950"/>
            <a:ext cx="1555234" cy="461665"/>
          </a:xfrm>
          <a:prstGeom prst="rect">
            <a:avLst/>
          </a:prstGeom>
          <a:solidFill>
            <a:schemeClr val="bg2">
              <a:alpha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Acts 2:38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15"/>
          <p:cNvSpPr>
            <a:spLocks noChangeArrowheads="1"/>
          </p:cNvSpPr>
          <p:nvPr/>
        </p:nvSpPr>
        <p:spPr bwMode="auto">
          <a:xfrm>
            <a:off x="7015162" y="1624013"/>
            <a:ext cx="2120900" cy="5283200"/>
          </a:xfrm>
          <a:prstGeom prst="cube">
            <a:avLst>
              <a:gd name="adj" fmla="val 25000"/>
            </a:avLst>
          </a:prstGeom>
          <a:solidFill>
            <a:srgbClr val="FFFF99"/>
          </a:solidFill>
          <a:ln w="22225">
            <a:solidFill>
              <a:srgbClr val="000080"/>
            </a:solidFill>
            <a:miter lim="800000"/>
            <a:headEnd/>
            <a:tailEnd/>
          </a:ln>
          <a:effectLst>
            <a:prstShdw prst="shdw17" dist="17961" dir="13500000">
              <a:srgbClr val="00004D"/>
            </a:prstShdw>
          </a:effectLst>
        </p:spPr>
        <p:txBody>
          <a:bodyPr wrap="none" anchor="ctr"/>
          <a:lstStyle/>
          <a:p>
            <a:pPr algn="ctr" eaLnBrk="0" hangingPunct="0"/>
            <a:endParaRPr lang="en-US" sz="2800" b="1">
              <a:solidFill>
                <a:schemeClr val="bg1"/>
              </a:solidFill>
            </a:endParaRP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7115175" y="1539875"/>
            <a:ext cx="1555750" cy="488950"/>
          </a:xfrm>
          <a:prstGeom prst="rect">
            <a:avLst/>
          </a:prstGeom>
          <a:solidFill>
            <a:schemeClr val="bg2">
              <a:alpha val="80000"/>
            </a:schemeClr>
          </a:solidFill>
          <a:ln w="31750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b="1">
                <a:latin typeface="Arial" pitchFamily="34" charset="0"/>
                <a:cs typeface="Arial" pitchFamily="34" charset="0"/>
              </a:rPr>
              <a:t>Rev. 2:10</a:t>
            </a:r>
          </a:p>
        </p:txBody>
      </p:sp>
      <p:sp>
        <p:nvSpPr>
          <p:cNvPr id="5135" name="WordArt 17"/>
          <p:cNvSpPr>
            <a:spLocks noChangeArrowheads="1" noChangeShapeType="1" noTextEdit="1"/>
          </p:cNvSpPr>
          <p:nvPr/>
        </p:nvSpPr>
        <p:spPr bwMode="auto">
          <a:xfrm rot="5400000">
            <a:off x="6102350" y="3729038"/>
            <a:ext cx="348615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pc="72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OBEDIENT</a:t>
            </a:r>
          </a:p>
          <a:p>
            <a:pPr algn="ctr"/>
            <a:r>
              <a:rPr lang="en-US" sz="3600" b="1" kern="10" spc="72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UNTIL DEATH</a:t>
            </a:r>
          </a:p>
        </p:txBody>
      </p:sp>
    </p:spTree>
    <p:extLst>
      <p:ext uri="{BB962C8B-B14F-4D97-AF65-F5344CB8AC3E}">
        <p14:creationId xmlns:p14="http://schemas.microsoft.com/office/powerpoint/2010/main" val="18721131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524000" y="381000"/>
            <a:ext cx="6172200" cy="762000"/>
          </a:xfrm>
          <a:prstGeom prst="rect">
            <a:avLst/>
          </a:prstGeom>
          <a:solidFill>
            <a:schemeClr val="accent1"/>
          </a:solidFill>
          <a:ln w="76200">
            <a:pattFill prst="smGr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I. Things Not Needed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1600200" y="1524000"/>
            <a:ext cx="5867400" cy="838200"/>
          </a:xfrm>
          <a:prstGeom prst="ellipse">
            <a:avLst/>
          </a:prstGeom>
          <a:solidFill>
            <a:srgbClr val="00FFFF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Eloquence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0" y="3429000"/>
            <a:ext cx="5410200" cy="13234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u="sng" dirty="0">
                <a:effectLst>
                  <a:outerShdw blurRad="38100" dist="38100" dir="2700000" algn="tl">
                    <a:srgbClr val="808080"/>
                  </a:outerShdw>
                </a:effectLst>
              </a:rPr>
              <a:t>Moses</a:t>
            </a:r>
            <a:r>
              <a:rPr lang="en-US" dirty="0"/>
              <a:t> - </a:t>
            </a:r>
            <a:r>
              <a:rPr lang="en-US" b="1" dirty="0">
                <a:solidFill>
                  <a:srgbClr val="FFFF00"/>
                </a:solidFill>
              </a:rPr>
              <a:t>Ex</a:t>
            </a:r>
            <a:r>
              <a:rPr lang="en-US" b="1" dirty="0" smtClean="0">
                <a:solidFill>
                  <a:srgbClr val="FFFF00"/>
                </a:solidFill>
              </a:rPr>
              <a:t>. 4:10  </a:t>
            </a:r>
            <a:r>
              <a:rPr lang="en-US" dirty="0"/>
              <a:t>“I am not eloquent</a:t>
            </a:r>
            <a:r>
              <a:rPr lang="en-US" dirty="0" smtClean="0"/>
              <a:t>”</a:t>
            </a:r>
            <a:endParaRPr lang="en-US" dirty="0"/>
          </a:p>
        </p:txBody>
      </p:sp>
      <p:pic>
        <p:nvPicPr>
          <p:cNvPr id="5" name="Picture 4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2820673"/>
            <a:ext cx="2819400" cy="403732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524000" y="381000"/>
            <a:ext cx="6172200" cy="762000"/>
          </a:xfrm>
          <a:prstGeom prst="rect">
            <a:avLst/>
          </a:prstGeom>
          <a:solidFill>
            <a:schemeClr val="accent1"/>
          </a:solidFill>
          <a:ln w="76200">
            <a:pattFill prst="smGr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I. Things Not Needed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1600200" y="1524000"/>
            <a:ext cx="5867400" cy="838200"/>
          </a:xfrm>
          <a:prstGeom prst="ellipse">
            <a:avLst/>
          </a:prstGeom>
          <a:solidFill>
            <a:srgbClr val="00FFFF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Eloquence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0" y="2425390"/>
            <a:ext cx="5486400" cy="36933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u="sng" dirty="0" smtClean="0">
                <a:effectLst>
                  <a:outerShdw blurRad="38100" dist="38100" dir="2700000" algn="tl">
                    <a:srgbClr val="808080"/>
                  </a:outerShdw>
                </a:effectLst>
              </a:rPr>
              <a:t>Paul</a:t>
            </a:r>
            <a:r>
              <a:rPr lang="en-US" sz="3600" dirty="0" smtClean="0"/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00"/>
                </a:solidFill>
              </a:rPr>
              <a:t>1 </a:t>
            </a:r>
            <a:r>
              <a:rPr lang="en-US" sz="3600" b="1" dirty="0">
                <a:solidFill>
                  <a:srgbClr val="FFFF00"/>
                </a:solidFill>
              </a:rPr>
              <a:t>Cor</a:t>
            </a:r>
            <a:r>
              <a:rPr lang="en-US" sz="3600" b="1" dirty="0" smtClean="0">
                <a:solidFill>
                  <a:srgbClr val="FFFF00"/>
                </a:solidFill>
              </a:rPr>
              <a:t>. 2:1 </a:t>
            </a:r>
            <a:r>
              <a:rPr lang="en-US" sz="3600" dirty="0"/>
              <a:t>“not with excellency </a:t>
            </a:r>
            <a:r>
              <a:rPr lang="en-US" sz="3600" dirty="0" smtClean="0"/>
              <a:t>of </a:t>
            </a:r>
            <a:r>
              <a:rPr lang="en-US" sz="3600" dirty="0"/>
              <a:t>speech” </a:t>
            </a:r>
            <a:endParaRPr lang="en-US" sz="3600" dirty="0" smtClean="0"/>
          </a:p>
          <a:p>
            <a:pPr>
              <a:spcBef>
                <a:spcPct val="50000"/>
              </a:spcBef>
              <a:defRPr/>
            </a:pPr>
            <a:r>
              <a:rPr lang="en-US" sz="3600" dirty="0" smtClean="0"/>
              <a:t>“his speech contemptible”</a:t>
            </a:r>
            <a:endParaRPr lang="en-US" sz="3600" dirty="0"/>
          </a:p>
          <a:p>
            <a:pPr>
              <a:spcBef>
                <a:spcPct val="50000"/>
              </a:spcBef>
              <a:defRPr/>
            </a:pPr>
            <a:r>
              <a:rPr lang="en-US" sz="3600" dirty="0"/>
              <a:t>	</a:t>
            </a:r>
            <a:r>
              <a:rPr lang="en-US" sz="3600" dirty="0" smtClean="0"/>
              <a:t>	     </a:t>
            </a:r>
            <a:r>
              <a:rPr lang="en-US" sz="3600" b="1" dirty="0" smtClean="0">
                <a:solidFill>
                  <a:srgbClr val="FFFF00"/>
                </a:solidFill>
              </a:rPr>
              <a:t>2 Cor. 10:10</a:t>
            </a:r>
            <a:endParaRPr lang="en-US" sz="3600" b="1" dirty="0">
              <a:solidFill>
                <a:srgbClr val="FFFF00"/>
              </a:solidFill>
            </a:endParaRPr>
          </a:p>
        </p:txBody>
      </p:sp>
      <p:pic>
        <p:nvPicPr>
          <p:cNvPr id="5" name="Picture 4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0016" y="3581400"/>
            <a:ext cx="3703983" cy="32766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524000" y="381000"/>
            <a:ext cx="6172200" cy="762000"/>
          </a:xfrm>
          <a:prstGeom prst="rect">
            <a:avLst/>
          </a:prstGeom>
          <a:solidFill>
            <a:schemeClr val="accent1"/>
          </a:solidFill>
          <a:ln w="76200">
            <a:pattFill prst="smGr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I. Things Not Needed</a:t>
            </a:r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1600200" y="1524000"/>
            <a:ext cx="5867400" cy="838200"/>
          </a:xfrm>
          <a:prstGeom prst="ellipse">
            <a:avLst/>
          </a:prstGeom>
          <a:solidFill>
            <a:srgbClr val="00FFFF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Education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2590800"/>
            <a:ext cx="9144000" cy="2225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 u="sng" dirty="0">
                <a:effectLst>
                  <a:outerShdw blurRad="38100" dist="38100" dir="2700000" algn="tl">
                    <a:srgbClr val="808080"/>
                  </a:outerShdw>
                </a:effectLst>
              </a:rPr>
              <a:t>Peter &amp; John</a:t>
            </a:r>
            <a:r>
              <a:rPr lang="en-US" dirty="0"/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dirty="0"/>
              <a:t>	</a:t>
            </a:r>
            <a:r>
              <a:rPr lang="en-US" dirty="0">
                <a:solidFill>
                  <a:srgbClr val="FFFF00"/>
                </a:solidFill>
              </a:rPr>
              <a:t>Acts 4:13  </a:t>
            </a:r>
            <a:r>
              <a:rPr lang="en-US" dirty="0"/>
              <a:t>“unlearned and ignorant” 	</a:t>
            </a:r>
            <a:r>
              <a:rPr lang="en-US" sz="3600" dirty="0"/>
              <a:t>NKJV</a:t>
            </a:r>
            <a:r>
              <a:rPr lang="en-US" dirty="0"/>
              <a:t>  “uneducated and untrained”</a:t>
            </a: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5043423"/>
            <a:ext cx="2438400" cy="18145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</p:pic>
      <p:pic>
        <p:nvPicPr>
          <p:cNvPr id="7" name="Picture 6" descr="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2600" y="4944618"/>
            <a:ext cx="2362200" cy="191338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524000" y="381000"/>
            <a:ext cx="6172200" cy="762000"/>
          </a:xfrm>
          <a:prstGeom prst="rect">
            <a:avLst/>
          </a:prstGeom>
          <a:solidFill>
            <a:schemeClr val="accent1"/>
          </a:solidFill>
          <a:ln w="76200">
            <a:pattFill prst="smGr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I. Things Not Needed</a:t>
            </a:r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1600200" y="1524000"/>
            <a:ext cx="5867400" cy="838200"/>
          </a:xfrm>
          <a:prstGeom prst="ellipse">
            <a:avLst/>
          </a:prstGeom>
          <a:solidFill>
            <a:srgbClr val="00FFFF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Riches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0" y="2514600"/>
            <a:ext cx="5638800" cy="3477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FF00"/>
                </a:solidFill>
              </a:rPr>
              <a:t>Mark </a:t>
            </a:r>
            <a:r>
              <a:rPr lang="en-US" b="1" dirty="0">
                <a:solidFill>
                  <a:srgbClr val="FFFF00"/>
                </a:solidFill>
              </a:rPr>
              <a:t>12:37  </a:t>
            </a:r>
            <a:r>
              <a:rPr lang="en-US" dirty="0"/>
              <a:t>“...and the common people heard </a:t>
            </a:r>
            <a:r>
              <a:rPr lang="en-US" dirty="0" smtClean="0"/>
              <a:t>Him </a:t>
            </a:r>
            <a:r>
              <a:rPr lang="en-US" dirty="0"/>
              <a:t>gladly.”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FF00"/>
                </a:solidFill>
              </a:rPr>
              <a:t>Mark </a:t>
            </a:r>
            <a:r>
              <a:rPr lang="en-US" b="1" dirty="0">
                <a:solidFill>
                  <a:srgbClr val="FFFF00"/>
                </a:solidFill>
              </a:rPr>
              <a:t>12:41-44 </a:t>
            </a:r>
            <a:r>
              <a:rPr lang="en-US" dirty="0"/>
              <a:t>= 2 </a:t>
            </a:r>
            <a:r>
              <a:rPr lang="en-US" dirty="0" smtClean="0"/>
              <a:t>mites</a:t>
            </a:r>
            <a:endParaRPr lang="en-US" dirty="0"/>
          </a:p>
        </p:txBody>
      </p:sp>
      <p:pic>
        <p:nvPicPr>
          <p:cNvPr id="6" name="Picture 5" descr="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4393" y="2667000"/>
            <a:ext cx="3529607" cy="419099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524000" y="381000"/>
            <a:ext cx="6172200" cy="762000"/>
          </a:xfrm>
          <a:prstGeom prst="rect">
            <a:avLst/>
          </a:prstGeom>
          <a:solidFill>
            <a:schemeClr val="accent1"/>
          </a:solidFill>
          <a:ln w="76200">
            <a:pattFill prst="smGr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I. Things Not Needed</a:t>
            </a:r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1600200" y="1524000"/>
            <a:ext cx="5867400" cy="838200"/>
          </a:xfrm>
          <a:prstGeom prst="ellipse">
            <a:avLst/>
          </a:prstGeom>
          <a:solidFill>
            <a:srgbClr val="00FFFF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Fine Clothes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0" y="2514600"/>
            <a:ext cx="5791200" cy="420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John the </a:t>
            </a:r>
            <a:r>
              <a:rPr lang="en-US" dirty="0" smtClean="0"/>
              <a:t>Baptizer    </a:t>
            </a:r>
          </a:p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FF00"/>
                </a:solidFill>
              </a:rPr>
              <a:t>Matt. 3:4 </a:t>
            </a:r>
            <a:r>
              <a:rPr lang="en-US" dirty="0"/>
              <a:t>- clothing of camel’s hair and leather </a:t>
            </a:r>
            <a:r>
              <a:rPr lang="en-US" dirty="0" smtClean="0"/>
              <a:t>girdle</a:t>
            </a:r>
          </a:p>
          <a:p>
            <a:pPr>
              <a:spcBef>
                <a:spcPct val="50000"/>
              </a:spcBef>
            </a:pPr>
            <a:endParaRPr lang="en-US" sz="1800" dirty="0"/>
          </a:p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FFFF00"/>
                </a:solidFill>
              </a:rPr>
              <a:t>1 Sam. 16:7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5" name="Picture 4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9300" y="2486025"/>
            <a:ext cx="3314700" cy="43719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524000" y="381000"/>
            <a:ext cx="6172200" cy="762000"/>
          </a:xfrm>
          <a:prstGeom prst="rect">
            <a:avLst/>
          </a:prstGeom>
          <a:solidFill>
            <a:schemeClr val="accent1"/>
          </a:solidFill>
          <a:ln w="76200">
            <a:pattFill prst="smGr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I. Things Not Needed</a:t>
            </a:r>
          </a:p>
        </p:txBody>
      </p:sp>
      <p:sp>
        <p:nvSpPr>
          <p:cNvPr id="13315" name="Oval 3"/>
          <p:cNvSpPr>
            <a:spLocks noChangeArrowheads="1"/>
          </p:cNvSpPr>
          <p:nvPr/>
        </p:nvSpPr>
        <p:spPr bwMode="auto">
          <a:xfrm>
            <a:off x="1600200" y="1524000"/>
            <a:ext cx="5867400" cy="838200"/>
          </a:xfrm>
          <a:prstGeom prst="ellipse">
            <a:avLst/>
          </a:prstGeom>
          <a:solidFill>
            <a:srgbClr val="00FFFF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Perfect Health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0" y="3124200"/>
            <a:ext cx="9144000" cy="1616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 Gaius  </a:t>
            </a:r>
            <a:r>
              <a:rPr lang="en-US" dirty="0"/>
              <a:t>-  </a:t>
            </a:r>
            <a:r>
              <a:rPr lang="en-US" b="1" dirty="0">
                <a:solidFill>
                  <a:srgbClr val="FFFF00"/>
                </a:solidFill>
              </a:rPr>
              <a:t>III John 2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 Paul </a:t>
            </a:r>
            <a:r>
              <a:rPr lang="en-US" dirty="0"/>
              <a:t>- Thorn in the Flesh - </a:t>
            </a:r>
            <a:r>
              <a:rPr lang="en-US" b="1" dirty="0">
                <a:solidFill>
                  <a:srgbClr val="FFFF00"/>
                </a:solidFill>
              </a:rPr>
              <a:t>2 Cor</a:t>
            </a:r>
            <a:r>
              <a:rPr lang="en-US" b="1" dirty="0" smtClean="0">
                <a:solidFill>
                  <a:srgbClr val="FFFF00"/>
                </a:solidFill>
              </a:rPr>
              <a:t>. 12:7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524000" y="381000"/>
            <a:ext cx="6172200" cy="762000"/>
          </a:xfrm>
          <a:prstGeom prst="rect">
            <a:avLst/>
          </a:prstGeom>
          <a:solidFill>
            <a:schemeClr val="accent1"/>
          </a:solidFill>
          <a:ln w="76200">
            <a:pattFill prst="smGrid">
              <a:fgClr>
                <a:srgbClr val="000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I. Things Not Needed</a:t>
            </a:r>
          </a:p>
        </p:txBody>
      </p:sp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1219200" y="1524000"/>
            <a:ext cx="7086600" cy="838200"/>
          </a:xfrm>
          <a:prstGeom prst="ellipse">
            <a:avLst/>
          </a:prstGeom>
          <a:solidFill>
            <a:srgbClr val="00FFFF"/>
          </a:solidFill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Years of  experience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0" y="2895600"/>
            <a:ext cx="9144000" cy="3140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 Paul  </a:t>
            </a:r>
            <a:r>
              <a:rPr lang="en-US" dirty="0"/>
              <a:t>- </a:t>
            </a:r>
            <a:r>
              <a:rPr lang="en-US" b="1" dirty="0">
                <a:solidFill>
                  <a:srgbClr val="FFFF00"/>
                </a:solidFill>
              </a:rPr>
              <a:t>Acts </a:t>
            </a:r>
            <a:r>
              <a:rPr lang="en-US" b="1" dirty="0" smtClean="0">
                <a:solidFill>
                  <a:srgbClr val="FFFF00"/>
                </a:solidFill>
              </a:rPr>
              <a:t>9:19-20</a:t>
            </a:r>
            <a:endParaRPr lang="en-US" b="1" dirty="0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 We </a:t>
            </a:r>
            <a:r>
              <a:rPr lang="en-US" dirty="0"/>
              <a:t>learn by working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/>
              <a:t> If </a:t>
            </a:r>
            <a:r>
              <a:rPr lang="en-US" dirty="0"/>
              <a:t>we wait until we know everything we will never be ready to work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SQUARES">
  <a:themeElements>
    <a:clrScheme name="">
      <a:dk1>
        <a:srgbClr val="808080"/>
      </a:dk1>
      <a:lt1>
        <a:srgbClr val="FFFFFF"/>
      </a:lt1>
      <a:dk2>
        <a:srgbClr val="000000"/>
      </a:dk2>
      <a:lt2>
        <a:srgbClr val="FFFF99"/>
      </a:lt2>
      <a:accent1>
        <a:srgbClr val="FFFF99"/>
      </a:accent1>
      <a:accent2>
        <a:srgbClr val="3333CC"/>
      </a:accent2>
      <a:accent3>
        <a:srgbClr val="AAAAAA"/>
      </a:accent3>
      <a:accent4>
        <a:srgbClr val="DADADA"/>
      </a:accent4>
      <a:accent5>
        <a:srgbClr val="FFFF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SQUAR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SQUAR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SQUAR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SQUAR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SQUAR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SQUAR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SQUAR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SQUAR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SQUAR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SQUAR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SQUAR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SQUAR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SQUAR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3SQUARES</Template>
  <TotalTime>519</TotalTime>
  <Words>2182</Words>
  <Application>Microsoft Office PowerPoint</Application>
  <PresentationFormat>On-screen Show (4:3)</PresentationFormat>
  <Paragraphs>216</Paragraphs>
  <Slides>22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3SQUARES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Evans 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for God</dc:title>
  <dc:creator>Arthur Pigman</dc:creator>
  <cp:lastModifiedBy>John Croft</cp:lastModifiedBy>
  <cp:revision>38</cp:revision>
  <dcterms:created xsi:type="dcterms:W3CDTF">2007-03-22T13:51:23Z</dcterms:created>
  <dcterms:modified xsi:type="dcterms:W3CDTF">2015-02-26T16:49:43Z</dcterms:modified>
</cp:coreProperties>
</file>