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
  </p:notesMasterIdLst>
  <p:sldIdLst>
    <p:sldId id="256" r:id="rId2"/>
    <p:sldId id="260" r:id="rId3"/>
    <p:sldId id="265" r:id="rId4"/>
    <p:sldId id="261" r:id="rId5"/>
    <p:sldId id="262" r:id="rId6"/>
    <p:sldId id="263" r:id="rId7"/>
    <p:sldId id="264" r:id="rId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a:srgbClr val="920000"/>
    <a:srgbClr val="FF818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86477" autoAdjust="0"/>
  </p:normalViewPr>
  <p:slideViewPr>
    <p:cSldViewPr snapToGrid="0">
      <p:cViewPr varScale="1">
        <p:scale>
          <a:sx n="59" d="100"/>
          <a:sy n="59" d="100"/>
        </p:scale>
        <p:origin x="-15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1878" y="54"/>
      </p:cViewPr>
      <p:guideLst/>
    </p:cSldViewPr>
  </p:notesViewPr>
  <p:gridSpacing cx="104400" cy="104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7F5062D-A9DC-4448-8DD6-250944855A96}" type="datetimeFigureOut">
              <a:rPr lang="en-US" smtClean="0"/>
              <a:t>2/3/2017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969FE1F-74C1-40E1-BB00-C7DC0645913E}" type="slidenum">
              <a:rPr lang="en-US" smtClean="0"/>
              <a:t>‹#›</a:t>
            </a:fld>
            <a:endParaRPr lang="en-US"/>
          </a:p>
        </p:txBody>
      </p:sp>
    </p:spTree>
    <p:extLst>
      <p:ext uri="{BB962C8B-B14F-4D97-AF65-F5344CB8AC3E}">
        <p14:creationId xmlns:p14="http://schemas.microsoft.com/office/powerpoint/2010/main" val="301105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don’t know what comes to your mind when you hear</a:t>
            </a:r>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about the Blood of Jesus:</a:t>
            </a:r>
          </a:p>
          <a:p>
            <a:r>
              <a:rPr lang="en-CA"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theme of the blood</a:t>
            </a:r>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Christ is the MOST important one in the Bible.</a:t>
            </a:r>
          </a:p>
          <a:p>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reason for this is because Jesus’s blood was:</a:t>
            </a:r>
          </a:p>
          <a:p>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Innocent.</a:t>
            </a:r>
          </a:p>
          <a:p>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Pure.</a:t>
            </a:r>
          </a:p>
          <a:p>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Sinless.</a:t>
            </a:r>
          </a:p>
          <a:p>
            <a:r>
              <a:rPr lang="en-CA" sz="2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guilt.</a:t>
            </a:r>
          </a:p>
          <a:p>
            <a:r>
              <a:rPr lang="en-CA" sz="2800" b="1" dirty="0" err="1" smtClean="0">
                <a:solidFill>
                  <a:schemeClr val="tx1"/>
                </a:solidFill>
                <a:effectLst>
                  <a:outerShdw blurRad="38100" dist="38100" dir="2700000" algn="tl">
                    <a:srgbClr val="000000">
                      <a:alpha val="43137"/>
                    </a:srgbClr>
                  </a:outerShdw>
                </a:effectLst>
                <a:latin typeface="Georgia" panose="02040502050405020303" pitchFamily="18" charset="0"/>
              </a:rPr>
              <a:t>Heb</a:t>
            </a:r>
            <a:r>
              <a:rPr lang="en-CA" sz="2800" b="1" dirty="0" smtClean="0">
                <a:solidFill>
                  <a:schemeClr val="tx1"/>
                </a:solidFill>
                <a:effectLst>
                  <a:outerShdw blurRad="38100" dist="38100" dir="2700000" algn="tl">
                    <a:srgbClr val="000000">
                      <a:alpha val="43137"/>
                    </a:srgbClr>
                  </a:outerShdw>
                </a:effectLst>
                <a:latin typeface="Georgia" panose="02040502050405020303" pitchFamily="18" charset="0"/>
              </a:rPr>
              <a:t> 9:11  But Christ came </a:t>
            </a:r>
            <a:r>
              <a:rPr lang="en-CA" sz="2800" b="1" i="1" dirty="0" smtClean="0">
                <a:solidFill>
                  <a:schemeClr val="tx1"/>
                </a:solidFill>
                <a:effectLst>
                  <a:outerShdw blurRad="38100" dist="38100" dir="2700000" algn="tl">
                    <a:srgbClr val="000000">
                      <a:alpha val="43137"/>
                    </a:srgbClr>
                  </a:outerShdw>
                </a:effectLst>
                <a:latin typeface="Georgia" panose="02040502050405020303" pitchFamily="18" charset="0"/>
              </a:rPr>
              <a:t>as</a:t>
            </a:r>
            <a:r>
              <a:rPr lang="en-CA" sz="2800" b="1" i="0" dirty="0" smtClean="0">
                <a:solidFill>
                  <a:schemeClr val="tx1"/>
                </a:solidFill>
                <a:effectLst>
                  <a:outerShdw blurRad="38100" dist="38100" dir="2700000" algn="tl">
                    <a:srgbClr val="000000">
                      <a:alpha val="43137"/>
                    </a:srgbClr>
                  </a:outerShdw>
                </a:effectLst>
                <a:latin typeface="Georgia" panose="02040502050405020303" pitchFamily="18" charset="0"/>
              </a:rPr>
              <a:t> High Priest of the good things to come, with the greater and more perfect tabernacle not made with hands, that is, not of this creation.</a:t>
            </a:r>
            <a:r>
              <a:rPr lang="en-CA" sz="2800" b="1" i="0" baseline="0" dirty="0" smtClean="0">
                <a:solidFill>
                  <a:schemeClr val="tx1"/>
                </a:solidFill>
                <a:effectLst>
                  <a:outerShdw blurRad="38100" dist="38100" dir="2700000" algn="tl">
                    <a:srgbClr val="000000">
                      <a:alpha val="43137"/>
                    </a:srgbClr>
                  </a:outerShdw>
                </a:effectLst>
                <a:latin typeface="Georgia" panose="02040502050405020303" pitchFamily="18" charset="0"/>
              </a:rPr>
              <a:t> </a:t>
            </a:r>
            <a:r>
              <a:rPr lang="en-CA" sz="2800" b="1" i="0" dirty="0" smtClean="0">
                <a:solidFill>
                  <a:schemeClr val="tx1"/>
                </a:solidFill>
                <a:effectLst>
                  <a:outerShdw blurRad="38100" dist="38100" dir="2700000" algn="tl">
                    <a:srgbClr val="000000">
                      <a:alpha val="43137"/>
                    </a:srgbClr>
                  </a:outerShdw>
                </a:effectLst>
                <a:latin typeface="Georgia" panose="02040502050405020303" pitchFamily="18" charset="0"/>
              </a:rPr>
              <a:t>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a:t>
            </a:r>
          </a:p>
          <a:p>
            <a:r>
              <a:rPr lang="en-CA" sz="2800" b="1" i="0" dirty="0" smtClean="0">
                <a:solidFill>
                  <a:schemeClr val="tx1"/>
                </a:solidFill>
                <a:effectLst>
                  <a:outerShdw blurRad="38100" dist="38100" dir="2700000" algn="tl">
                    <a:srgbClr val="000000">
                      <a:alpha val="43137"/>
                    </a:srgbClr>
                  </a:outerShdw>
                </a:effectLst>
                <a:latin typeface="Georgia" panose="02040502050405020303" pitchFamily="18" charset="0"/>
              </a:rPr>
              <a:t>Is always</a:t>
            </a:r>
            <a:r>
              <a:rPr lang="en-CA" sz="2800" b="1" i="0" baseline="0" dirty="0" smtClean="0">
                <a:solidFill>
                  <a:schemeClr val="tx1"/>
                </a:solidFill>
                <a:effectLst>
                  <a:outerShdw blurRad="38100" dist="38100" dir="2700000" algn="tl">
                    <a:srgbClr val="000000">
                      <a:alpha val="43137"/>
                    </a:srgbClr>
                  </a:outerShdw>
                </a:effectLst>
                <a:latin typeface="Georgia" panose="02040502050405020303" pitchFamily="18" charset="0"/>
              </a:rPr>
              <a:t> encouraging to talk, think, to meditate and to exhort to one another  of all the things that the blood of Christ has done for you and I and can do also for you if you are not a Christians!</a:t>
            </a:r>
            <a:endParaRPr lang="en-CA" sz="2800" b="1" i="0" dirty="0" smtClean="0">
              <a:solidFill>
                <a:schemeClr val="tx1"/>
              </a:solidFill>
              <a:effectLst>
                <a:outerShdw blurRad="38100" dist="38100" dir="2700000" algn="tl">
                  <a:srgbClr val="000000">
                    <a:alpha val="43137"/>
                  </a:srgbClr>
                </a:outerShdw>
              </a:effectLst>
              <a:latin typeface="Georgia" panose="02040502050405020303"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969FE1F-74C1-40E1-BB00-C7DC0645913E}" type="slidenum">
              <a:rPr lang="en-US" smtClean="0"/>
              <a:t>1</a:t>
            </a:fld>
            <a:endParaRPr lang="en-US"/>
          </a:p>
        </p:txBody>
      </p:sp>
    </p:spTree>
    <p:extLst>
      <p:ext uri="{BB962C8B-B14F-4D97-AF65-F5344CB8AC3E}">
        <p14:creationId xmlns:p14="http://schemas.microsoft.com/office/powerpoint/2010/main" val="244216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b="1" dirty="0" smtClean="0"/>
              <a:t>The wonder working power of the Blood of Christ is at hand, an any one can reach it and take possession</a:t>
            </a:r>
            <a:r>
              <a:rPr lang="en-CA" b="1" baseline="0" dirty="0" smtClean="0"/>
              <a:t> of it.</a:t>
            </a:r>
          </a:p>
          <a:p>
            <a:r>
              <a:rPr lang="en-CA" b="1" baseline="0" dirty="0" smtClean="0"/>
              <a:t>We all must understand who we were and what the Blood of the Lord has done for all of us.</a:t>
            </a:r>
          </a:p>
          <a:p>
            <a:r>
              <a:rPr lang="en-CA" b="1" baseline="0" dirty="0" smtClean="0"/>
              <a:t>For example the Bible plainly says that you and I were:</a:t>
            </a:r>
            <a:endParaRPr lang="en-US" b="1" dirty="0"/>
          </a:p>
        </p:txBody>
      </p:sp>
      <p:sp>
        <p:nvSpPr>
          <p:cNvPr id="4" name="Slide Number Placeholder 3"/>
          <p:cNvSpPr>
            <a:spLocks noGrp="1"/>
          </p:cNvSpPr>
          <p:nvPr>
            <p:ph type="sldNum" sz="quarter" idx="10"/>
          </p:nvPr>
        </p:nvSpPr>
        <p:spPr/>
        <p:txBody>
          <a:bodyPr/>
          <a:lstStyle/>
          <a:p>
            <a:fld id="{E969FE1F-74C1-40E1-BB00-C7DC0645913E}" type="slidenum">
              <a:rPr lang="en-US" smtClean="0"/>
              <a:t>2</a:t>
            </a:fld>
            <a:endParaRPr lang="en-US"/>
          </a:p>
        </p:txBody>
      </p:sp>
    </p:spTree>
    <p:extLst>
      <p:ext uri="{BB962C8B-B14F-4D97-AF65-F5344CB8AC3E}">
        <p14:creationId xmlns:p14="http://schemas.microsoft.com/office/powerpoint/2010/main" val="53770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969FE1F-74C1-40E1-BB00-C7DC0645913E}" type="slidenum">
              <a:rPr lang="en-US" smtClean="0"/>
              <a:t>3</a:t>
            </a:fld>
            <a:endParaRPr lang="en-US"/>
          </a:p>
        </p:txBody>
      </p:sp>
    </p:spTree>
    <p:extLst>
      <p:ext uri="{BB962C8B-B14F-4D97-AF65-F5344CB8AC3E}">
        <p14:creationId xmlns:p14="http://schemas.microsoft.com/office/powerpoint/2010/main" val="53770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b="1" dirty="0" smtClean="0"/>
              <a:t>How can I come in contact with the Blood of Christ?</a:t>
            </a:r>
          </a:p>
          <a:p>
            <a:r>
              <a:rPr lang="en-CA" b="1" dirty="0" smtClean="0"/>
              <a:t>There is only one way.</a:t>
            </a:r>
          </a:p>
          <a:p>
            <a:r>
              <a:rPr lang="en-CA" b="1" dirty="0" smtClean="0"/>
              <a:t>You must have faith in the Lord and then you MUST obey that faith by being baptized in water!</a:t>
            </a:r>
          </a:p>
          <a:p>
            <a:r>
              <a:rPr lang="en-CA" b="1" dirty="0" smtClean="0"/>
              <a:t>This is the only way to come in contact with the Blood of Jesus I DON’T KNOW ANY OTHER WAY!</a:t>
            </a:r>
            <a:endParaRPr lang="en-US" b="1" dirty="0"/>
          </a:p>
        </p:txBody>
      </p:sp>
      <p:sp>
        <p:nvSpPr>
          <p:cNvPr id="4" name="Slide Number Placeholder 3"/>
          <p:cNvSpPr>
            <a:spLocks noGrp="1"/>
          </p:cNvSpPr>
          <p:nvPr>
            <p:ph type="sldNum" sz="quarter" idx="10"/>
          </p:nvPr>
        </p:nvSpPr>
        <p:spPr/>
        <p:txBody>
          <a:bodyPr/>
          <a:lstStyle/>
          <a:p>
            <a:fld id="{E969FE1F-74C1-40E1-BB00-C7DC0645913E}" type="slidenum">
              <a:rPr lang="en-US" smtClean="0"/>
              <a:t>4</a:t>
            </a:fld>
            <a:endParaRPr lang="en-US"/>
          </a:p>
        </p:txBody>
      </p:sp>
    </p:spTree>
    <p:extLst>
      <p:ext uri="{BB962C8B-B14F-4D97-AF65-F5344CB8AC3E}">
        <p14:creationId xmlns:p14="http://schemas.microsoft.com/office/powerpoint/2010/main" val="351394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sz="1800" b="1" dirty="0" smtClean="0"/>
              <a:t>The other way my brothers,</a:t>
            </a:r>
            <a:r>
              <a:rPr lang="en-CA" sz="1800" b="1" baseline="0" dirty="0" smtClean="0"/>
              <a:t> sisters and friend for this blood to work in you and I is by being faithful and WALK always in faithfulness!</a:t>
            </a:r>
          </a:p>
          <a:p>
            <a:r>
              <a:rPr lang="en-CA" sz="1800" b="1" baseline="0" dirty="0" smtClean="0"/>
              <a:t>We are already in contact with the Blood of Christ through baptism,  but in order to continue to receive all the benefits that the blood offers daily we must</a:t>
            </a:r>
          </a:p>
          <a:p>
            <a:r>
              <a:rPr lang="en-CA" sz="1800" b="1" baseline="0" dirty="0" smtClean="0"/>
              <a:t>Continue in faithfulness!</a:t>
            </a:r>
          </a:p>
          <a:p>
            <a:r>
              <a:rPr lang="en-CA" sz="1800" b="1" baseline="0" dirty="0" smtClean="0"/>
              <a:t>The promise is there, the choice is ours!</a:t>
            </a:r>
          </a:p>
          <a:p>
            <a:endParaRPr lang="en-US" dirty="0"/>
          </a:p>
        </p:txBody>
      </p:sp>
      <p:sp>
        <p:nvSpPr>
          <p:cNvPr id="4" name="Slide Number Placeholder 3"/>
          <p:cNvSpPr>
            <a:spLocks noGrp="1"/>
          </p:cNvSpPr>
          <p:nvPr>
            <p:ph type="sldNum" sz="quarter" idx="10"/>
          </p:nvPr>
        </p:nvSpPr>
        <p:spPr/>
        <p:txBody>
          <a:bodyPr/>
          <a:lstStyle/>
          <a:p>
            <a:fld id="{E969FE1F-74C1-40E1-BB00-C7DC0645913E}" type="slidenum">
              <a:rPr lang="en-US" smtClean="0"/>
              <a:t>5</a:t>
            </a:fld>
            <a:endParaRPr lang="en-US"/>
          </a:p>
        </p:txBody>
      </p:sp>
    </p:spTree>
    <p:extLst>
      <p:ext uri="{BB962C8B-B14F-4D97-AF65-F5344CB8AC3E}">
        <p14:creationId xmlns:p14="http://schemas.microsoft.com/office/powerpoint/2010/main" val="40865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dirty="0" smtClean="0"/>
              <a:t>Another way</a:t>
            </a:r>
            <a:r>
              <a:rPr lang="en-CA" baseline="0" dirty="0" smtClean="0"/>
              <a:t> </a:t>
            </a:r>
            <a:r>
              <a:rPr lang="en-CA" dirty="0" smtClean="0"/>
              <a:t>to continue in touch with the wonder power of the Blood of Christ is by partaking of the communion of every first day of the week!</a:t>
            </a:r>
          </a:p>
          <a:p>
            <a:r>
              <a:rPr lang="en-CA" dirty="0" smtClean="0"/>
              <a:t>Remember this remembrance was instituted as an emblem of the blood that Jesus shed on</a:t>
            </a:r>
            <a:r>
              <a:rPr lang="en-CA" baseline="0" dirty="0" smtClean="0"/>
              <a:t> the cross for the sins of all men!</a:t>
            </a:r>
          </a:p>
          <a:p>
            <a:r>
              <a:rPr lang="en-CA" dirty="0" smtClean="0"/>
              <a:t>Some people come to church and partake in</a:t>
            </a:r>
            <a:r>
              <a:rPr lang="en-CA" baseline="0" dirty="0" smtClean="0"/>
              <a:t> a very disloyal attitude the bible calls that: “Unworthy” manner. You are not worthy to drink</a:t>
            </a:r>
          </a:p>
          <a:p>
            <a:r>
              <a:rPr lang="en-CA" baseline="0" dirty="0" smtClean="0"/>
              <a:t>Of this cup because you have no understanding of all the things that the blood of Jesus has accomplished.</a:t>
            </a:r>
          </a:p>
          <a:p>
            <a:r>
              <a:rPr lang="en-CA" dirty="0" smtClean="0"/>
              <a:t>Some people comes and partake:</a:t>
            </a:r>
          </a:p>
          <a:p>
            <a:r>
              <a:rPr lang="en-CA" dirty="0" smtClean="0"/>
              <a:t>Remembering the Lord and His love for us.</a:t>
            </a:r>
          </a:p>
          <a:p>
            <a:r>
              <a:rPr lang="en-CA" dirty="0" smtClean="0"/>
              <a:t>Examining themselves before they come. They talk to themselves, and</a:t>
            </a:r>
            <a:r>
              <a:rPr lang="en-CA" baseline="0" dirty="0" smtClean="0"/>
              <a:t> they do this by staying away from sin! They do not bring condemnation </a:t>
            </a:r>
          </a:p>
          <a:p>
            <a:r>
              <a:rPr lang="en-CA" baseline="0" dirty="0" smtClean="0"/>
              <a:t>unto themselves but are very honest with God and their brethren!</a:t>
            </a:r>
          </a:p>
          <a:p>
            <a:r>
              <a:rPr lang="en-CA" dirty="0" smtClean="0"/>
              <a:t>Staying away from this commandment and privilege will just help us to go farther and farther from the blood of Christ and then be condemned</a:t>
            </a:r>
          </a:p>
          <a:p>
            <a:r>
              <a:rPr lang="en-CA" dirty="0" smtClean="0"/>
              <a:t>In the last day!</a:t>
            </a:r>
            <a:endParaRPr lang="en-US" dirty="0"/>
          </a:p>
        </p:txBody>
      </p:sp>
      <p:sp>
        <p:nvSpPr>
          <p:cNvPr id="4" name="Slide Number Placeholder 3"/>
          <p:cNvSpPr>
            <a:spLocks noGrp="1"/>
          </p:cNvSpPr>
          <p:nvPr>
            <p:ph type="sldNum" sz="quarter" idx="10"/>
          </p:nvPr>
        </p:nvSpPr>
        <p:spPr/>
        <p:txBody>
          <a:bodyPr/>
          <a:lstStyle/>
          <a:p>
            <a:fld id="{E969FE1F-74C1-40E1-BB00-C7DC0645913E}" type="slidenum">
              <a:rPr lang="en-US" smtClean="0"/>
              <a:t>6</a:t>
            </a:fld>
            <a:endParaRPr lang="en-US"/>
          </a:p>
        </p:txBody>
      </p:sp>
    </p:spTree>
    <p:extLst>
      <p:ext uri="{BB962C8B-B14F-4D97-AF65-F5344CB8AC3E}">
        <p14:creationId xmlns:p14="http://schemas.microsoft.com/office/powerpoint/2010/main" val="215000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CA" sz="1400" dirty="0" smtClean="0"/>
              <a:t>This morning:</a:t>
            </a:r>
          </a:p>
          <a:p>
            <a:r>
              <a:rPr lang="en-CA" sz="1400" dirty="0" smtClean="0"/>
              <a:t>What are you going to do with this beautiful blood?</a:t>
            </a:r>
          </a:p>
          <a:p>
            <a:r>
              <a:rPr lang="en-CA" sz="1400" dirty="0" smtClean="0"/>
              <a:t>Will obey and receive</a:t>
            </a:r>
            <a:r>
              <a:rPr lang="en-CA" sz="1400" baseline="0" dirty="0" smtClean="0"/>
              <a:t> all the blessing?</a:t>
            </a:r>
          </a:p>
          <a:p>
            <a:r>
              <a:rPr lang="en-CA" sz="1400" dirty="0" smtClean="0"/>
              <a:t>Will you disobey</a:t>
            </a:r>
            <a:r>
              <a:rPr lang="en-CA" sz="1400" baseline="0" dirty="0" smtClean="0"/>
              <a:t> and receive all the curses?</a:t>
            </a:r>
          </a:p>
          <a:p>
            <a:r>
              <a:rPr lang="en-CA" sz="1400" baseline="0" dirty="0" smtClean="0"/>
              <a:t>Remember to obey or not to obey is a choice!</a:t>
            </a:r>
          </a:p>
          <a:p>
            <a:r>
              <a:rPr lang="en-CA" sz="1400" baseline="0" dirty="0" smtClean="0"/>
              <a:t>Base on that choice you are going to be judge!</a:t>
            </a:r>
          </a:p>
          <a:p>
            <a:r>
              <a:rPr lang="en-CA" sz="1400" dirty="0" smtClean="0"/>
              <a:t>Come this morning as we stand and sing our invitation song!</a:t>
            </a:r>
            <a:endParaRPr lang="en-US" sz="1400" dirty="0"/>
          </a:p>
        </p:txBody>
      </p:sp>
      <p:sp>
        <p:nvSpPr>
          <p:cNvPr id="4" name="Slide Number Placeholder 3"/>
          <p:cNvSpPr>
            <a:spLocks noGrp="1"/>
          </p:cNvSpPr>
          <p:nvPr>
            <p:ph type="sldNum" sz="quarter" idx="10"/>
          </p:nvPr>
        </p:nvSpPr>
        <p:spPr/>
        <p:txBody>
          <a:bodyPr/>
          <a:lstStyle/>
          <a:p>
            <a:fld id="{E969FE1F-74C1-40E1-BB00-C7DC0645913E}" type="slidenum">
              <a:rPr lang="en-US" smtClean="0"/>
              <a:t>7</a:t>
            </a:fld>
            <a:endParaRPr lang="en-US"/>
          </a:p>
        </p:txBody>
      </p:sp>
    </p:spTree>
    <p:extLst>
      <p:ext uri="{BB962C8B-B14F-4D97-AF65-F5344CB8AC3E}">
        <p14:creationId xmlns:p14="http://schemas.microsoft.com/office/powerpoint/2010/main" val="425815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7FFBFA-C860-40E2-9E6C-8A06F491FC0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B193-7378-4470-A388-7C886C83892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423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FFBFA-C860-40E2-9E6C-8A06F491FC0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320336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FFBFA-C860-40E2-9E6C-8A06F491FC0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55968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49137" y="2502131"/>
            <a:ext cx="8794865" cy="4355868"/>
          </a:xfrm>
        </p:spPr>
        <p:txBody>
          <a:bodyPr/>
          <a:lstStyle>
            <a:lvl1pPr>
              <a:defRPr b="1">
                <a:solidFill>
                  <a:schemeClr val="bg1"/>
                </a:solidFill>
                <a:effectLst>
                  <a:outerShdw blurRad="50800" dist="50800" dir="2700000" algn="ctr" rotWithShape="0">
                    <a:schemeClr val="tx1"/>
                  </a:outerShdw>
                </a:effectLst>
              </a:defRPr>
            </a:lvl1pPr>
            <a:lvl2pPr marL="685800" indent="-287338">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64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49137" y="2502131"/>
            <a:ext cx="8794865" cy="4355868"/>
          </a:xfrm>
        </p:spPr>
        <p:txBody>
          <a:bodyPr/>
          <a:lstStyle>
            <a:lvl1pPr>
              <a:defRPr b="1">
                <a:solidFill>
                  <a:schemeClr val="bg1"/>
                </a:solidFill>
                <a:effectLst>
                  <a:outerShdw blurRad="50800" dist="50800" dir="2700000" algn="ctr" rotWithShape="0">
                    <a:schemeClr val="tx1"/>
                  </a:outerShdw>
                </a:effectLst>
              </a:defRPr>
            </a:lvl1pPr>
            <a:lvl2pPr marL="685800" indent="-287338">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403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49137" y="2502131"/>
            <a:ext cx="8794865" cy="4355868"/>
          </a:xfrm>
        </p:spPr>
        <p:txBody>
          <a:bodyPr/>
          <a:lstStyle>
            <a:lvl1pPr>
              <a:defRPr b="1">
                <a:solidFill>
                  <a:schemeClr val="bg1"/>
                </a:solidFill>
                <a:effectLst>
                  <a:outerShdw blurRad="50800" dist="50800" dir="2700000" algn="ctr" rotWithShape="0">
                    <a:schemeClr val="tx1"/>
                  </a:outerShdw>
                </a:effectLst>
              </a:defRPr>
            </a:lvl1pPr>
            <a:lvl2pPr marL="685800" indent="-287338">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319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FFBFA-C860-40E2-9E6C-8A06F491FC0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209292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FFBFA-C860-40E2-9E6C-8A06F491FC07}"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285885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FFBFA-C860-40E2-9E6C-8A06F491FC0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22957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7FFBFA-C860-40E2-9E6C-8A06F491FC07}"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41105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7FFBFA-C860-40E2-9E6C-8A06F491FC07}"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125062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FFBFA-C860-40E2-9E6C-8A06F491FC07}"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15265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FFBFA-C860-40E2-9E6C-8A06F491FC0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399190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FFBFA-C860-40E2-9E6C-8A06F491FC07}"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6B193-7378-4470-A388-7C886C83892C}" type="slidenum">
              <a:rPr lang="en-US" smtClean="0"/>
              <a:t>‹#›</a:t>
            </a:fld>
            <a:endParaRPr lang="en-US"/>
          </a:p>
        </p:txBody>
      </p:sp>
    </p:spTree>
    <p:extLst>
      <p:ext uri="{BB962C8B-B14F-4D97-AF65-F5344CB8AC3E}">
        <p14:creationId xmlns:p14="http://schemas.microsoft.com/office/powerpoint/2010/main" val="976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FFBFA-C860-40E2-9E6C-8A06F491FC07}" type="datetimeFigureOut">
              <a:rPr lang="en-US" smtClean="0"/>
              <a:t>2/3/2017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6B193-7378-4470-A388-7C886C83892C}" type="slidenum">
              <a:rPr lang="en-US" smtClean="0"/>
              <a:t>‹#›</a:t>
            </a:fld>
            <a:endParaRPr lang="en-US"/>
          </a:p>
        </p:txBody>
      </p:sp>
    </p:spTree>
    <p:extLst>
      <p:ext uri="{BB962C8B-B14F-4D97-AF65-F5344CB8AC3E}">
        <p14:creationId xmlns:p14="http://schemas.microsoft.com/office/powerpoint/2010/main" val="22401433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1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07985"/>
            <a:ext cx="12882040" cy="4355868"/>
          </a:xfrm>
        </p:spPr>
        <p:txBody>
          <a:bodyPr>
            <a:noAutofit/>
          </a:bodyPr>
          <a:lstStyle/>
          <a:p>
            <a:pPr marL="0" indent="0">
              <a:lnSpc>
                <a:spcPct val="100000"/>
              </a:lnSpc>
              <a:spcBef>
                <a:spcPts val="0"/>
              </a:spcBef>
              <a:buNone/>
            </a:pPr>
            <a:r>
              <a:rPr lang="en-US" sz="2400" dirty="0">
                <a:latin typeface="Arial Narrow" panose="020B0606020202030204" pitchFamily="34" charset="0"/>
              </a:rPr>
              <a:t>To the ENSLAVED, His blood </a:t>
            </a:r>
            <a:r>
              <a:rPr lang="en-US" sz="2400" dirty="0" smtClean="0">
                <a:latin typeface="Arial Narrow" panose="020B0606020202030204" pitchFamily="34" charset="0"/>
              </a:rPr>
              <a:t>purchases </a:t>
            </a:r>
            <a:r>
              <a:rPr lang="en-US" sz="2400" u="sng" dirty="0" smtClean="0">
                <a:ln>
                  <a:solidFill>
                    <a:schemeClr val="bg1"/>
                  </a:solidFill>
                </a:ln>
                <a:solidFill>
                  <a:srgbClr val="FF0000"/>
                </a:solidFill>
                <a:latin typeface="Arial Narrow" panose="020B0606020202030204" pitchFamily="34" charset="0"/>
              </a:rPr>
              <a:t>REDEMPTION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1 </a:t>
            </a:r>
            <a:r>
              <a:rPr lang="en-US" sz="2400" dirty="0">
                <a:solidFill>
                  <a:srgbClr val="FFFF00"/>
                </a:solidFill>
                <a:latin typeface="Arial Narrow" panose="020B0606020202030204" pitchFamily="34" charset="0"/>
              </a:rPr>
              <a:t>Pet. </a:t>
            </a:r>
            <a:r>
              <a:rPr lang="en-US" sz="2400" dirty="0" smtClean="0">
                <a:solidFill>
                  <a:srgbClr val="FFFF00"/>
                </a:solidFill>
                <a:latin typeface="Arial Narrow" panose="020B0606020202030204" pitchFamily="34" charset="0"/>
              </a:rPr>
              <a:t>1:18-19</a:t>
            </a: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a:latin typeface="Arial Narrow" panose="020B0606020202030204" pitchFamily="34" charset="0"/>
              </a:rPr>
              <a:t>To the UNCLEAN, His blood provides </a:t>
            </a:r>
            <a:r>
              <a:rPr lang="en-US" sz="2400" dirty="0" smtClean="0">
                <a:latin typeface="Arial Narrow" panose="020B0606020202030204" pitchFamily="34" charset="0"/>
              </a:rPr>
              <a:t>    </a:t>
            </a:r>
            <a:r>
              <a:rPr lang="en-US" sz="2400" u="sng" dirty="0" smtClean="0">
                <a:ln>
                  <a:solidFill>
                    <a:schemeClr val="bg1"/>
                  </a:solidFill>
                </a:ln>
                <a:solidFill>
                  <a:srgbClr val="FF0000"/>
                </a:solidFill>
                <a:latin typeface="Arial Narrow" panose="020B0606020202030204" pitchFamily="34" charset="0"/>
              </a:rPr>
              <a:t>PURIFICATION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Rev</a:t>
            </a:r>
            <a:r>
              <a:rPr lang="en-US" sz="2400" dirty="0">
                <a:solidFill>
                  <a:srgbClr val="FFFF00"/>
                </a:solidFill>
                <a:latin typeface="Arial Narrow" panose="020B0606020202030204" pitchFamily="34" charset="0"/>
              </a:rPr>
              <a:t>. 1:5; 1 </a:t>
            </a:r>
            <a:r>
              <a:rPr lang="en-US" sz="2400" dirty="0" smtClean="0">
                <a:solidFill>
                  <a:srgbClr val="FFFF00"/>
                </a:solidFill>
                <a:latin typeface="Arial Narrow" panose="020B0606020202030204" pitchFamily="34" charset="0"/>
              </a:rPr>
              <a:t>Jn</a:t>
            </a:r>
            <a:r>
              <a:rPr lang="en-US" sz="2400" dirty="0">
                <a:solidFill>
                  <a:srgbClr val="FFFF00"/>
                </a:solidFill>
                <a:latin typeface="Arial Narrow" panose="020B0606020202030204" pitchFamily="34" charset="0"/>
              </a:rPr>
              <a:t>.</a:t>
            </a:r>
            <a:r>
              <a:rPr lang="en-US" sz="2400" dirty="0" smtClean="0">
                <a:solidFill>
                  <a:srgbClr val="FFFF00"/>
                </a:solidFill>
                <a:latin typeface="Arial Narrow" panose="020B0606020202030204" pitchFamily="34" charset="0"/>
              </a:rPr>
              <a:t> 1:7</a:t>
            </a: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a:latin typeface="Arial Narrow" panose="020B0606020202030204" pitchFamily="34" charset="0"/>
              </a:rPr>
              <a:t>To the INDEBTED, His blood </a:t>
            </a:r>
            <a:r>
              <a:rPr lang="en-US" sz="2400" dirty="0" smtClean="0">
                <a:latin typeface="Arial Narrow" panose="020B0606020202030204" pitchFamily="34" charset="0"/>
              </a:rPr>
              <a:t>produces   </a:t>
            </a:r>
            <a:r>
              <a:rPr lang="en-US" sz="2400" u="sng" dirty="0" smtClean="0">
                <a:ln>
                  <a:solidFill>
                    <a:schemeClr val="bg1"/>
                  </a:solidFill>
                </a:ln>
                <a:solidFill>
                  <a:srgbClr val="FF0000"/>
                </a:solidFill>
                <a:latin typeface="Arial Narrow" panose="020B0606020202030204" pitchFamily="34" charset="0"/>
              </a:rPr>
              <a:t>REMISSION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Mt</a:t>
            </a:r>
            <a:r>
              <a:rPr lang="en-US" sz="2400" dirty="0">
                <a:solidFill>
                  <a:srgbClr val="FFFF00"/>
                </a:solidFill>
                <a:latin typeface="Arial Narrow" panose="020B0606020202030204" pitchFamily="34" charset="0"/>
              </a:rPr>
              <a:t>. 26:28; Heb. </a:t>
            </a:r>
            <a:r>
              <a:rPr lang="en-US" sz="2400" dirty="0" smtClean="0">
                <a:solidFill>
                  <a:srgbClr val="FFFF00"/>
                </a:solidFill>
                <a:latin typeface="Arial Narrow" panose="020B0606020202030204" pitchFamily="34" charset="0"/>
              </a:rPr>
              <a:t>9:22</a:t>
            </a: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a:latin typeface="Arial Narrow" panose="020B0606020202030204" pitchFamily="34" charset="0"/>
              </a:rPr>
              <a:t>To the GUILTY, His blood pronounces </a:t>
            </a:r>
            <a:r>
              <a:rPr lang="en-US" sz="2400" dirty="0" smtClean="0">
                <a:latin typeface="Arial Narrow" panose="020B0606020202030204" pitchFamily="34" charset="0"/>
              </a:rPr>
              <a:t>   </a:t>
            </a:r>
            <a:r>
              <a:rPr lang="en-US" sz="2400" u="sng" dirty="0" smtClean="0">
                <a:ln>
                  <a:solidFill>
                    <a:schemeClr val="bg1"/>
                  </a:solidFill>
                </a:ln>
                <a:solidFill>
                  <a:srgbClr val="FF0000"/>
                </a:solidFill>
                <a:latin typeface="Arial Narrow" panose="020B0606020202030204" pitchFamily="34" charset="0"/>
              </a:rPr>
              <a:t>JUSTIFICATION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Rom</a:t>
            </a:r>
            <a:r>
              <a:rPr lang="en-US" sz="2400" dirty="0">
                <a:solidFill>
                  <a:srgbClr val="FFFF00"/>
                </a:solidFill>
                <a:latin typeface="Arial Narrow" panose="020B0606020202030204" pitchFamily="34" charset="0"/>
              </a:rPr>
              <a:t>. </a:t>
            </a:r>
            <a:r>
              <a:rPr lang="en-US" sz="2400" dirty="0" smtClean="0">
                <a:solidFill>
                  <a:srgbClr val="FFFF00"/>
                </a:solidFill>
                <a:latin typeface="Arial Narrow" panose="020B0606020202030204" pitchFamily="34" charset="0"/>
              </a:rPr>
              <a:t>5:9</a:t>
            </a:r>
            <a:endParaRPr lang="en-US" sz="2400" dirty="0">
              <a:solidFill>
                <a:srgbClr val="FFFF00"/>
              </a:solidFill>
              <a:latin typeface="Arial Narrow" panose="020B0606020202030204" pitchFamily="34" charset="0"/>
            </a:endParaRPr>
          </a:p>
        </p:txBody>
      </p:sp>
      <p:sp>
        <p:nvSpPr>
          <p:cNvPr id="3" name="Line Callout 2 2"/>
          <p:cNvSpPr/>
          <p:nvPr/>
        </p:nvSpPr>
        <p:spPr bwMode="auto">
          <a:xfrm>
            <a:off x="134910" y="5096656"/>
            <a:ext cx="6955437" cy="1616440"/>
          </a:xfrm>
          <a:prstGeom prst="borderCallout2">
            <a:avLst>
              <a:gd name="adj1" fmla="val -2135"/>
              <a:gd name="adj2" fmla="val 93965"/>
              <a:gd name="adj3" fmla="val -399"/>
              <a:gd name="adj4" fmla="val 94007"/>
              <a:gd name="adj5" fmla="val -127170"/>
              <a:gd name="adj6" fmla="val 104489"/>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knowing that you were not </a:t>
            </a:r>
            <a:r>
              <a:rPr lang="en-US" sz="2600" b="1" u="sng" dirty="0">
                <a:solidFill>
                  <a:srgbClr val="000000"/>
                </a:solidFill>
              </a:rPr>
              <a:t>redeemed</a:t>
            </a:r>
            <a:r>
              <a:rPr lang="en-US" sz="2600" b="1" dirty="0">
                <a:solidFill>
                  <a:srgbClr val="000000"/>
                </a:solidFill>
              </a:rPr>
              <a:t> with corruptible things, like silver or </a:t>
            </a:r>
            <a:r>
              <a:rPr lang="en-US" sz="2600" b="1" dirty="0" smtClean="0">
                <a:solidFill>
                  <a:srgbClr val="000000"/>
                </a:solidFill>
              </a:rPr>
              <a:t>gold…but </a:t>
            </a:r>
            <a:r>
              <a:rPr lang="en-US" sz="2600" b="1" u="sng" dirty="0">
                <a:solidFill>
                  <a:srgbClr val="000000"/>
                </a:solidFill>
              </a:rPr>
              <a:t>with the precious blood of Christ</a:t>
            </a:r>
            <a:r>
              <a:rPr lang="en-US" sz="2600" b="1" dirty="0">
                <a:solidFill>
                  <a:srgbClr val="000000"/>
                </a:solidFill>
              </a:rPr>
              <a:t>, as of a lamb without blemish and without spot</a:t>
            </a:r>
            <a:endParaRPr kumimoji="0" lang="en-US" sz="26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Line Callout 2 3"/>
          <p:cNvSpPr/>
          <p:nvPr/>
        </p:nvSpPr>
        <p:spPr bwMode="auto">
          <a:xfrm>
            <a:off x="134910" y="5096656"/>
            <a:ext cx="6955437" cy="1616440"/>
          </a:xfrm>
          <a:prstGeom prst="borderCallout2">
            <a:avLst>
              <a:gd name="adj1" fmla="val -2135"/>
              <a:gd name="adj2" fmla="val 93965"/>
              <a:gd name="adj3" fmla="val -399"/>
              <a:gd name="adj4" fmla="val 94007"/>
              <a:gd name="adj5" fmla="val -94713"/>
              <a:gd name="adj6" fmla="val 99317"/>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400" b="1" dirty="0">
                <a:solidFill>
                  <a:srgbClr val="000000"/>
                </a:solidFill>
              </a:rPr>
              <a:t>and from Jesus Christ, the faithful witness, the firstborn from the dead, and the ruler over the kings of the earth. To Him who loved us and </a:t>
            </a:r>
            <a:r>
              <a:rPr lang="en-US" sz="2400" b="1" u="sng" dirty="0">
                <a:solidFill>
                  <a:srgbClr val="000000"/>
                </a:solidFill>
              </a:rPr>
              <a:t>washed us</a:t>
            </a:r>
            <a:r>
              <a:rPr lang="en-US" sz="2400" b="1" dirty="0">
                <a:solidFill>
                  <a:srgbClr val="000000"/>
                </a:solidFill>
              </a:rPr>
              <a:t> from our sins in His own </a:t>
            </a:r>
            <a:r>
              <a:rPr lang="en-US" sz="2400" b="1" dirty="0" smtClean="0">
                <a:solidFill>
                  <a:srgbClr val="000000"/>
                </a:solidFill>
              </a:rPr>
              <a:t>blood.</a:t>
            </a:r>
            <a:endParaRPr kumimoji="0" lang="en-US" sz="2400" b="1" i="0" u="none" strike="noStrike" kern="1200" cap="none" spc="0" normalizeH="0" baseline="0" noProof="0" dirty="0">
              <a:ln>
                <a:noFill/>
              </a:ln>
              <a:solidFill>
                <a:srgbClr val="000000"/>
              </a:solidFill>
              <a:effectLst/>
              <a:uLnTx/>
              <a:uFillTx/>
            </a:endParaRPr>
          </a:p>
        </p:txBody>
      </p:sp>
      <p:sp>
        <p:nvSpPr>
          <p:cNvPr id="5" name="Line Callout 2 4"/>
          <p:cNvSpPr/>
          <p:nvPr/>
        </p:nvSpPr>
        <p:spPr bwMode="auto">
          <a:xfrm>
            <a:off x="134910" y="5096656"/>
            <a:ext cx="6955437" cy="1616440"/>
          </a:xfrm>
          <a:prstGeom prst="borderCallout2">
            <a:avLst>
              <a:gd name="adj1" fmla="val -2135"/>
              <a:gd name="adj2" fmla="val 93965"/>
              <a:gd name="adj3" fmla="val -399"/>
              <a:gd name="adj4" fmla="val 94007"/>
              <a:gd name="adj5" fmla="val -93786"/>
              <a:gd name="adj6" fmla="val 116127"/>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400" b="1" dirty="0">
                <a:solidFill>
                  <a:srgbClr val="000000"/>
                </a:solidFill>
              </a:rPr>
              <a:t>But if we walk in the light as He is in the light, we have fellowship with one another, and the </a:t>
            </a:r>
            <a:r>
              <a:rPr lang="en-US" sz="2400" b="1" u="sng" dirty="0">
                <a:solidFill>
                  <a:srgbClr val="000000"/>
                </a:solidFill>
              </a:rPr>
              <a:t>blood of Jesus</a:t>
            </a:r>
            <a:r>
              <a:rPr lang="en-US" sz="2400" b="1" dirty="0">
                <a:solidFill>
                  <a:srgbClr val="000000"/>
                </a:solidFill>
              </a:rPr>
              <a:t> Christ His Son </a:t>
            </a:r>
            <a:r>
              <a:rPr lang="en-US" sz="2400" b="1" u="sng" dirty="0">
                <a:solidFill>
                  <a:srgbClr val="000000"/>
                </a:solidFill>
              </a:rPr>
              <a:t>cleanses us</a:t>
            </a:r>
            <a:r>
              <a:rPr lang="en-US" sz="2400" b="1" dirty="0">
                <a:solidFill>
                  <a:srgbClr val="000000"/>
                </a:solidFill>
              </a:rPr>
              <a:t> from all sin. </a:t>
            </a:r>
            <a:endParaRPr kumimoji="0" lang="en-US" sz="2400" b="1" i="0" u="none" strike="noStrike" kern="1200" cap="none" spc="0" normalizeH="0" baseline="0" noProof="0" dirty="0">
              <a:ln>
                <a:noFill/>
              </a:ln>
              <a:solidFill>
                <a:srgbClr val="000000"/>
              </a:solidFill>
              <a:effectLst/>
              <a:uLnTx/>
              <a:uFillTx/>
            </a:endParaRPr>
          </a:p>
        </p:txBody>
      </p:sp>
      <p:sp>
        <p:nvSpPr>
          <p:cNvPr id="6" name="Line Callout 2 5"/>
          <p:cNvSpPr/>
          <p:nvPr/>
        </p:nvSpPr>
        <p:spPr bwMode="auto">
          <a:xfrm>
            <a:off x="134909" y="5099155"/>
            <a:ext cx="6955437" cy="1616440"/>
          </a:xfrm>
          <a:prstGeom prst="borderCallout2">
            <a:avLst>
              <a:gd name="adj1" fmla="val -2135"/>
              <a:gd name="adj2" fmla="val 93965"/>
              <a:gd name="adj3" fmla="val -399"/>
              <a:gd name="adj4" fmla="val 94007"/>
              <a:gd name="adj5" fmla="val -61328"/>
              <a:gd name="adj6" fmla="val 95006"/>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b="1" dirty="0">
                <a:solidFill>
                  <a:srgbClr val="000000"/>
                </a:solidFill>
              </a:rPr>
              <a:t>For this is </a:t>
            </a:r>
            <a:r>
              <a:rPr lang="en-US" b="1" u="sng" dirty="0">
                <a:solidFill>
                  <a:srgbClr val="000000"/>
                </a:solidFill>
              </a:rPr>
              <a:t>My blood</a:t>
            </a:r>
            <a:r>
              <a:rPr lang="en-US" b="1" dirty="0">
                <a:solidFill>
                  <a:srgbClr val="000000"/>
                </a:solidFill>
              </a:rPr>
              <a:t> of the new covenant, which is shed for many for the </a:t>
            </a:r>
            <a:r>
              <a:rPr lang="en-US" b="1" u="sng" dirty="0">
                <a:solidFill>
                  <a:srgbClr val="000000"/>
                </a:solidFill>
              </a:rPr>
              <a:t>remission of sins</a:t>
            </a:r>
            <a:r>
              <a:rPr lang="en-US" b="1" dirty="0">
                <a:solidFill>
                  <a:srgbClr val="000000"/>
                </a:solidFill>
              </a:rPr>
              <a:t>. </a:t>
            </a:r>
          </a:p>
        </p:txBody>
      </p:sp>
      <p:sp>
        <p:nvSpPr>
          <p:cNvPr id="7" name="Line Callout 2 6"/>
          <p:cNvSpPr/>
          <p:nvPr/>
        </p:nvSpPr>
        <p:spPr bwMode="auto">
          <a:xfrm>
            <a:off x="134908" y="5096656"/>
            <a:ext cx="6955437" cy="1616440"/>
          </a:xfrm>
          <a:prstGeom prst="borderCallout2">
            <a:avLst>
              <a:gd name="adj1" fmla="val -2135"/>
              <a:gd name="adj2" fmla="val 93965"/>
              <a:gd name="adj3" fmla="val -399"/>
              <a:gd name="adj4" fmla="val 94007"/>
              <a:gd name="adj5" fmla="val -61328"/>
              <a:gd name="adj6" fmla="val 118282"/>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And according to the law almost all things are purified with blood, and </a:t>
            </a:r>
            <a:r>
              <a:rPr lang="en-US" sz="2600" b="1" u="sng" dirty="0">
                <a:solidFill>
                  <a:srgbClr val="000000"/>
                </a:solidFill>
              </a:rPr>
              <a:t>without shedding of blood there is no </a:t>
            </a:r>
            <a:r>
              <a:rPr lang="en-US" sz="2600" b="1" u="sng" dirty="0" smtClean="0">
                <a:solidFill>
                  <a:srgbClr val="000000"/>
                </a:solidFill>
              </a:rPr>
              <a:t>remission</a:t>
            </a:r>
            <a:r>
              <a:rPr lang="en-US" sz="2600" b="1" dirty="0" smtClean="0">
                <a:solidFill>
                  <a:srgbClr val="000000"/>
                </a:solidFill>
              </a:rPr>
              <a:t>. </a:t>
            </a:r>
            <a:endParaRPr lang="en-US" sz="2600" b="1" dirty="0">
              <a:solidFill>
                <a:srgbClr val="000000"/>
              </a:solidFill>
            </a:endParaRPr>
          </a:p>
        </p:txBody>
      </p:sp>
      <p:sp>
        <p:nvSpPr>
          <p:cNvPr id="8" name="Line Callout 2 7"/>
          <p:cNvSpPr/>
          <p:nvPr/>
        </p:nvSpPr>
        <p:spPr bwMode="auto">
          <a:xfrm>
            <a:off x="134910" y="5096656"/>
            <a:ext cx="6955437" cy="1616440"/>
          </a:xfrm>
          <a:prstGeom prst="borderCallout2">
            <a:avLst>
              <a:gd name="adj1" fmla="val -2135"/>
              <a:gd name="adj2" fmla="val 93965"/>
              <a:gd name="adj3" fmla="val -399"/>
              <a:gd name="adj4" fmla="val 94007"/>
              <a:gd name="adj5" fmla="val -26088"/>
              <a:gd name="adj6" fmla="val 98238"/>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Much more then, having now been </a:t>
            </a:r>
            <a:r>
              <a:rPr lang="en-US" sz="2600" b="1" u="sng" dirty="0">
                <a:solidFill>
                  <a:srgbClr val="000000"/>
                </a:solidFill>
              </a:rPr>
              <a:t>justified by His blood</a:t>
            </a:r>
            <a:r>
              <a:rPr lang="en-US" sz="2600" b="1" dirty="0">
                <a:solidFill>
                  <a:srgbClr val="000000"/>
                </a:solidFill>
              </a:rPr>
              <a:t>, we shall be saved from wrath through Him. </a:t>
            </a:r>
          </a:p>
        </p:txBody>
      </p:sp>
    </p:spTree>
    <p:extLst>
      <p:ext uri="{BB962C8B-B14F-4D97-AF65-F5344CB8AC3E}">
        <p14:creationId xmlns:p14="http://schemas.microsoft.com/office/powerpoint/2010/main" val="2722638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07985"/>
            <a:ext cx="12882040" cy="4355868"/>
          </a:xfrm>
        </p:spPr>
        <p:txBody>
          <a:bodyPr>
            <a:noAutofit/>
          </a:bodyPr>
          <a:lstStyle/>
          <a:p>
            <a:pPr marL="0" indent="0">
              <a:lnSpc>
                <a:spcPct val="100000"/>
              </a:lnSpc>
              <a:spcBef>
                <a:spcPts val="0"/>
              </a:spcBef>
              <a:buNone/>
            </a:pPr>
            <a:r>
              <a:rPr lang="en-US" sz="2400" dirty="0" smtClean="0">
                <a:latin typeface="Arial Narrow" panose="020B0606020202030204" pitchFamily="34" charset="0"/>
              </a:rPr>
              <a:t>To </a:t>
            </a:r>
            <a:r>
              <a:rPr lang="en-US" sz="2400" dirty="0">
                <a:latin typeface="Arial Narrow" panose="020B0606020202030204" pitchFamily="34" charset="0"/>
              </a:rPr>
              <a:t>the ESTRANGED, His blood </a:t>
            </a:r>
            <a:r>
              <a:rPr lang="en-US" sz="2400" dirty="0" smtClean="0">
                <a:latin typeface="Arial Narrow" panose="020B0606020202030204" pitchFamily="34" charset="0"/>
              </a:rPr>
              <a:t>presents </a:t>
            </a:r>
            <a:r>
              <a:rPr lang="en-US" sz="2400" u="sng" dirty="0" smtClean="0">
                <a:ln>
                  <a:solidFill>
                    <a:schemeClr val="bg1"/>
                  </a:solidFill>
                </a:ln>
                <a:solidFill>
                  <a:srgbClr val="FF0000"/>
                </a:solidFill>
                <a:latin typeface="Arial Narrow" panose="020B0606020202030204" pitchFamily="34" charset="0"/>
              </a:rPr>
              <a:t>RECONCILIATION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Eph</a:t>
            </a:r>
            <a:r>
              <a:rPr lang="en-US" sz="2400" dirty="0">
                <a:solidFill>
                  <a:srgbClr val="FFFF00"/>
                </a:solidFill>
                <a:latin typeface="Arial Narrow" panose="020B0606020202030204" pitchFamily="34" charset="0"/>
              </a:rPr>
              <a:t>. </a:t>
            </a:r>
            <a:r>
              <a:rPr lang="en-US" sz="2400" dirty="0" smtClean="0">
                <a:solidFill>
                  <a:srgbClr val="FFFF00"/>
                </a:solidFill>
                <a:latin typeface="Arial Narrow" panose="020B0606020202030204" pitchFamily="34" charset="0"/>
              </a:rPr>
              <a:t>2:13</a:t>
            </a:r>
            <a:endParaRPr lang="en-US" sz="2400" dirty="0" smtClean="0">
              <a:solidFill>
                <a:srgbClr val="FFFF00"/>
              </a:solidFill>
              <a:latin typeface="Arial Narrow" panose="020B0606020202030204" pitchFamily="34" charset="0"/>
            </a:endParaRP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a:latin typeface="Arial Narrow" panose="020B0606020202030204" pitchFamily="34" charset="0"/>
              </a:rPr>
              <a:t>To the </a:t>
            </a:r>
            <a:r>
              <a:rPr lang="en-US" sz="2400" dirty="0" smtClean="0">
                <a:latin typeface="Arial Narrow" panose="020B0606020202030204" pitchFamily="34" charset="0"/>
              </a:rPr>
              <a:t>OUTSIDER, </a:t>
            </a:r>
            <a:r>
              <a:rPr lang="en-US" sz="2400" dirty="0">
                <a:latin typeface="Arial Narrow" panose="020B0606020202030204" pitchFamily="34" charset="0"/>
              </a:rPr>
              <a:t>His blood </a:t>
            </a:r>
            <a:r>
              <a:rPr lang="en-US" sz="2400" dirty="0" smtClean="0">
                <a:latin typeface="Arial Narrow" panose="020B0606020202030204" pitchFamily="34" charset="0"/>
              </a:rPr>
              <a:t>promises      </a:t>
            </a:r>
            <a:r>
              <a:rPr lang="en-US" sz="2400" u="sng" dirty="0" smtClean="0">
                <a:ln>
                  <a:solidFill>
                    <a:schemeClr val="bg1"/>
                  </a:solidFill>
                </a:ln>
                <a:solidFill>
                  <a:srgbClr val="FF0000"/>
                </a:solidFill>
                <a:latin typeface="Arial Narrow" panose="020B0606020202030204" pitchFamily="34" charset="0"/>
              </a:rPr>
              <a:t>ADMISSION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Heb</a:t>
            </a:r>
            <a:r>
              <a:rPr lang="en-US" sz="2400" dirty="0">
                <a:solidFill>
                  <a:srgbClr val="FFFF00"/>
                </a:solidFill>
                <a:latin typeface="Arial Narrow" panose="020B0606020202030204" pitchFamily="34" charset="0"/>
              </a:rPr>
              <a:t>. </a:t>
            </a:r>
            <a:r>
              <a:rPr lang="en-US" sz="2400" dirty="0" smtClean="0">
                <a:solidFill>
                  <a:srgbClr val="FFFF00"/>
                </a:solidFill>
                <a:latin typeface="Arial Narrow" panose="020B0606020202030204" pitchFamily="34" charset="0"/>
              </a:rPr>
              <a:t>10:19</a:t>
            </a: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smtClean="0">
                <a:latin typeface="Arial Narrow" panose="020B0606020202030204" pitchFamily="34" charset="0"/>
              </a:rPr>
              <a:t>To </a:t>
            </a:r>
            <a:r>
              <a:rPr lang="en-US" sz="2400" dirty="0">
                <a:latin typeface="Arial Narrow" panose="020B0606020202030204" pitchFamily="34" charset="0"/>
              </a:rPr>
              <a:t>the WORLDLY, His blood </a:t>
            </a:r>
            <a:r>
              <a:rPr lang="en-US" sz="2400" dirty="0" smtClean="0">
                <a:latin typeface="Arial Narrow" panose="020B0606020202030204" pitchFamily="34" charset="0"/>
              </a:rPr>
              <a:t>provides        </a:t>
            </a:r>
            <a:r>
              <a:rPr lang="en-US" sz="2400" u="sng" dirty="0" smtClean="0">
                <a:ln>
                  <a:solidFill>
                    <a:schemeClr val="bg1"/>
                  </a:solidFill>
                </a:ln>
                <a:solidFill>
                  <a:srgbClr val="FF0000"/>
                </a:solidFill>
                <a:latin typeface="Arial Narrow" panose="020B0606020202030204" pitchFamily="34" charset="0"/>
              </a:rPr>
              <a:t>SANCTIFICATION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Heb</a:t>
            </a:r>
            <a:r>
              <a:rPr lang="en-US" sz="2400" dirty="0">
                <a:solidFill>
                  <a:srgbClr val="FFFF00"/>
                </a:solidFill>
                <a:latin typeface="Arial Narrow" panose="020B0606020202030204" pitchFamily="34" charset="0"/>
              </a:rPr>
              <a:t>. </a:t>
            </a:r>
            <a:r>
              <a:rPr lang="en-US" sz="2400" dirty="0" smtClean="0">
                <a:solidFill>
                  <a:srgbClr val="FFFF00"/>
                </a:solidFill>
                <a:latin typeface="Arial Narrow" panose="020B0606020202030204" pitchFamily="34" charset="0"/>
              </a:rPr>
              <a:t>13:12</a:t>
            </a:r>
          </a:p>
          <a:p>
            <a:pPr marL="0" indent="0">
              <a:lnSpc>
                <a:spcPct val="100000"/>
              </a:lnSpc>
              <a:spcBef>
                <a:spcPts val="0"/>
              </a:spcBef>
              <a:buNone/>
            </a:pPr>
            <a:endParaRPr lang="en-US" sz="1200" dirty="0">
              <a:latin typeface="Arial Narrow" panose="020B0606020202030204" pitchFamily="34" charset="0"/>
            </a:endParaRPr>
          </a:p>
          <a:p>
            <a:pPr marL="0" indent="0">
              <a:lnSpc>
                <a:spcPct val="100000"/>
              </a:lnSpc>
              <a:spcBef>
                <a:spcPts val="0"/>
              </a:spcBef>
              <a:buNone/>
            </a:pPr>
            <a:r>
              <a:rPr lang="en-US" sz="2400" dirty="0" smtClean="0">
                <a:latin typeface="Arial Narrow" panose="020B0606020202030204" pitchFamily="34" charset="0"/>
              </a:rPr>
              <a:t>To </a:t>
            </a:r>
            <a:r>
              <a:rPr lang="en-US" sz="2400" dirty="0">
                <a:latin typeface="Arial Narrow" panose="020B0606020202030204" pitchFamily="34" charset="0"/>
              </a:rPr>
              <a:t>the PERSECUTED, His blood procures </a:t>
            </a:r>
            <a:r>
              <a:rPr lang="en-US" sz="2400" u="sng" dirty="0" smtClean="0">
                <a:ln>
                  <a:solidFill>
                    <a:schemeClr val="bg1"/>
                  </a:solidFill>
                </a:ln>
                <a:solidFill>
                  <a:srgbClr val="FF0000"/>
                </a:solidFill>
                <a:latin typeface="Arial Narrow" panose="020B0606020202030204" pitchFamily="34" charset="0"/>
              </a:rPr>
              <a:t>DOMINATION</a:t>
            </a:r>
            <a:r>
              <a:rPr lang="en-US" sz="2400" dirty="0" smtClean="0">
                <a:ln>
                  <a:solidFill>
                    <a:schemeClr val="bg1"/>
                  </a:solidFill>
                </a:ln>
                <a:solidFill>
                  <a:srgbClr val="FF0000"/>
                </a:solidFill>
                <a:latin typeface="Arial Narrow" panose="020B0606020202030204" pitchFamily="34" charset="0"/>
              </a:rPr>
              <a:t> </a:t>
            </a:r>
            <a:r>
              <a:rPr lang="en-US" sz="2400" dirty="0" smtClean="0">
                <a:solidFill>
                  <a:srgbClr val="FFFF00"/>
                </a:solidFill>
                <a:latin typeface="Arial Narrow" panose="020B0606020202030204" pitchFamily="34" charset="0"/>
              </a:rPr>
              <a:t>Rev</a:t>
            </a:r>
            <a:r>
              <a:rPr lang="en-US" sz="2400" dirty="0">
                <a:solidFill>
                  <a:srgbClr val="FFFF00"/>
                </a:solidFill>
                <a:latin typeface="Arial Narrow" panose="020B0606020202030204" pitchFamily="34" charset="0"/>
              </a:rPr>
              <a:t>. </a:t>
            </a:r>
            <a:r>
              <a:rPr lang="en-US" sz="2400" dirty="0" smtClean="0">
                <a:solidFill>
                  <a:srgbClr val="FFFF00"/>
                </a:solidFill>
                <a:latin typeface="Arial Narrow" panose="020B0606020202030204" pitchFamily="34" charset="0"/>
              </a:rPr>
              <a:t>12:11</a:t>
            </a:r>
            <a:endParaRPr lang="en-US" sz="2400" dirty="0">
              <a:solidFill>
                <a:srgbClr val="FFFF00"/>
              </a:solidFill>
              <a:latin typeface="Arial Narrow" panose="020B0606020202030204" pitchFamily="34" charset="0"/>
            </a:endParaRPr>
          </a:p>
        </p:txBody>
      </p:sp>
      <p:sp>
        <p:nvSpPr>
          <p:cNvPr id="3" name="Line Callout 2 2"/>
          <p:cNvSpPr/>
          <p:nvPr/>
        </p:nvSpPr>
        <p:spPr bwMode="auto">
          <a:xfrm>
            <a:off x="134910" y="5096656"/>
            <a:ext cx="6955437" cy="1616440"/>
          </a:xfrm>
          <a:prstGeom prst="borderCallout2">
            <a:avLst>
              <a:gd name="adj1" fmla="val -2135"/>
              <a:gd name="adj2" fmla="val 93965"/>
              <a:gd name="adj3" fmla="val -399"/>
              <a:gd name="adj4" fmla="val 94007"/>
              <a:gd name="adj5" fmla="val -129952"/>
              <a:gd name="adj6" fmla="val 107074"/>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But now in Christ Jesus you who once were far off have been </a:t>
            </a:r>
            <a:r>
              <a:rPr lang="en-US" sz="2600" b="1" u="sng" dirty="0">
                <a:solidFill>
                  <a:srgbClr val="000000"/>
                </a:solidFill>
              </a:rPr>
              <a:t>brought near by the blood of Christ</a:t>
            </a:r>
            <a:r>
              <a:rPr lang="en-US" sz="2600" b="1" dirty="0">
                <a:solidFill>
                  <a:srgbClr val="000000"/>
                </a:solidFill>
              </a:rPr>
              <a:t>. </a:t>
            </a:r>
          </a:p>
        </p:txBody>
      </p:sp>
      <p:sp>
        <p:nvSpPr>
          <p:cNvPr id="4" name="Line Callout 2 3"/>
          <p:cNvSpPr/>
          <p:nvPr/>
        </p:nvSpPr>
        <p:spPr bwMode="auto">
          <a:xfrm>
            <a:off x="134910" y="5096656"/>
            <a:ext cx="6955437" cy="1616440"/>
          </a:xfrm>
          <a:prstGeom prst="borderCallout2">
            <a:avLst>
              <a:gd name="adj1" fmla="val -2135"/>
              <a:gd name="adj2" fmla="val 93965"/>
              <a:gd name="adj3" fmla="val -399"/>
              <a:gd name="adj4" fmla="val 94007"/>
              <a:gd name="adj5" fmla="val -95640"/>
              <a:gd name="adj6" fmla="val 96945"/>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Therefore, brethren, having boldness to enter the Holiest </a:t>
            </a:r>
            <a:r>
              <a:rPr lang="en-US" sz="2600" b="1" u="sng" dirty="0">
                <a:solidFill>
                  <a:srgbClr val="000000"/>
                </a:solidFill>
              </a:rPr>
              <a:t>by the blood of </a:t>
            </a:r>
            <a:r>
              <a:rPr lang="en-US" sz="2600" b="1" u="sng" dirty="0" smtClean="0">
                <a:solidFill>
                  <a:srgbClr val="000000"/>
                </a:solidFill>
              </a:rPr>
              <a:t>Jesus</a:t>
            </a:r>
            <a:r>
              <a:rPr lang="en-US" sz="2600" b="1" dirty="0" smtClean="0">
                <a:solidFill>
                  <a:srgbClr val="000000"/>
                </a:solidFill>
              </a:rPr>
              <a:t>.</a:t>
            </a:r>
            <a:endParaRPr lang="en-US" sz="2600" b="1" dirty="0">
              <a:solidFill>
                <a:srgbClr val="000000"/>
              </a:solidFill>
            </a:endParaRPr>
          </a:p>
        </p:txBody>
      </p:sp>
      <p:sp>
        <p:nvSpPr>
          <p:cNvPr id="5" name="Line Callout 2 4"/>
          <p:cNvSpPr/>
          <p:nvPr/>
        </p:nvSpPr>
        <p:spPr bwMode="auto">
          <a:xfrm>
            <a:off x="134910" y="5096656"/>
            <a:ext cx="6955437" cy="1616440"/>
          </a:xfrm>
          <a:prstGeom prst="borderCallout2">
            <a:avLst>
              <a:gd name="adj1" fmla="val -2135"/>
              <a:gd name="adj2" fmla="val 93965"/>
              <a:gd name="adj3" fmla="val -399"/>
              <a:gd name="adj4" fmla="val 94007"/>
              <a:gd name="adj5" fmla="val -61328"/>
              <a:gd name="adj6" fmla="val 107290"/>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Therefore Jesus also, that He might </a:t>
            </a:r>
            <a:r>
              <a:rPr lang="en-US" sz="2600" b="1" u="sng" dirty="0">
                <a:solidFill>
                  <a:srgbClr val="000000"/>
                </a:solidFill>
              </a:rPr>
              <a:t>sanctify the people with His own blood</a:t>
            </a:r>
            <a:r>
              <a:rPr lang="en-US" sz="2600" b="1" dirty="0">
                <a:solidFill>
                  <a:srgbClr val="000000"/>
                </a:solidFill>
              </a:rPr>
              <a:t>, suffered outside the gate.</a:t>
            </a:r>
          </a:p>
        </p:txBody>
      </p:sp>
      <p:sp>
        <p:nvSpPr>
          <p:cNvPr id="6" name="Line Callout 2 5"/>
          <p:cNvSpPr/>
          <p:nvPr/>
        </p:nvSpPr>
        <p:spPr bwMode="auto">
          <a:xfrm>
            <a:off x="134910" y="5099155"/>
            <a:ext cx="6955437" cy="1616440"/>
          </a:xfrm>
          <a:prstGeom prst="borderCallout2">
            <a:avLst>
              <a:gd name="adj1" fmla="val -2135"/>
              <a:gd name="adj2" fmla="val 93965"/>
              <a:gd name="adj3" fmla="val -399"/>
              <a:gd name="adj4" fmla="val 94007"/>
              <a:gd name="adj5" fmla="val -26088"/>
              <a:gd name="adj6" fmla="val 103195"/>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600" b="1" dirty="0">
                <a:solidFill>
                  <a:srgbClr val="000000"/>
                </a:solidFill>
              </a:rPr>
              <a:t>And they overcame him </a:t>
            </a:r>
            <a:r>
              <a:rPr lang="en-US" sz="2600" b="1" u="sng" dirty="0">
                <a:solidFill>
                  <a:srgbClr val="000000"/>
                </a:solidFill>
              </a:rPr>
              <a:t>by the blood of the Lamb</a:t>
            </a:r>
            <a:r>
              <a:rPr lang="en-US" sz="2600" b="1" dirty="0">
                <a:solidFill>
                  <a:srgbClr val="000000"/>
                </a:solidFill>
              </a:rPr>
              <a:t> and by the word of their testimony, and they did not love their lives to the death. </a:t>
            </a:r>
          </a:p>
        </p:txBody>
      </p:sp>
    </p:spTree>
    <p:extLst>
      <p:ext uri="{BB962C8B-B14F-4D97-AF65-F5344CB8AC3E}">
        <p14:creationId xmlns:p14="http://schemas.microsoft.com/office/powerpoint/2010/main" val="3108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3353719"/>
            <a:ext cx="9143999" cy="3955819"/>
          </a:xfrm>
        </p:spPr>
        <p:txBody>
          <a:bodyPr>
            <a:noAutofit/>
          </a:bodyPr>
          <a:lstStyle/>
          <a:p>
            <a:pPr marL="350838" lvl="1"/>
            <a:r>
              <a:rPr lang="en-US" dirty="0" smtClean="0">
                <a:latin typeface="Georgia" panose="02040502050405020303" pitchFamily="18" charset="0"/>
              </a:rPr>
              <a:t>Baptized </a:t>
            </a:r>
            <a:r>
              <a:rPr lang="en-US" dirty="0">
                <a:latin typeface="Georgia" panose="02040502050405020303" pitchFamily="18" charset="0"/>
              </a:rPr>
              <a:t>into the death of Christ </a:t>
            </a:r>
            <a:r>
              <a:rPr lang="en-US" dirty="0" smtClean="0">
                <a:solidFill>
                  <a:srgbClr val="FFFF00"/>
                </a:solidFill>
                <a:latin typeface="Georgia" panose="02040502050405020303" pitchFamily="18" charset="0"/>
              </a:rPr>
              <a:t>Rom</a:t>
            </a:r>
            <a:r>
              <a:rPr lang="en-US" dirty="0">
                <a:solidFill>
                  <a:srgbClr val="FFFF00"/>
                </a:solidFill>
                <a:latin typeface="Georgia" panose="02040502050405020303" pitchFamily="18" charset="0"/>
              </a:rPr>
              <a:t>. </a:t>
            </a:r>
            <a:r>
              <a:rPr lang="en-US" dirty="0" smtClean="0">
                <a:solidFill>
                  <a:srgbClr val="FFFF00"/>
                </a:solidFill>
                <a:latin typeface="Georgia" panose="02040502050405020303" pitchFamily="18" charset="0"/>
              </a:rPr>
              <a:t>6:3-4</a:t>
            </a:r>
          </a:p>
          <a:p>
            <a:pPr marL="350838" lvl="1"/>
            <a:r>
              <a:rPr lang="en-US" dirty="0">
                <a:latin typeface="Georgia" panose="02040502050405020303" pitchFamily="18" charset="0"/>
              </a:rPr>
              <a:t>R</a:t>
            </a:r>
            <a:r>
              <a:rPr lang="en-US" dirty="0" smtClean="0">
                <a:latin typeface="Georgia" panose="02040502050405020303" pitchFamily="18" charset="0"/>
              </a:rPr>
              <a:t>eceive </a:t>
            </a:r>
            <a:r>
              <a:rPr lang="en-US" dirty="0">
                <a:latin typeface="Georgia" panose="02040502050405020303" pitchFamily="18" charset="0"/>
              </a:rPr>
              <a:t>all benefits of His blood </a:t>
            </a:r>
            <a:r>
              <a:rPr lang="en-US" dirty="0" smtClean="0">
                <a:solidFill>
                  <a:srgbClr val="FFFF00"/>
                </a:solidFill>
                <a:latin typeface="Georgia" panose="02040502050405020303" pitchFamily="18" charset="0"/>
              </a:rPr>
              <a:t>Col</a:t>
            </a:r>
            <a:r>
              <a:rPr lang="en-US" dirty="0">
                <a:solidFill>
                  <a:srgbClr val="FFFF00"/>
                </a:solidFill>
                <a:latin typeface="Georgia" panose="02040502050405020303" pitchFamily="18" charset="0"/>
              </a:rPr>
              <a:t>. </a:t>
            </a:r>
            <a:r>
              <a:rPr lang="en-US" dirty="0" smtClean="0">
                <a:solidFill>
                  <a:srgbClr val="FFFF00"/>
                </a:solidFill>
                <a:latin typeface="Georgia" panose="02040502050405020303" pitchFamily="18" charset="0"/>
              </a:rPr>
              <a:t>2:12</a:t>
            </a:r>
            <a:endParaRPr lang="en-US" dirty="0">
              <a:solidFill>
                <a:srgbClr val="FFFF00"/>
              </a:solidFill>
              <a:latin typeface="Georgia" panose="02040502050405020303" pitchFamily="18" charset="0"/>
            </a:endParaRPr>
          </a:p>
          <a:p>
            <a:pPr marL="350838" lvl="1"/>
            <a:r>
              <a:rPr lang="en-US" dirty="0">
                <a:latin typeface="Georgia" panose="02040502050405020303" pitchFamily="18" charset="0"/>
              </a:rPr>
              <a:t>Some reject baptism and relinquish every wonder of the blood </a:t>
            </a:r>
            <a:endParaRPr lang="en-US" dirty="0" smtClean="0">
              <a:latin typeface="Georgia" panose="02040502050405020303" pitchFamily="18" charset="0"/>
            </a:endParaRPr>
          </a:p>
          <a:p>
            <a:pPr marL="350838" lvl="1"/>
            <a:r>
              <a:rPr lang="en-US" dirty="0" smtClean="0">
                <a:latin typeface="Georgia" panose="02040502050405020303" pitchFamily="18" charset="0"/>
              </a:rPr>
              <a:t>Some </a:t>
            </a:r>
            <a:r>
              <a:rPr lang="en-US" dirty="0">
                <a:latin typeface="Georgia" panose="02040502050405020303" pitchFamily="18" charset="0"/>
              </a:rPr>
              <a:t>respond to baptism and receive every wonder of the blood </a:t>
            </a:r>
            <a:r>
              <a:rPr lang="en-US" dirty="0" smtClean="0">
                <a:solidFill>
                  <a:srgbClr val="FFFF00"/>
                </a:solidFill>
                <a:latin typeface="Georgia" panose="02040502050405020303" pitchFamily="18" charset="0"/>
              </a:rPr>
              <a:t>(</a:t>
            </a:r>
            <a:r>
              <a:rPr lang="en-US" dirty="0">
                <a:solidFill>
                  <a:srgbClr val="FFFF00"/>
                </a:solidFill>
                <a:latin typeface="Georgia" panose="02040502050405020303" pitchFamily="18" charset="0"/>
              </a:rPr>
              <a:t>Acts 2:38; 8:39; </a:t>
            </a:r>
            <a:r>
              <a:rPr lang="en-US" dirty="0" smtClean="0">
                <a:solidFill>
                  <a:srgbClr val="FFFF00"/>
                </a:solidFill>
                <a:latin typeface="Georgia" panose="02040502050405020303" pitchFamily="18" charset="0"/>
              </a:rPr>
              <a:t>22:16)</a:t>
            </a:r>
            <a:endParaRPr lang="en-US" dirty="0">
              <a:solidFill>
                <a:srgbClr val="FFFF00"/>
              </a:solidFill>
              <a:latin typeface="Georgia" panose="02040502050405020303" pitchFamily="18" charset="0"/>
            </a:endParaRPr>
          </a:p>
        </p:txBody>
      </p:sp>
      <p:sp>
        <p:nvSpPr>
          <p:cNvPr id="3" name="Rectangle 2"/>
          <p:cNvSpPr/>
          <p:nvPr/>
        </p:nvSpPr>
        <p:spPr>
          <a:xfrm>
            <a:off x="740227" y="2506114"/>
            <a:ext cx="7852227" cy="701731"/>
          </a:xfrm>
          <a:prstGeom prst="rect">
            <a:avLst/>
          </a:prstGeom>
          <a:solidFill>
            <a:srgbClr val="7A0000"/>
          </a:solidFill>
          <a:ln w="31750">
            <a:solidFill>
              <a:schemeClr val="tx1"/>
            </a:solidFill>
          </a:ln>
        </p:spPr>
        <p:txBody>
          <a:bodyPr wrap="square">
            <a:spAutoFit/>
          </a:bodyPr>
          <a:lstStyle/>
          <a:p>
            <a:pPr lvl="0" algn="ctr">
              <a:lnSpc>
                <a:spcPct val="90000"/>
              </a:lnSpc>
              <a:spcBef>
                <a:spcPts val="1000"/>
              </a:spcBef>
            </a:pPr>
            <a:r>
              <a:rPr lang="en-US" sz="4400" b="1" dirty="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rPr>
              <a:t>In the Water of Baptism</a:t>
            </a:r>
          </a:p>
        </p:txBody>
      </p:sp>
      <p:sp>
        <p:nvSpPr>
          <p:cNvPr id="4" name="Line Callout 2 3"/>
          <p:cNvSpPr/>
          <p:nvPr/>
        </p:nvSpPr>
        <p:spPr bwMode="auto">
          <a:xfrm>
            <a:off x="134910" y="5636302"/>
            <a:ext cx="7210770" cy="1221697"/>
          </a:xfrm>
          <a:prstGeom prst="borderCallout2">
            <a:avLst>
              <a:gd name="adj1" fmla="val -2135"/>
              <a:gd name="adj2" fmla="val 93965"/>
              <a:gd name="adj3" fmla="val -399"/>
              <a:gd name="adj4" fmla="val 94007"/>
              <a:gd name="adj5" fmla="val -158317"/>
              <a:gd name="adj6" fmla="val 83328"/>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000" b="1" dirty="0" smtClean="0">
                <a:solidFill>
                  <a:srgbClr val="000000"/>
                </a:solidFill>
              </a:rPr>
              <a:t>Or do you not know that as many of us as were baptized into Christ Jesus were </a:t>
            </a:r>
            <a:r>
              <a:rPr lang="en-US" sz="2000" b="1" u="sng" dirty="0" smtClean="0">
                <a:solidFill>
                  <a:srgbClr val="000000"/>
                </a:solidFill>
              </a:rPr>
              <a:t>baptized into His death</a:t>
            </a:r>
            <a:r>
              <a:rPr lang="en-US" sz="2000" b="1" dirty="0" smtClean="0">
                <a:solidFill>
                  <a:srgbClr val="000000"/>
                </a:solidFill>
              </a:rPr>
              <a:t>? Therefore we were buried with Him through baptism into death</a:t>
            </a:r>
            <a:endParaRPr lang="en-US" sz="2000" b="1" dirty="0">
              <a:solidFill>
                <a:srgbClr val="000000"/>
              </a:solidFill>
            </a:endParaRPr>
          </a:p>
        </p:txBody>
      </p:sp>
      <p:sp>
        <p:nvSpPr>
          <p:cNvPr id="5" name="Line Callout 2 4"/>
          <p:cNvSpPr/>
          <p:nvPr/>
        </p:nvSpPr>
        <p:spPr bwMode="auto">
          <a:xfrm>
            <a:off x="134910" y="6004560"/>
            <a:ext cx="7210770" cy="820462"/>
          </a:xfrm>
          <a:prstGeom prst="borderCallout2">
            <a:avLst>
              <a:gd name="adj1" fmla="val -2135"/>
              <a:gd name="adj2" fmla="val 93965"/>
              <a:gd name="adj3" fmla="val -399"/>
              <a:gd name="adj4" fmla="val 94007"/>
              <a:gd name="adj5" fmla="val -230486"/>
              <a:gd name="adj6" fmla="val 90091"/>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3200" b="1" dirty="0">
                <a:solidFill>
                  <a:srgbClr val="000000"/>
                </a:solidFill>
              </a:rPr>
              <a:t> buried with Him in </a:t>
            </a:r>
            <a:r>
              <a:rPr lang="en-US" sz="3200" b="1" dirty="0" smtClean="0">
                <a:solidFill>
                  <a:srgbClr val="000000"/>
                </a:solidFill>
              </a:rPr>
              <a:t>baptism…</a:t>
            </a:r>
            <a:endParaRPr lang="en-US" sz="3200" b="1" dirty="0">
              <a:solidFill>
                <a:srgbClr val="000000"/>
              </a:solidFill>
            </a:endParaRPr>
          </a:p>
        </p:txBody>
      </p:sp>
      <p:sp>
        <p:nvSpPr>
          <p:cNvPr id="6" name="Line Callout 2 5"/>
          <p:cNvSpPr/>
          <p:nvPr/>
        </p:nvSpPr>
        <p:spPr bwMode="auto">
          <a:xfrm>
            <a:off x="287310" y="5852160"/>
            <a:ext cx="8305144" cy="939884"/>
          </a:xfrm>
          <a:prstGeom prst="borderCallout2">
            <a:avLst>
              <a:gd name="adj1" fmla="val -2135"/>
              <a:gd name="adj2" fmla="val 93965"/>
              <a:gd name="adj3" fmla="val -399"/>
              <a:gd name="adj4" fmla="val 94007"/>
              <a:gd name="adj5" fmla="val -35085"/>
              <a:gd name="adj6" fmla="val 37269"/>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400" b="1" dirty="0" smtClean="0">
                <a:solidFill>
                  <a:srgbClr val="000000"/>
                </a:solidFill>
              </a:rPr>
              <a:t>Repent</a:t>
            </a:r>
            <a:r>
              <a:rPr lang="en-US" sz="2400" b="1" dirty="0">
                <a:solidFill>
                  <a:srgbClr val="000000"/>
                </a:solidFill>
              </a:rPr>
              <a:t>, and let every one of you be baptized in the name of Jesus Christ for the </a:t>
            </a:r>
            <a:r>
              <a:rPr lang="en-US" sz="2400" b="1" u="sng" dirty="0">
                <a:solidFill>
                  <a:srgbClr val="000000"/>
                </a:solidFill>
              </a:rPr>
              <a:t>remission of </a:t>
            </a:r>
            <a:r>
              <a:rPr lang="en-US" sz="2400" b="1" u="sng" dirty="0" smtClean="0">
                <a:solidFill>
                  <a:srgbClr val="000000"/>
                </a:solidFill>
              </a:rPr>
              <a:t>sins</a:t>
            </a:r>
            <a:r>
              <a:rPr lang="en-US" sz="2400" b="1" dirty="0" smtClean="0">
                <a:solidFill>
                  <a:srgbClr val="000000"/>
                </a:solidFill>
              </a:rPr>
              <a:t>…</a:t>
            </a:r>
            <a:endParaRPr lang="en-US" sz="2400" b="1" dirty="0">
              <a:solidFill>
                <a:srgbClr val="000000"/>
              </a:solidFill>
            </a:endParaRPr>
          </a:p>
        </p:txBody>
      </p:sp>
      <p:sp>
        <p:nvSpPr>
          <p:cNvPr id="8" name="Line Callout 2 7"/>
          <p:cNvSpPr/>
          <p:nvPr/>
        </p:nvSpPr>
        <p:spPr bwMode="auto">
          <a:xfrm>
            <a:off x="306575" y="5836920"/>
            <a:ext cx="8719530" cy="939884"/>
          </a:xfrm>
          <a:prstGeom prst="borderCallout2">
            <a:avLst>
              <a:gd name="adj1" fmla="val -2135"/>
              <a:gd name="adj2" fmla="val 93965"/>
              <a:gd name="adj3" fmla="val -399"/>
              <a:gd name="adj4" fmla="val 94007"/>
              <a:gd name="adj5" fmla="val -33463"/>
              <a:gd name="adj6" fmla="val 57622"/>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400" b="1" dirty="0">
                <a:solidFill>
                  <a:srgbClr val="000000"/>
                </a:solidFill>
              </a:rPr>
              <a:t>And now why are you waiting? Arise and be baptized, and </a:t>
            </a:r>
            <a:r>
              <a:rPr lang="en-US" sz="2400" b="1" u="sng" dirty="0">
                <a:solidFill>
                  <a:srgbClr val="000000"/>
                </a:solidFill>
              </a:rPr>
              <a:t>wash away your </a:t>
            </a:r>
            <a:r>
              <a:rPr lang="en-US" sz="2400" b="1" u="sng" dirty="0" smtClean="0">
                <a:solidFill>
                  <a:srgbClr val="000000"/>
                </a:solidFill>
              </a:rPr>
              <a:t>sins</a:t>
            </a:r>
            <a:r>
              <a:rPr lang="en-US" sz="2400" b="1" dirty="0" smtClean="0">
                <a:solidFill>
                  <a:srgbClr val="000000"/>
                </a:solidFill>
              </a:rPr>
              <a:t>…</a:t>
            </a:r>
            <a:endParaRPr lang="en-US" sz="2400" b="1" dirty="0">
              <a:solidFill>
                <a:srgbClr val="000000"/>
              </a:solidFill>
            </a:endParaRPr>
          </a:p>
        </p:txBody>
      </p:sp>
      <p:sp>
        <p:nvSpPr>
          <p:cNvPr id="7" name="Line Callout 2 6"/>
          <p:cNvSpPr/>
          <p:nvPr/>
        </p:nvSpPr>
        <p:spPr bwMode="auto">
          <a:xfrm>
            <a:off x="287310" y="5821680"/>
            <a:ext cx="8719530" cy="939884"/>
          </a:xfrm>
          <a:prstGeom prst="borderCallout2">
            <a:avLst>
              <a:gd name="adj1" fmla="val -2135"/>
              <a:gd name="adj2" fmla="val 93965"/>
              <a:gd name="adj3" fmla="val -399"/>
              <a:gd name="adj4" fmla="val 94007"/>
              <a:gd name="adj5" fmla="val -31842"/>
              <a:gd name="adj6" fmla="val 46261"/>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1900" b="1" dirty="0">
                <a:solidFill>
                  <a:srgbClr val="000000"/>
                </a:solidFill>
              </a:rPr>
              <a:t>Now when they came up out of the water, the Spirit of the Lord caught Philip away, so that the eunuch saw him no more; and </a:t>
            </a:r>
            <a:r>
              <a:rPr lang="en-US" sz="1900" b="1" u="sng" dirty="0">
                <a:solidFill>
                  <a:srgbClr val="000000"/>
                </a:solidFill>
              </a:rPr>
              <a:t>he went on his way rejoicing</a:t>
            </a:r>
            <a:r>
              <a:rPr lang="en-US" sz="1900" b="1" dirty="0">
                <a:solidFill>
                  <a:srgbClr val="000000"/>
                </a:solidFill>
              </a:rPr>
              <a:t>. </a:t>
            </a:r>
          </a:p>
        </p:txBody>
      </p:sp>
    </p:spTree>
    <p:extLst>
      <p:ext uri="{BB962C8B-B14F-4D97-AF65-F5344CB8AC3E}">
        <p14:creationId xmlns:p14="http://schemas.microsoft.com/office/powerpoint/2010/main" val="320474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4" grpId="1" animBg="1"/>
      <p:bldP spid="5" grpId="0" animBg="1"/>
      <p:bldP spid="5" grpId="1" animBg="1"/>
      <p:bldP spid="6" grpId="0" animBg="1"/>
      <p:bldP spid="6" grpId="1" animBg="1"/>
      <p:bldP spid="8" grpId="0" animBg="1"/>
      <p:bldP spid="8"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265038"/>
            <a:ext cx="9144000" cy="4168090"/>
          </a:xfrm>
        </p:spPr>
        <p:txBody>
          <a:bodyPr>
            <a:noAutofit/>
          </a:bodyPr>
          <a:lstStyle/>
          <a:p>
            <a:pPr marL="341313" lvl="1"/>
            <a:r>
              <a:rPr lang="en-US" dirty="0" smtClean="0">
                <a:latin typeface="Georgia" panose="02040502050405020303" pitchFamily="18" charset="0"/>
              </a:rPr>
              <a:t>Walk </a:t>
            </a:r>
            <a:r>
              <a:rPr lang="en-US" dirty="0">
                <a:latin typeface="Georgia" panose="02040502050405020303" pitchFamily="18" charset="0"/>
              </a:rPr>
              <a:t>in </a:t>
            </a:r>
            <a:r>
              <a:rPr lang="en-US" dirty="0" smtClean="0">
                <a:latin typeface="Georgia" panose="02040502050405020303" pitchFamily="18" charset="0"/>
              </a:rPr>
              <a:t>faithfulness we continue </a:t>
            </a:r>
            <a:r>
              <a:rPr lang="en-US" dirty="0">
                <a:latin typeface="Georgia" panose="02040502050405020303" pitchFamily="18" charset="0"/>
              </a:rPr>
              <a:t>to receive all </a:t>
            </a:r>
            <a:r>
              <a:rPr lang="en-US" dirty="0" smtClean="0">
                <a:latin typeface="Georgia" panose="02040502050405020303" pitchFamily="18" charset="0"/>
              </a:rPr>
              <a:t>benefits </a:t>
            </a:r>
            <a:r>
              <a:rPr lang="en-US" dirty="0">
                <a:latin typeface="Georgia" panose="02040502050405020303" pitchFamily="18" charset="0"/>
              </a:rPr>
              <a:t>of His blood </a:t>
            </a:r>
            <a:r>
              <a:rPr lang="en-US" dirty="0" smtClean="0">
                <a:solidFill>
                  <a:srgbClr val="FFFF00"/>
                </a:solidFill>
                <a:latin typeface="Georgia" panose="02040502050405020303" pitchFamily="18" charset="0"/>
              </a:rPr>
              <a:t>1 </a:t>
            </a:r>
            <a:r>
              <a:rPr lang="en-US" dirty="0" err="1" smtClean="0">
                <a:solidFill>
                  <a:srgbClr val="FFFF00"/>
                </a:solidFill>
                <a:latin typeface="Georgia" panose="02040502050405020303" pitchFamily="18" charset="0"/>
              </a:rPr>
              <a:t>Jn</a:t>
            </a:r>
            <a:r>
              <a:rPr lang="en-US" dirty="0" smtClean="0">
                <a:solidFill>
                  <a:srgbClr val="FFFF00"/>
                </a:solidFill>
                <a:latin typeface="Georgia" panose="02040502050405020303" pitchFamily="18" charset="0"/>
              </a:rPr>
              <a:t> 1:7</a:t>
            </a:r>
          </a:p>
          <a:p>
            <a:pPr marL="341313" lvl="1"/>
            <a:endParaRPr lang="en-US" dirty="0">
              <a:solidFill>
                <a:srgbClr val="FFFF00"/>
              </a:solidFill>
              <a:latin typeface="Georgia" panose="02040502050405020303" pitchFamily="18" charset="0"/>
            </a:endParaRPr>
          </a:p>
          <a:p>
            <a:pPr marL="341313" lvl="1"/>
            <a:r>
              <a:rPr lang="en-US" dirty="0">
                <a:latin typeface="Georgia" panose="02040502050405020303" pitchFamily="18" charset="0"/>
              </a:rPr>
              <a:t>Some Christians turn their walk in another direction, “counting the blood…a common thing” </a:t>
            </a:r>
            <a:r>
              <a:rPr lang="en-US" dirty="0" smtClean="0">
                <a:solidFill>
                  <a:srgbClr val="FFFF00"/>
                </a:solidFill>
                <a:latin typeface="Georgia" panose="02040502050405020303" pitchFamily="18" charset="0"/>
              </a:rPr>
              <a:t>Heb</a:t>
            </a:r>
            <a:r>
              <a:rPr lang="en-US" dirty="0">
                <a:solidFill>
                  <a:srgbClr val="FFFF00"/>
                </a:solidFill>
                <a:latin typeface="Georgia" panose="02040502050405020303" pitchFamily="18" charset="0"/>
              </a:rPr>
              <a:t>. </a:t>
            </a:r>
            <a:r>
              <a:rPr lang="en-US" dirty="0" smtClean="0">
                <a:solidFill>
                  <a:srgbClr val="FFFF00"/>
                </a:solidFill>
                <a:latin typeface="Georgia" panose="02040502050405020303" pitchFamily="18" charset="0"/>
              </a:rPr>
              <a:t>10:26-29</a:t>
            </a:r>
            <a:endParaRPr lang="en-US" dirty="0">
              <a:solidFill>
                <a:srgbClr val="FFFF00"/>
              </a:solidFill>
              <a:latin typeface="Georgia" panose="02040502050405020303" pitchFamily="18" charset="0"/>
            </a:endParaRPr>
          </a:p>
          <a:p>
            <a:endParaRPr lang="en-US" sz="2600" dirty="0">
              <a:latin typeface="Georgia" panose="02040502050405020303" pitchFamily="18" charset="0"/>
            </a:endParaRPr>
          </a:p>
        </p:txBody>
      </p:sp>
      <p:sp>
        <p:nvSpPr>
          <p:cNvPr id="3" name="Rectangle 2"/>
          <p:cNvSpPr/>
          <p:nvPr/>
        </p:nvSpPr>
        <p:spPr>
          <a:xfrm>
            <a:off x="580570" y="2506114"/>
            <a:ext cx="8011883" cy="701731"/>
          </a:xfrm>
          <a:prstGeom prst="rect">
            <a:avLst/>
          </a:prstGeom>
          <a:solidFill>
            <a:srgbClr val="7A0000"/>
          </a:solidFill>
          <a:ln w="31750">
            <a:solidFill>
              <a:schemeClr val="tx1"/>
            </a:solidFill>
          </a:ln>
        </p:spPr>
        <p:txBody>
          <a:bodyPr wrap="square">
            <a:spAutoFit/>
          </a:bodyPr>
          <a:lstStyle/>
          <a:p>
            <a:pPr lvl="0" algn="ctr">
              <a:lnSpc>
                <a:spcPct val="90000"/>
              </a:lnSpc>
              <a:spcBef>
                <a:spcPts val="1000"/>
              </a:spcBef>
            </a:pPr>
            <a:r>
              <a:rPr lang="en-US" sz="4400" b="1" dirty="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rPr>
              <a:t>In the </a:t>
            </a:r>
            <a:r>
              <a:rPr lang="en-US" sz="4400" b="1" dirty="0" smtClean="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rPr>
              <a:t>Walk of Faithfulness</a:t>
            </a:r>
            <a:endParaRPr lang="en-US" sz="4400" b="1" dirty="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endParaRPr>
          </a:p>
        </p:txBody>
      </p:sp>
      <p:sp>
        <p:nvSpPr>
          <p:cNvPr id="4" name="Line Callout 2 3"/>
          <p:cNvSpPr/>
          <p:nvPr/>
        </p:nvSpPr>
        <p:spPr bwMode="auto">
          <a:xfrm>
            <a:off x="134910" y="5621312"/>
            <a:ext cx="6955437" cy="1221697"/>
          </a:xfrm>
          <a:prstGeom prst="borderCallout2">
            <a:avLst>
              <a:gd name="adj1" fmla="val -2135"/>
              <a:gd name="adj2" fmla="val 93965"/>
              <a:gd name="adj3" fmla="val -399"/>
              <a:gd name="adj4" fmla="val 94007"/>
              <a:gd name="adj5" fmla="val -134616"/>
              <a:gd name="adj6" fmla="val 39215"/>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200" b="1" u="sng" dirty="0" smtClean="0">
                <a:solidFill>
                  <a:srgbClr val="000000"/>
                </a:solidFill>
              </a:rPr>
              <a:t>If</a:t>
            </a:r>
            <a:r>
              <a:rPr lang="en-US" sz="2200" b="1" dirty="0" smtClean="0">
                <a:solidFill>
                  <a:srgbClr val="000000"/>
                </a:solidFill>
              </a:rPr>
              <a:t> </a:t>
            </a:r>
            <a:r>
              <a:rPr lang="en-US" sz="2200" b="1" dirty="0">
                <a:solidFill>
                  <a:srgbClr val="000000"/>
                </a:solidFill>
              </a:rPr>
              <a:t>we walk in the light as He is in the light, we have fellowship with one another, and the </a:t>
            </a:r>
            <a:r>
              <a:rPr lang="en-US" sz="2200" b="1" u="sng" dirty="0">
                <a:solidFill>
                  <a:srgbClr val="000000"/>
                </a:solidFill>
              </a:rPr>
              <a:t>blood of Jesus</a:t>
            </a:r>
            <a:r>
              <a:rPr lang="en-US" sz="2200" b="1" dirty="0">
                <a:solidFill>
                  <a:srgbClr val="000000"/>
                </a:solidFill>
              </a:rPr>
              <a:t> Christ His Son </a:t>
            </a:r>
            <a:r>
              <a:rPr lang="en-US" sz="2200" b="1" u="sng" dirty="0">
                <a:solidFill>
                  <a:srgbClr val="000000"/>
                </a:solidFill>
              </a:rPr>
              <a:t>cleanses</a:t>
            </a:r>
            <a:r>
              <a:rPr lang="en-US" sz="2200" b="1" dirty="0">
                <a:solidFill>
                  <a:srgbClr val="000000"/>
                </a:solidFill>
              </a:rPr>
              <a:t> us from all sin. </a:t>
            </a:r>
          </a:p>
        </p:txBody>
      </p:sp>
      <p:sp>
        <p:nvSpPr>
          <p:cNvPr id="5" name="Line Callout 2 4"/>
          <p:cNvSpPr/>
          <p:nvPr/>
        </p:nvSpPr>
        <p:spPr bwMode="auto">
          <a:xfrm>
            <a:off x="134910" y="5074920"/>
            <a:ext cx="7607010" cy="1765841"/>
          </a:xfrm>
          <a:prstGeom prst="borderCallout2">
            <a:avLst>
              <a:gd name="adj1" fmla="val 28072"/>
              <a:gd name="adj2" fmla="val 99975"/>
              <a:gd name="adj3" fmla="val 30671"/>
              <a:gd name="adj4" fmla="val 100218"/>
              <a:gd name="adj5" fmla="val -401"/>
              <a:gd name="adj6" fmla="val 106256"/>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1900" b="1" dirty="0">
                <a:solidFill>
                  <a:srgbClr val="000000"/>
                </a:solidFill>
              </a:rPr>
              <a:t>For if we sin willfully after we have received the knowledge of the truth, there no longer remains a sacrifice for </a:t>
            </a:r>
            <a:r>
              <a:rPr lang="en-US" sz="1900" b="1" dirty="0" smtClean="0">
                <a:solidFill>
                  <a:srgbClr val="000000"/>
                </a:solidFill>
              </a:rPr>
              <a:t>sins…Of </a:t>
            </a:r>
            <a:r>
              <a:rPr lang="en-US" sz="1900" b="1" dirty="0">
                <a:solidFill>
                  <a:srgbClr val="000000"/>
                </a:solidFill>
              </a:rPr>
              <a:t>how much worse punishment, do you suppose, will he be thought worthy who has trampled the Son of God underfoot, </a:t>
            </a:r>
            <a:r>
              <a:rPr lang="en-US" sz="1900" b="1" u="sng" dirty="0">
                <a:solidFill>
                  <a:srgbClr val="000000"/>
                </a:solidFill>
              </a:rPr>
              <a:t>counted the blood</a:t>
            </a:r>
            <a:r>
              <a:rPr lang="en-US" sz="1900" b="1" dirty="0">
                <a:solidFill>
                  <a:srgbClr val="000000"/>
                </a:solidFill>
              </a:rPr>
              <a:t> of the covenant by which he was sanctified </a:t>
            </a:r>
            <a:r>
              <a:rPr lang="en-US" sz="1900" b="1" u="sng" dirty="0">
                <a:solidFill>
                  <a:srgbClr val="000000"/>
                </a:solidFill>
              </a:rPr>
              <a:t>a common </a:t>
            </a:r>
            <a:r>
              <a:rPr lang="en-US" sz="1900" b="1" u="sng" dirty="0" smtClean="0">
                <a:solidFill>
                  <a:srgbClr val="000000"/>
                </a:solidFill>
              </a:rPr>
              <a:t>thing</a:t>
            </a:r>
            <a:r>
              <a:rPr lang="en-US" sz="1900" b="1" dirty="0" smtClean="0">
                <a:solidFill>
                  <a:srgbClr val="000000"/>
                </a:solidFill>
              </a:rPr>
              <a:t>.</a:t>
            </a:r>
            <a:endParaRPr lang="en-US" sz="1900" b="1" dirty="0">
              <a:solidFill>
                <a:srgbClr val="000000"/>
              </a:solidFill>
            </a:endParaRPr>
          </a:p>
        </p:txBody>
      </p:sp>
    </p:spTree>
    <p:extLst>
      <p:ext uri="{BB962C8B-B14F-4D97-AF65-F5344CB8AC3E}">
        <p14:creationId xmlns:p14="http://schemas.microsoft.com/office/powerpoint/2010/main" val="2200999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266561"/>
            <a:ext cx="9144000" cy="4331667"/>
          </a:xfrm>
        </p:spPr>
        <p:txBody>
          <a:bodyPr>
            <a:normAutofit/>
          </a:bodyPr>
          <a:lstStyle/>
          <a:p>
            <a:pPr marL="287338" lvl="1">
              <a:spcBef>
                <a:spcPts val="600"/>
              </a:spcBef>
              <a:spcAft>
                <a:spcPts val="600"/>
              </a:spcAft>
            </a:pPr>
            <a:r>
              <a:rPr lang="en-US" dirty="0" smtClean="0">
                <a:latin typeface="Georgia" panose="02040502050405020303" pitchFamily="18" charset="0"/>
              </a:rPr>
              <a:t>The </a:t>
            </a:r>
            <a:r>
              <a:rPr lang="en-US" dirty="0">
                <a:latin typeface="Georgia" panose="02040502050405020303" pitchFamily="18" charset="0"/>
              </a:rPr>
              <a:t>cup of the communion was instituted as an emblem of His blood </a:t>
            </a:r>
            <a:r>
              <a:rPr lang="en-US" dirty="0" smtClean="0">
                <a:solidFill>
                  <a:srgbClr val="FFFF00"/>
                </a:solidFill>
                <a:latin typeface="Georgia" panose="02040502050405020303" pitchFamily="18" charset="0"/>
              </a:rPr>
              <a:t>Matt</a:t>
            </a:r>
            <a:r>
              <a:rPr lang="en-US" dirty="0">
                <a:solidFill>
                  <a:srgbClr val="FFFF00"/>
                </a:solidFill>
                <a:latin typeface="Georgia" panose="02040502050405020303" pitchFamily="18" charset="0"/>
              </a:rPr>
              <a:t>. 26:28; 1 Cor. </a:t>
            </a:r>
            <a:r>
              <a:rPr lang="en-US" dirty="0" smtClean="0">
                <a:solidFill>
                  <a:srgbClr val="FFFF00"/>
                </a:solidFill>
                <a:latin typeface="Georgia" panose="02040502050405020303" pitchFamily="18" charset="0"/>
              </a:rPr>
              <a:t>11:25</a:t>
            </a:r>
            <a:endParaRPr lang="en-US" dirty="0">
              <a:solidFill>
                <a:srgbClr val="FFFF00"/>
              </a:solidFill>
              <a:latin typeface="Georgia" panose="02040502050405020303" pitchFamily="18" charset="0"/>
            </a:endParaRPr>
          </a:p>
          <a:p>
            <a:pPr marL="287338" lvl="1">
              <a:spcBef>
                <a:spcPts val="600"/>
              </a:spcBef>
              <a:spcAft>
                <a:spcPts val="600"/>
              </a:spcAft>
            </a:pPr>
            <a:r>
              <a:rPr lang="en-US" dirty="0">
                <a:latin typeface="Georgia" panose="02040502050405020303" pitchFamily="18" charset="0"/>
              </a:rPr>
              <a:t>Some partake “in an unworthy manner” and are “guilty of…the blood of the Lord” </a:t>
            </a:r>
            <a:r>
              <a:rPr lang="en-US" dirty="0" smtClean="0">
                <a:solidFill>
                  <a:srgbClr val="FFFF00"/>
                </a:solidFill>
                <a:latin typeface="Georgia" panose="02040502050405020303" pitchFamily="18" charset="0"/>
              </a:rPr>
              <a:t>1 </a:t>
            </a:r>
            <a:r>
              <a:rPr lang="en-US" dirty="0">
                <a:solidFill>
                  <a:srgbClr val="FFFF00"/>
                </a:solidFill>
                <a:latin typeface="Georgia" panose="02040502050405020303" pitchFamily="18" charset="0"/>
              </a:rPr>
              <a:t>Cor. </a:t>
            </a:r>
            <a:r>
              <a:rPr lang="en-US" dirty="0" smtClean="0">
                <a:solidFill>
                  <a:srgbClr val="FFFF00"/>
                </a:solidFill>
                <a:latin typeface="Georgia" panose="02040502050405020303" pitchFamily="18" charset="0"/>
              </a:rPr>
              <a:t>11:27</a:t>
            </a:r>
            <a:endParaRPr lang="en-US" dirty="0">
              <a:solidFill>
                <a:srgbClr val="FFFF00"/>
              </a:solidFill>
              <a:latin typeface="Georgia" panose="02040502050405020303" pitchFamily="18" charset="0"/>
            </a:endParaRPr>
          </a:p>
          <a:p>
            <a:pPr marL="287338" lvl="1">
              <a:spcBef>
                <a:spcPts val="600"/>
              </a:spcBef>
              <a:spcAft>
                <a:spcPts val="600"/>
              </a:spcAft>
            </a:pPr>
            <a:r>
              <a:rPr lang="en-US" dirty="0" smtClean="0">
                <a:latin typeface="Georgia" panose="02040502050405020303" pitchFamily="18" charset="0"/>
              </a:rPr>
              <a:t>Must partake</a:t>
            </a:r>
            <a:r>
              <a:rPr lang="en-US" dirty="0" smtClean="0">
                <a:latin typeface="Georgia" panose="02040502050405020303" pitchFamily="18" charset="0"/>
              </a:rPr>
              <a:t>:</a:t>
            </a:r>
          </a:p>
          <a:p>
            <a:pPr marL="287338" lvl="2" indent="-287338">
              <a:spcBef>
                <a:spcPts val="600"/>
              </a:spcBef>
              <a:spcAft>
                <a:spcPts val="600"/>
              </a:spcAft>
            </a:pPr>
            <a:r>
              <a:rPr lang="en-US" sz="2400" dirty="0">
                <a:latin typeface="Georgia" panose="02040502050405020303" pitchFamily="18" charset="0"/>
              </a:rPr>
              <a:t>Remembering Him </a:t>
            </a:r>
            <a:r>
              <a:rPr lang="en-US" sz="2400" dirty="0" smtClean="0">
                <a:solidFill>
                  <a:srgbClr val="FFFF00"/>
                </a:solidFill>
                <a:latin typeface="Georgia" panose="02040502050405020303" pitchFamily="18" charset="0"/>
              </a:rPr>
              <a:t>11:25</a:t>
            </a:r>
            <a:endParaRPr lang="en-US" sz="2400" dirty="0">
              <a:solidFill>
                <a:srgbClr val="FFFF00"/>
              </a:solidFill>
              <a:latin typeface="Georgia" panose="02040502050405020303" pitchFamily="18" charset="0"/>
            </a:endParaRPr>
          </a:p>
          <a:p>
            <a:pPr marL="287338" lvl="2" indent="-287338">
              <a:spcBef>
                <a:spcPts val="600"/>
              </a:spcBef>
              <a:spcAft>
                <a:spcPts val="600"/>
              </a:spcAft>
            </a:pPr>
            <a:r>
              <a:rPr lang="en-US" sz="2400" dirty="0">
                <a:latin typeface="Georgia" panose="02040502050405020303" pitchFamily="18" charset="0"/>
              </a:rPr>
              <a:t>Examining self </a:t>
            </a:r>
            <a:r>
              <a:rPr lang="en-US" sz="2400" dirty="0" smtClean="0">
                <a:solidFill>
                  <a:srgbClr val="FFFF00"/>
                </a:solidFill>
                <a:latin typeface="Georgia" panose="02040502050405020303" pitchFamily="18" charset="0"/>
              </a:rPr>
              <a:t>11:28</a:t>
            </a:r>
            <a:endParaRPr lang="en-US" sz="2400" dirty="0">
              <a:solidFill>
                <a:srgbClr val="FFFF00"/>
              </a:solidFill>
              <a:latin typeface="Georgia" panose="02040502050405020303" pitchFamily="18" charset="0"/>
            </a:endParaRPr>
          </a:p>
          <a:p>
            <a:pPr marL="287338" lvl="2" indent="-287338">
              <a:spcBef>
                <a:spcPts val="600"/>
              </a:spcBef>
              <a:spcAft>
                <a:spcPts val="600"/>
              </a:spcAft>
            </a:pPr>
            <a:r>
              <a:rPr lang="en-US" sz="2400" dirty="0">
                <a:latin typeface="Georgia" panose="02040502050405020303" pitchFamily="18" charset="0"/>
              </a:rPr>
              <a:t>Discerning the Lord’s body </a:t>
            </a:r>
            <a:r>
              <a:rPr lang="en-US" sz="2400" dirty="0" smtClean="0">
                <a:solidFill>
                  <a:srgbClr val="FFFF00"/>
                </a:solidFill>
                <a:latin typeface="Georgia" panose="02040502050405020303" pitchFamily="18" charset="0"/>
              </a:rPr>
              <a:t>11:29</a:t>
            </a:r>
            <a:endParaRPr lang="en-US" sz="2400" dirty="0">
              <a:solidFill>
                <a:srgbClr val="FFFF00"/>
              </a:solidFill>
              <a:latin typeface="Georgia" panose="02040502050405020303" pitchFamily="18" charset="0"/>
            </a:endParaRPr>
          </a:p>
        </p:txBody>
      </p:sp>
      <p:sp>
        <p:nvSpPr>
          <p:cNvPr id="3" name="Rectangle 2"/>
          <p:cNvSpPr/>
          <p:nvPr/>
        </p:nvSpPr>
        <p:spPr>
          <a:xfrm>
            <a:off x="682171" y="2506114"/>
            <a:ext cx="7532915" cy="590931"/>
          </a:xfrm>
          <a:prstGeom prst="rect">
            <a:avLst/>
          </a:prstGeom>
          <a:solidFill>
            <a:srgbClr val="7A0000"/>
          </a:solidFill>
          <a:ln w="31750">
            <a:solidFill>
              <a:schemeClr val="tx1"/>
            </a:solidFill>
          </a:ln>
        </p:spPr>
        <p:txBody>
          <a:bodyPr wrap="square">
            <a:spAutoFit/>
          </a:bodyPr>
          <a:lstStyle/>
          <a:p>
            <a:pPr lvl="0" algn="ctr">
              <a:lnSpc>
                <a:spcPct val="90000"/>
              </a:lnSpc>
              <a:spcBef>
                <a:spcPts val="1000"/>
              </a:spcBef>
            </a:pPr>
            <a:r>
              <a:rPr lang="en-US" sz="3600" b="1" dirty="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rPr>
              <a:t>In the </a:t>
            </a:r>
            <a:r>
              <a:rPr lang="en-US" sz="3600" b="1" dirty="0" smtClean="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rPr>
              <a:t>Worship of Communion</a:t>
            </a:r>
            <a:endParaRPr lang="en-US" sz="3600" b="1" dirty="0">
              <a:ln w="9525">
                <a:solidFill>
                  <a:schemeClr val="tx1"/>
                </a:solidFill>
              </a:ln>
              <a:solidFill>
                <a:schemeClr val="bg1"/>
              </a:solidFill>
              <a:effectLst>
                <a:outerShdw blurRad="50800" dist="50800" dir="2700000" algn="ctr" rotWithShape="0">
                  <a:prstClr val="black"/>
                </a:outerShdw>
              </a:effectLst>
              <a:latin typeface="Georgia" panose="02040502050405020303" pitchFamily="18" charset="0"/>
            </a:endParaRPr>
          </a:p>
        </p:txBody>
      </p:sp>
      <p:sp>
        <p:nvSpPr>
          <p:cNvPr id="4" name="Line Callout 2 3"/>
          <p:cNvSpPr/>
          <p:nvPr/>
        </p:nvSpPr>
        <p:spPr bwMode="auto">
          <a:xfrm>
            <a:off x="5967927" y="4794354"/>
            <a:ext cx="3176073" cy="1943330"/>
          </a:xfrm>
          <a:prstGeom prst="borderCallout2">
            <a:avLst>
              <a:gd name="adj1" fmla="val -2135"/>
              <a:gd name="adj2" fmla="val 93965"/>
              <a:gd name="adj3" fmla="val -399"/>
              <a:gd name="adj4" fmla="val 94007"/>
              <a:gd name="adj5" fmla="val -42458"/>
              <a:gd name="adj6" fmla="val -26128"/>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200" b="1" dirty="0">
                <a:solidFill>
                  <a:srgbClr val="000000"/>
                </a:solidFill>
              </a:rPr>
              <a:t>For this is </a:t>
            </a:r>
            <a:r>
              <a:rPr lang="en-US" sz="2200" b="1" u="sng" dirty="0">
                <a:solidFill>
                  <a:srgbClr val="000000"/>
                </a:solidFill>
              </a:rPr>
              <a:t>My blood</a:t>
            </a:r>
            <a:r>
              <a:rPr lang="en-US" sz="2200" b="1" dirty="0">
                <a:solidFill>
                  <a:srgbClr val="000000"/>
                </a:solidFill>
              </a:rPr>
              <a:t> of the new covenant, which is shed for many for the remission of sins. </a:t>
            </a:r>
            <a:endParaRPr lang="en-US" sz="2200" b="1" dirty="0">
              <a:solidFill>
                <a:srgbClr val="000000"/>
              </a:solidFill>
            </a:endParaRPr>
          </a:p>
        </p:txBody>
      </p:sp>
      <p:sp>
        <p:nvSpPr>
          <p:cNvPr id="5" name="Line Callout 2 4"/>
          <p:cNvSpPr/>
          <p:nvPr/>
        </p:nvSpPr>
        <p:spPr bwMode="auto">
          <a:xfrm>
            <a:off x="5967927" y="4794354"/>
            <a:ext cx="3176073" cy="2063646"/>
          </a:xfrm>
          <a:prstGeom prst="borderCallout2">
            <a:avLst>
              <a:gd name="adj1" fmla="val -2135"/>
              <a:gd name="adj2" fmla="val 93965"/>
              <a:gd name="adj3" fmla="val -399"/>
              <a:gd name="adj4" fmla="val 94007"/>
              <a:gd name="adj5" fmla="val -8613"/>
              <a:gd name="adj6" fmla="val 11754"/>
            </a:avLst>
          </a:prstGeom>
          <a:solidFill>
            <a:srgbClr val="FFFFFF"/>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defRPr/>
            </a:pPr>
            <a:r>
              <a:rPr lang="en-US" sz="2000" b="1" dirty="0">
                <a:solidFill>
                  <a:srgbClr val="000000"/>
                </a:solidFill>
              </a:rPr>
              <a:t>Therefore whoever eats this bread or drinks this cup of the Lord in an unworthy manner will be </a:t>
            </a:r>
            <a:r>
              <a:rPr lang="en-US" sz="2000" b="1" u="sng" dirty="0">
                <a:solidFill>
                  <a:srgbClr val="000000"/>
                </a:solidFill>
              </a:rPr>
              <a:t>guilty of the body and blood of the Lord</a:t>
            </a:r>
            <a:r>
              <a:rPr lang="en-US" sz="2000" b="1" dirty="0">
                <a:solidFill>
                  <a:srgbClr val="000000"/>
                </a:solidFill>
              </a:rPr>
              <a:t>.</a:t>
            </a:r>
            <a:endParaRPr lang="en-US" sz="2000" b="1" dirty="0">
              <a:solidFill>
                <a:srgbClr val="000000"/>
              </a:solidFill>
            </a:endParaRPr>
          </a:p>
        </p:txBody>
      </p:sp>
    </p:spTree>
    <p:extLst>
      <p:ext uri="{BB962C8B-B14F-4D97-AF65-F5344CB8AC3E}">
        <p14:creationId xmlns:p14="http://schemas.microsoft.com/office/powerpoint/2010/main" val="4255452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64028" y="2420257"/>
            <a:ext cx="6593114" cy="4285343"/>
          </a:xfrm>
          <a:prstGeom prst="horizontalScroll">
            <a:avLst>
              <a:gd name="adj" fmla="val 12500"/>
            </a:avLst>
          </a:prstGeom>
          <a:solidFill>
            <a:schemeClr val="tx1"/>
          </a:solidFill>
          <a:ln w="34925">
            <a:solidFill>
              <a:srgbClr val="7A0000"/>
            </a:solidFill>
            <a:round/>
            <a:headEnd/>
            <a:tailEnd/>
          </a:ln>
        </p:spPr>
        <p:txBody>
          <a:bodyPr/>
          <a:lstStyle/>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Hear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John </a:t>
            </a:r>
            <a:r>
              <a:rPr lang="en-US" sz="2800" b="1" dirty="0">
                <a:solidFill>
                  <a:schemeClr val="bg1"/>
                </a:solidFill>
                <a:effectLst>
                  <a:outerShdw blurRad="38100" dist="38100" dir="2700000" algn="tl">
                    <a:srgbClr val="808080"/>
                  </a:outerShdw>
                </a:effectLst>
                <a:latin typeface="Arial" pitchFamily="34" charset="0"/>
                <a:cs typeface="Arial" pitchFamily="34" charset="0"/>
              </a:rPr>
              <a:t>12:48</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Confess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Matt</a:t>
            </a:r>
            <a:r>
              <a:rPr lang="en-US" sz="2800" b="1" dirty="0">
                <a:solidFill>
                  <a:schemeClr val="bg1"/>
                </a:solidFill>
                <a:effectLst>
                  <a:outerShdw blurRad="38100" dist="38100" dir="2700000" algn="tl">
                    <a:srgbClr val="808080"/>
                  </a:outerShdw>
                </a:effectLst>
                <a:latin typeface="Arial" pitchFamily="34" charset="0"/>
                <a:cs typeface="Arial" pitchFamily="34" charset="0"/>
              </a:rPr>
              <a:t>. 10:32-33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Baptized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Mark </a:t>
            </a:r>
            <a:r>
              <a:rPr lang="en-US" sz="2800" b="1" dirty="0">
                <a:solidFill>
                  <a:schemeClr val="bg1"/>
                </a:solidFill>
                <a:effectLst>
                  <a:outerShdw blurRad="38100" dist="38100" dir="2700000" algn="tl">
                    <a:srgbClr val="808080"/>
                  </a:outerShdw>
                </a:effectLst>
                <a:latin typeface="Arial" pitchFamily="34" charset="0"/>
                <a:cs typeface="Arial" pitchFamily="34" charset="0"/>
              </a:rPr>
              <a:t>16:16</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7018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1436</Words>
  <Application>Microsoft Office PowerPoint</Application>
  <PresentationFormat>On-screen Show (4:3)</PresentationFormat>
  <Paragraphs>99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John Croft</cp:lastModifiedBy>
  <cp:revision>42</cp:revision>
  <dcterms:created xsi:type="dcterms:W3CDTF">2014-11-14T21:47:29Z</dcterms:created>
  <dcterms:modified xsi:type="dcterms:W3CDTF">2017-02-03T21:46:24Z</dcterms:modified>
</cp:coreProperties>
</file>