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64" r:id="rId4"/>
    <p:sldId id="260" r:id="rId5"/>
    <p:sldId id="263" r:id="rId6"/>
    <p:sldId id="265" r:id="rId7"/>
    <p:sldId id="266" r:id="rId8"/>
    <p:sldId id="268" r:id="rId9"/>
    <p:sldId id="269" r:id="rId10"/>
    <p:sldId id="257"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1B10"/>
    <a:srgbClr val="69331D"/>
    <a:srgbClr val="9B4B2A"/>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00" autoAdjust="0"/>
    <p:restoredTop sz="88256" autoAdjust="0"/>
  </p:normalViewPr>
  <p:slideViewPr>
    <p:cSldViewPr>
      <p:cViewPr varScale="1">
        <p:scale>
          <a:sx n="61" d="100"/>
          <a:sy n="61" d="100"/>
        </p:scale>
        <p:origin x="-127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5A8482-781E-4408-B076-9C8A5B6042B3}" type="datetimeFigureOut">
              <a:rPr lang="en-US" smtClean="0"/>
              <a:t>7/10/2014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C027D-C84F-43BA-AEA2-AF3319652489}" type="slidenum">
              <a:rPr lang="en-US" smtClean="0"/>
              <a:t>‹#›</a:t>
            </a:fld>
            <a:endParaRPr lang="en-US"/>
          </a:p>
        </p:txBody>
      </p:sp>
    </p:spTree>
    <p:extLst>
      <p:ext uri="{BB962C8B-B14F-4D97-AF65-F5344CB8AC3E}">
        <p14:creationId xmlns:p14="http://schemas.microsoft.com/office/powerpoint/2010/main" val="50265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John 20:24-25</a:t>
            </a:r>
            <a:r>
              <a:rPr lang="en-US" sz="1200" kern="1200" baseline="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Now Thomas was not with them when Jesus came.  (25)  The other disciples said to him, "We have seen the Lord." So he said to them, "Unless I see in His hands the print of the nails, and put my finger into the print of the nails, and put my hand into His side, I will not believe”</a:t>
            </a:r>
          </a:p>
          <a:p>
            <a:r>
              <a:rPr lang="en-US" sz="1200" kern="1200" dirty="0" smtClean="0">
                <a:solidFill>
                  <a:schemeClr val="tx1"/>
                </a:solidFill>
                <a:effectLst/>
                <a:latin typeface="+mn-lt"/>
                <a:ea typeface="+mn-ea"/>
                <a:cs typeface="+mn-cs"/>
              </a:rPr>
              <a:t>B. Nails</a:t>
            </a:r>
            <a:r>
              <a:rPr lang="en-US" sz="1200" kern="1200" baseline="0" dirty="0" smtClean="0">
                <a:solidFill>
                  <a:schemeClr val="tx1"/>
                </a:solidFill>
                <a:effectLst/>
                <a:latin typeface="+mn-lt"/>
                <a:ea typeface="+mn-ea"/>
                <a:cs typeface="+mn-cs"/>
              </a:rPr>
              <a:t> are only mentioned 9</a:t>
            </a:r>
            <a:r>
              <a:rPr lang="en-US" sz="1200" kern="1200" dirty="0" smtClean="0">
                <a:solidFill>
                  <a:schemeClr val="tx1"/>
                </a:solidFill>
                <a:effectLst/>
                <a:latin typeface="+mn-lt"/>
                <a:ea typeface="+mn-ea"/>
                <a:cs typeface="+mn-cs"/>
              </a:rPr>
              <a:t> times in the Bible, John 20:25 is the only reference to them in the life of Christ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1. Growing up the son of a</a:t>
            </a:r>
            <a:r>
              <a:rPr lang="en-US" sz="1200" kern="1200" baseline="0" dirty="0" smtClean="0">
                <a:solidFill>
                  <a:schemeClr val="tx1"/>
                </a:solidFill>
                <a:effectLst/>
                <a:latin typeface="+mn-lt"/>
                <a:ea typeface="+mn-ea"/>
                <a:cs typeface="+mn-cs"/>
              </a:rPr>
              <a:t> carpenter</a:t>
            </a:r>
            <a:r>
              <a:rPr lang="en-US" sz="1200" kern="1200" dirty="0" smtClean="0">
                <a:solidFill>
                  <a:schemeClr val="tx1"/>
                </a:solidFill>
                <a:effectLst/>
                <a:latin typeface="+mn-lt"/>
                <a:ea typeface="+mn-ea"/>
                <a:cs typeface="+mn-cs"/>
              </a:rPr>
              <a:t>, no doubt, Jesus understood the normal use of nails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Nails were used to hold things together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Nails in the days of Christ were probably crude and rough— not smooth like the ones we purchase today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 Our text referred to the nails used to crucify Christ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1. Man used three nails to hold Christ body on the cross until He was dead. 2 through the wrist, one through His</a:t>
            </a:r>
            <a:r>
              <a:rPr lang="en-US" sz="1200" kern="1200" baseline="0" dirty="0" smtClean="0">
                <a:solidFill>
                  <a:schemeClr val="tx1"/>
                </a:solidFill>
                <a:effectLst/>
                <a:latin typeface="+mn-lt"/>
                <a:ea typeface="+mn-ea"/>
                <a:cs typeface="+mn-cs"/>
              </a:rPr>
              <a:t> feet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The pain and agony of the nails 9 hours — unbearable – He was thinking of you and me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those nails</a:t>
            </a:r>
            <a:r>
              <a:rPr lang="en-US" sz="1200" kern="1200" baseline="0" dirty="0" smtClean="0">
                <a:solidFill>
                  <a:schemeClr val="tx1"/>
                </a:solidFill>
                <a:effectLst/>
                <a:latin typeface="+mn-lt"/>
                <a:ea typeface="+mn-ea"/>
                <a:cs typeface="+mn-cs"/>
              </a:rPr>
              <a:t> did much more than just fasten our Lord to the cross…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AC027D-C84F-43BA-AEA2-AF3319652489}" type="slidenum">
              <a:rPr lang="en-US" smtClean="0"/>
              <a:t>1</a:t>
            </a:fld>
            <a:endParaRPr lang="en-US"/>
          </a:p>
        </p:txBody>
      </p:sp>
    </p:spTree>
    <p:extLst>
      <p:ext uri="{BB962C8B-B14F-4D97-AF65-F5344CB8AC3E}">
        <p14:creationId xmlns:p14="http://schemas.microsoft.com/office/powerpoint/2010/main" val="2848285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10</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One day they led Him up Calvary's mountain</a:t>
            </a:r>
            <a:br>
              <a:rPr lang="en-US" dirty="0" smtClean="0">
                <a:effectLst/>
              </a:rPr>
            </a:br>
            <a:r>
              <a:rPr lang="en-US" dirty="0" smtClean="0">
                <a:effectLst/>
              </a:rPr>
              <a:t>One day they nailed Him to die on a tree</a:t>
            </a:r>
            <a:br>
              <a:rPr lang="en-US" dirty="0" smtClean="0">
                <a:effectLst/>
              </a:rPr>
            </a:br>
            <a:r>
              <a:rPr lang="en-US" dirty="0" smtClean="0">
                <a:effectLst/>
              </a:rPr>
              <a:t>Suffering anguish, despised and rejected</a:t>
            </a:r>
            <a:br>
              <a:rPr lang="en-US" dirty="0" smtClean="0">
                <a:effectLst/>
              </a:rPr>
            </a:br>
            <a:r>
              <a:rPr lang="en-US" dirty="0" smtClean="0">
                <a:effectLst/>
              </a:rPr>
              <a:t>Bearing our sins, my Redeemer is He</a:t>
            </a:r>
            <a:br>
              <a:rPr lang="en-US" dirty="0" smtClean="0">
                <a:effectLst/>
              </a:rPr>
            </a:br>
            <a:r>
              <a:rPr lang="en-US" dirty="0" smtClean="0">
                <a:effectLst/>
              </a:rPr>
              <a:t>Hands that healed nations, stretched out on a tree</a:t>
            </a:r>
            <a:br>
              <a:rPr lang="en-US" dirty="0" smtClean="0">
                <a:effectLst/>
              </a:rPr>
            </a:br>
            <a:r>
              <a:rPr lang="en-US" dirty="0" smtClean="0">
                <a:effectLst/>
              </a:rPr>
              <a:t>And took the nails for me</a:t>
            </a:r>
            <a:br>
              <a:rPr lang="en-US" dirty="0" smtClean="0">
                <a:effectLst/>
              </a:rPr>
            </a:br>
            <a:endParaRPr lang="en-US" dirty="0" smtClean="0">
              <a:effectLst/>
            </a:endParaRPr>
          </a:p>
          <a:p>
            <a:r>
              <a:rPr lang="en-US" dirty="0" smtClean="0">
                <a:effectLst/>
              </a:rPr>
              <a:t>Living, He loved me</a:t>
            </a:r>
            <a:br>
              <a:rPr lang="en-US" dirty="0" smtClean="0">
                <a:effectLst/>
              </a:rPr>
            </a:br>
            <a:r>
              <a:rPr lang="en-US" dirty="0" smtClean="0">
                <a:effectLst/>
              </a:rPr>
              <a:t>Dying, He saved me</a:t>
            </a:r>
            <a:br>
              <a:rPr lang="en-US" dirty="0" smtClean="0">
                <a:effectLst/>
              </a:rPr>
            </a:br>
            <a:r>
              <a:rPr lang="en-US" dirty="0" smtClean="0">
                <a:effectLst/>
              </a:rPr>
              <a:t>Buried, He carried my sins far away</a:t>
            </a:r>
            <a:br>
              <a:rPr lang="en-US" dirty="0" smtClean="0">
                <a:effectLst/>
              </a:rPr>
            </a:br>
            <a:r>
              <a:rPr lang="en-US" dirty="0" smtClean="0">
                <a:effectLst/>
              </a:rPr>
              <a:t>Rising, He justified freely forever</a:t>
            </a:r>
            <a:br>
              <a:rPr lang="en-US" dirty="0" smtClean="0">
                <a:effectLst/>
              </a:rPr>
            </a:br>
            <a:r>
              <a:rPr lang="en-US" dirty="0" smtClean="0">
                <a:effectLst/>
              </a:rPr>
              <a:t>One day He's coming</a:t>
            </a:r>
            <a:br>
              <a:rPr lang="en-US" dirty="0" smtClean="0">
                <a:effectLst/>
              </a:rPr>
            </a:br>
            <a:r>
              <a:rPr lang="en-US" dirty="0" smtClean="0">
                <a:effectLst/>
              </a:rPr>
              <a:t>Oh glorious day</a:t>
            </a:r>
            <a:br>
              <a:rPr lang="en-US" dirty="0" smtClean="0">
                <a:effectLst/>
              </a:rPr>
            </a:br>
            <a:r>
              <a:rPr lang="en-US" dirty="0" smtClean="0">
                <a:effectLst/>
              </a:rPr>
              <a:t/>
            </a:r>
            <a:br>
              <a:rPr lang="en-US" dirty="0" smtClean="0">
                <a:effectLst/>
              </a:rPr>
            </a:br>
            <a:r>
              <a:rPr lang="en-US" dirty="0" smtClean="0">
                <a:effectLst/>
              </a:rPr>
              <a:t>One day the grave could conceal Him no longer</a:t>
            </a:r>
            <a:br>
              <a:rPr lang="en-US" dirty="0" smtClean="0">
                <a:effectLst/>
              </a:rPr>
            </a:br>
            <a:r>
              <a:rPr lang="en-US" dirty="0" smtClean="0">
                <a:effectLst/>
              </a:rPr>
              <a:t>One day the stone rolled away from the door</a:t>
            </a:r>
            <a:br>
              <a:rPr lang="en-US" dirty="0" smtClean="0">
                <a:effectLst/>
              </a:rPr>
            </a:br>
            <a:r>
              <a:rPr lang="en-US" dirty="0" smtClean="0">
                <a:effectLst/>
              </a:rPr>
              <a:t>Then He arose, over death He had conquered</a:t>
            </a:r>
            <a:br>
              <a:rPr lang="en-US" dirty="0" smtClean="0">
                <a:effectLst/>
              </a:rPr>
            </a:br>
            <a:r>
              <a:rPr lang="en-US" dirty="0" smtClean="0">
                <a:effectLst/>
              </a:rPr>
              <a:t>Now He's ascended, my Lord evermore</a:t>
            </a:r>
            <a:br>
              <a:rPr lang="en-US" dirty="0" smtClean="0">
                <a:effectLst/>
              </a:rPr>
            </a:br>
            <a:r>
              <a:rPr lang="en-US" dirty="0" smtClean="0">
                <a:effectLst/>
              </a:rPr>
              <a:t>Death could not hold Him, the grave could not keep Him</a:t>
            </a:r>
            <a:br>
              <a:rPr lang="en-US" dirty="0" smtClean="0">
                <a:effectLst/>
              </a:rPr>
            </a:br>
            <a:r>
              <a:rPr lang="en-US" dirty="0" smtClean="0">
                <a:effectLst/>
              </a:rPr>
              <a:t>From rising again</a:t>
            </a:r>
            <a:br>
              <a:rPr lang="en-US" dirty="0" smtClean="0">
                <a:effectLst/>
              </a:rPr>
            </a:b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AC027D-C84F-43BA-AEA2-AF3319652489}" type="slidenum">
              <a:rPr lang="en-US" smtClean="0"/>
              <a:t>11</a:t>
            </a:fld>
            <a:endParaRPr lang="en-US"/>
          </a:p>
        </p:txBody>
      </p:sp>
    </p:spTree>
    <p:extLst>
      <p:ext uri="{BB962C8B-B14F-4D97-AF65-F5344CB8AC3E}">
        <p14:creationId xmlns:p14="http://schemas.microsoft.com/office/powerpoint/2010/main" val="2848285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1. THEY NAILED DOWN THE FAITHFULNESS OF GOD</a:t>
            </a: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Notice the promises of God</a:t>
            </a:r>
            <a:r>
              <a:rPr lang="en-US" sz="1200" kern="1200" baseline="0" dirty="0" smtClean="0">
                <a:solidFill>
                  <a:schemeClr val="tx1"/>
                </a:solidFill>
                <a:effectLst/>
                <a:latin typeface="+mn-lt"/>
                <a:ea typeface="+mn-ea"/>
                <a:cs typeface="+mn-cs"/>
              </a:rPr>
              <a:t> fulfilled through the nails of the cross of Christ</a:t>
            </a: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Verses</a:t>
            </a:r>
          </a:p>
          <a:p>
            <a:pPr marL="228600" indent="-228600">
              <a:buAutoNum type="alphaLcPeriod"/>
            </a:pPr>
            <a:r>
              <a:rPr lang="en-US" sz="1200" kern="1200" dirty="0" smtClean="0">
                <a:solidFill>
                  <a:schemeClr val="tx1"/>
                </a:solidFill>
                <a:effectLst/>
                <a:latin typeface="+mn-lt"/>
                <a:ea typeface="+mn-ea"/>
                <a:cs typeface="+mn-cs"/>
              </a:rPr>
              <a:t>2 Cor. 1:20 – whatever HE says He will do, and it is a yes, a permanent yes</a:t>
            </a:r>
          </a:p>
          <a:p>
            <a:pPr marL="228600" indent="-228600">
              <a:buAutoNum type="alphaLcPeriod"/>
            </a:pPr>
            <a:r>
              <a:rPr lang="en-US" sz="1200" kern="1200" dirty="0" smtClean="0">
                <a:solidFill>
                  <a:schemeClr val="tx1"/>
                </a:solidFill>
                <a:effectLst/>
                <a:latin typeface="+mn-lt"/>
                <a:ea typeface="+mn-ea"/>
                <a:cs typeface="+mn-cs"/>
              </a:rPr>
              <a:t>Rom. 4:21 – Abraham believing what God had promised, although he and Sarah</a:t>
            </a:r>
            <a:r>
              <a:rPr lang="en-US" sz="1200" kern="1200" baseline="0" dirty="0" smtClean="0">
                <a:solidFill>
                  <a:schemeClr val="tx1"/>
                </a:solidFill>
                <a:effectLst/>
                <a:latin typeface="+mn-lt"/>
                <a:ea typeface="+mn-ea"/>
                <a:cs typeface="+mn-cs"/>
              </a:rPr>
              <a:t> was past the age of having a child through which all nations would be blessed</a:t>
            </a:r>
            <a:endParaRPr lang="en-US" sz="1200" kern="1200" dirty="0" smtClean="0">
              <a:solidFill>
                <a:schemeClr val="tx1"/>
              </a:solidFill>
              <a:effectLst/>
              <a:latin typeface="+mn-lt"/>
              <a:ea typeface="+mn-ea"/>
              <a:cs typeface="+mn-cs"/>
            </a:endParaRPr>
          </a:p>
          <a:p>
            <a:pPr marL="228600" indent="-228600">
              <a:buAutoNum type="alphaLcPeriod"/>
            </a:pPr>
            <a:r>
              <a:rPr lang="en-US" sz="1200" kern="1200" dirty="0" smtClean="0">
                <a:solidFill>
                  <a:schemeClr val="tx1"/>
                </a:solidFill>
                <a:effectLst/>
                <a:latin typeface="+mn-lt"/>
                <a:ea typeface="+mn-ea"/>
                <a:cs typeface="+mn-cs"/>
              </a:rPr>
              <a:t>Eph. 3:20 - </a:t>
            </a:r>
          </a:p>
          <a:p>
            <a:pPr marL="228600" indent="-228600">
              <a:buAutoNum type="alphaLcPeriod"/>
            </a:pPr>
            <a:r>
              <a:rPr lang="en-US" sz="1200" kern="1200" dirty="0" smtClean="0">
                <a:solidFill>
                  <a:schemeClr val="tx1"/>
                </a:solidFill>
                <a:effectLst/>
                <a:latin typeface="+mn-lt"/>
                <a:ea typeface="+mn-ea"/>
                <a:cs typeface="+mn-cs"/>
              </a:rPr>
              <a:t>Heb. 11:11 </a:t>
            </a:r>
          </a:p>
          <a:p>
            <a:pPr marL="228600" indent="-228600">
              <a:buAutoNum type="alphaLcPeriod"/>
            </a:pPr>
            <a:r>
              <a:rPr lang="en-US" sz="1200" kern="1200" dirty="0" smtClean="0">
                <a:solidFill>
                  <a:schemeClr val="tx1"/>
                </a:solidFill>
                <a:effectLst/>
                <a:latin typeface="+mn-lt"/>
                <a:ea typeface="+mn-ea"/>
                <a:cs typeface="+mn-cs"/>
              </a:rPr>
              <a:t>Tit. 1:2</a:t>
            </a:r>
          </a:p>
          <a:p>
            <a:pPr marL="228600" indent="-228600">
              <a:buAutoNum type="alphaLcPeriod"/>
            </a:pPr>
            <a:r>
              <a:rPr lang="en-US" sz="1200" kern="1200" dirty="0" smtClean="0">
                <a:solidFill>
                  <a:schemeClr val="tx1"/>
                </a:solidFill>
                <a:effectLst/>
                <a:latin typeface="+mn-lt"/>
                <a:ea typeface="+mn-ea"/>
                <a:cs typeface="+mn-cs"/>
              </a:rPr>
              <a:t>Heb. 6:18 - hope</a:t>
            </a:r>
          </a:p>
          <a:p>
            <a:r>
              <a:rPr lang="en-US" sz="1200" kern="1200" dirty="0" smtClean="0">
                <a:solidFill>
                  <a:schemeClr val="tx1"/>
                </a:solidFill>
                <a:effectLst/>
                <a:latin typeface="+mn-lt"/>
                <a:ea typeface="+mn-ea"/>
                <a:cs typeface="+mn-cs"/>
              </a:rPr>
              <a:t>3. Consider the difficulties</a:t>
            </a:r>
            <a:r>
              <a:rPr lang="en-US" sz="1200" kern="1200" baseline="0" dirty="0" smtClean="0">
                <a:solidFill>
                  <a:schemeClr val="tx1"/>
                </a:solidFill>
                <a:effectLst/>
                <a:latin typeface="+mn-lt"/>
                <a:ea typeface="+mn-ea"/>
                <a:cs typeface="+mn-cs"/>
              </a:rPr>
              <a:t> it took to bring about Jesus Christ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4,000 years of time was involved in bringing about this plan, as it was going about He would drop a hint or prophecy</a:t>
            </a:r>
            <a:r>
              <a:rPr lang="en-US" sz="1200" kern="1200" baseline="0" dirty="0" smtClean="0">
                <a:solidFill>
                  <a:schemeClr val="tx1"/>
                </a:solidFill>
                <a:effectLst/>
                <a:latin typeface="+mn-lt"/>
                <a:ea typeface="+mn-ea"/>
                <a:cs typeface="+mn-cs"/>
              </a:rPr>
              <a:t> here or there about the one who would come to forgive sins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 The right family (Abraham)</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tribe (Judah)</a:t>
            </a:r>
          </a:p>
          <a:p>
            <a:r>
              <a:rPr lang="en-US" sz="1200" kern="1200" dirty="0" smtClean="0">
                <a:solidFill>
                  <a:schemeClr val="tx1"/>
                </a:solidFill>
                <a:effectLst/>
                <a:latin typeface="+mn-lt"/>
                <a:ea typeface="+mn-ea"/>
                <a:cs typeface="+mn-cs"/>
              </a:rPr>
              <a:t>c. remnant spared from captivity</a:t>
            </a:r>
          </a:p>
          <a:p>
            <a:r>
              <a:rPr lang="en-US" sz="1200" kern="1200" dirty="0" smtClean="0">
                <a:solidFill>
                  <a:schemeClr val="tx1"/>
                </a:solidFill>
                <a:effectLst/>
                <a:latin typeface="+mn-lt"/>
                <a:ea typeface="+mn-ea"/>
                <a:cs typeface="+mn-cs"/>
              </a:rPr>
              <a:t>d. Christ came into this world exactly when God said he would come, and where he said he would come (</a:t>
            </a:r>
            <a:r>
              <a:rPr lang="en-US" sz="1200" kern="1200" dirty="0" err="1" smtClean="0">
                <a:solidFill>
                  <a:schemeClr val="tx1"/>
                </a:solidFill>
                <a:effectLst/>
                <a:latin typeface="+mn-lt"/>
                <a:ea typeface="+mn-ea"/>
                <a:cs typeface="+mn-cs"/>
              </a:rPr>
              <a:t>Bethleham</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e. We see the faithfulness of God and His promises when He sent Jesus to die</a:t>
            </a:r>
            <a:r>
              <a:rPr lang="en-US" sz="1200" kern="1200" baseline="0" dirty="0" smtClean="0">
                <a:solidFill>
                  <a:schemeClr val="tx1"/>
                </a:solidFill>
                <a:effectLst/>
                <a:latin typeface="+mn-lt"/>
                <a:ea typeface="+mn-ea"/>
                <a:cs typeface="+mn-cs"/>
              </a:rPr>
              <a:t> for our sins, and the Father seeing it, watching it from heaven</a:t>
            </a:r>
            <a:endParaRPr lang="en-US" sz="1200" kern="1200" dirty="0" smtClean="0">
              <a:solidFill>
                <a:schemeClr val="tx1"/>
              </a:solidFill>
              <a:effectLst/>
              <a:latin typeface="+mn-lt"/>
              <a:ea typeface="+mn-ea"/>
              <a:cs typeface="+mn-cs"/>
            </a:endParaRPr>
          </a:p>
          <a:p>
            <a:pPr marL="0" indent="0">
              <a:buNone/>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2</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While it is true that God will carry out all His promises, it is equally true that he will carry out all His warnings</a:t>
            </a:r>
          </a:p>
          <a:p>
            <a:r>
              <a:rPr lang="en-US" sz="1200" kern="1200" dirty="0" smtClean="0">
                <a:solidFill>
                  <a:schemeClr val="tx1"/>
                </a:solidFill>
                <a:effectLst/>
                <a:latin typeface="+mn-lt"/>
                <a:ea typeface="+mn-ea"/>
                <a:cs typeface="+mn-cs"/>
              </a:rPr>
              <a:t>2.</a:t>
            </a:r>
            <a:r>
              <a:rPr lang="en-US" sz="1200" kern="1200" baseline="0" dirty="0" smtClean="0">
                <a:solidFill>
                  <a:schemeClr val="tx1"/>
                </a:solidFill>
                <a:effectLst/>
                <a:latin typeface="+mn-lt"/>
                <a:ea typeface="+mn-ea"/>
                <a:cs typeface="+mn-cs"/>
              </a:rPr>
              <a:t> verses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3. So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nails of the cross nailed down the fact that God will keep His promises, even at the cost of His Son’s death on the cruel cross of Calvary </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3</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2. THEY NAILED CLOSED THE DOOR OF JUDAISM</a:t>
            </a: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We are not under the Old Testament system:</a:t>
            </a:r>
          </a:p>
          <a:p>
            <a:pPr marL="228600" indent="-228600">
              <a:buAutoNum type="arabicPeriod"/>
            </a:pPr>
            <a:r>
              <a:rPr lang="en-US" sz="1200" kern="1200" dirty="0" smtClean="0">
                <a:solidFill>
                  <a:schemeClr val="tx1"/>
                </a:solidFill>
                <a:effectLst/>
                <a:latin typeface="+mn-lt"/>
                <a:ea typeface="+mn-ea"/>
                <a:cs typeface="+mn-cs"/>
              </a:rPr>
              <a:t>Verses</a:t>
            </a:r>
          </a:p>
          <a:p>
            <a:pPr marL="0" indent="0">
              <a:buNone/>
            </a:pPr>
            <a:r>
              <a:rPr lang="en-US" sz="1200" kern="1200" dirty="0" smtClean="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Gal. 5:4</a:t>
            </a:r>
            <a:r>
              <a:rPr lang="en-US" sz="1200" kern="1200" dirty="0" smtClean="0">
                <a:solidFill>
                  <a:schemeClr val="tx1"/>
                </a:solidFill>
                <a:effectLst/>
                <a:latin typeface="+mn-lt"/>
                <a:ea typeface="+mn-ea"/>
                <a:cs typeface="+mn-cs"/>
              </a:rPr>
              <a:t>To try to return to that system is to fall from grace </a:t>
            </a:r>
            <a:r>
              <a:rPr lang="en-US" sz="1200" kern="1200" dirty="0" err="1" smtClean="0">
                <a:solidFill>
                  <a:schemeClr val="tx1"/>
                </a:solidFill>
                <a:effectLst/>
                <a:latin typeface="+mn-lt"/>
                <a:ea typeface="+mn-ea"/>
                <a:cs typeface="+mn-cs"/>
              </a:rPr>
              <a:t>circumsion</a:t>
            </a:r>
            <a:r>
              <a:rPr lang="en-US" sz="1200" kern="1200" dirty="0" smtClean="0">
                <a:solidFill>
                  <a:schemeClr val="tx1"/>
                </a:solidFill>
                <a:effectLst/>
                <a:latin typeface="+mn-lt"/>
                <a:ea typeface="+mn-ea"/>
                <a:cs typeface="+mn-cs"/>
              </a:rPr>
              <a:t>, keeping Sabbath,</a:t>
            </a:r>
            <a:r>
              <a:rPr lang="en-US" sz="1200" kern="1200" baseline="0" dirty="0" smtClean="0">
                <a:solidFill>
                  <a:schemeClr val="tx1"/>
                </a:solidFill>
                <a:effectLst/>
                <a:latin typeface="+mn-lt"/>
                <a:ea typeface="+mn-ea"/>
                <a:cs typeface="+mn-cs"/>
              </a:rPr>
              <a:t> instruments, trying to do works to save. If a person takes some things from the OT and some from the NT until he gets a blend that he likes, has fallen from grace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3. The Old Law served as a schoolmaster, looking forward to the coming Messiah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 The</a:t>
            </a:r>
            <a:r>
              <a:rPr lang="en-US" sz="1200" kern="1200" baseline="0" dirty="0" smtClean="0">
                <a:solidFill>
                  <a:schemeClr val="tx1"/>
                </a:solidFill>
                <a:effectLst/>
                <a:latin typeface="+mn-lt"/>
                <a:ea typeface="+mn-ea"/>
                <a:cs typeface="+mn-cs"/>
              </a:rPr>
              <a:t> nails n</a:t>
            </a:r>
            <a:r>
              <a:rPr lang="en-US" sz="1200" kern="1200" dirty="0" smtClean="0">
                <a:solidFill>
                  <a:schemeClr val="tx1"/>
                </a:solidFill>
                <a:effectLst/>
                <a:latin typeface="+mn-lt"/>
                <a:ea typeface="+mn-ea"/>
                <a:cs typeface="+mn-cs"/>
              </a:rPr>
              <a:t>ailed shut are the requirements of the Old Law…</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4</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3. THEY NAILED TOGETHER CHRIST AND HIS CHURCH</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 Many have the wrong attitude toward the church:</a:t>
            </a:r>
          </a:p>
          <a:p>
            <a:r>
              <a:rPr lang="en-US" sz="1200" kern="1200" dirty="0" smtClean="0">
                <a:solidFill>
                  <a:schemeClr val="tx1"/>
                </a:solidFill>
                <a:effectLst/>
                <a:latin typeface="+mn-lt"/>
                <a:ea typeface="+mn-ea"/>
                <a:cs typeface="+mn-cs"/>
              </a:rPr>
              <a:t>a. “The church is not essential to salvation”</a:t>
            </a:r>
          </a:p>
          <a:p>
            <a:r>
              <a:rPr lang="en-US" sz="1200" kern="1200" dirty="0" smtClean="0">
                <a:solidFill>
                  <a:schemeClr val="tx1"/>
                </a:solidFill>
                <a:effectLst/>
                <a:latin typeface="+mn-lt"/>
                <a:ea typeface="+mn-ea"/>
                <a:cs typeface="+mn-cs"/>
              </a:rPr>
              <a:t>b. “Join the church of your choice” as long as your sincere</a:t>
            </a:r>
          </a:p>
          <a:p>
            <a:r>
              <a:rPr lang="en-US" sz="1200" kern="1200" dirty="0" smtClean="0">
                <a:solidFill>
                  <a:schemeClr val="tx1"/>
                </a:solidFill>
                <a:effectLst/>
                <a:latin typeface="+mn-lt"/>
                <a:ea typeface="+mn-ea"/>
                <a:cs typeface="+mn-cs"/>
              </a:rPr>
              <a:t>2. THE NAILS WERE DRIVEN TO PURCHASE JESUS’ CHURCH!</a:t>
            </a:r>
            <a:r>
              <a:rPr lang="en-US" sz="1200" kern="1200" baseline="0" dirty="0" smtClean="0">
                <a:solidFill>
                  <a:schemeClr val="tx1"/>
                </a:solidFill>
                <a:effectLst/>
                <a:latin typeface="+mn-lt"/>
                <a:ea typeface="+mn-ea"/>
                <a:cs typeface="+mn-cs"/>
              </a:rPr>
              <a:t> What He did when He went to that cross was buy for Himself a group of people called the church. And the purpose of taking those nails in his hands and feet was so that He could have you in that body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Acts 20:28   </a:t>
            </a:r>
          </a:p>
          <a:p>
            <a:r>
              <a:rPr lang="en-US" sz="1200" kern="1200" dirty="0" smtClean="0">
                <a:solidFill>
                  <a:schemeClr val="tx1"/>
                </a:solidFill>
                <a:effectLst/>
                <a:latin typeface="+mn-lt"/>
                <a:ea typeface="+mn-ea"/>
                <a:cs typeface="+mn-cs"/>
              </a:rPr>
              <a:t>b. Ephesians 5:25   </a:t>
            </a:r>
          </a:p>
          <a:p>
            <a:r>
              <a:rPr lang="en-US" sz="1200" kern="1200" dirty="0" smtClean="0">
                <a:solidFill>
                  <a:schemeClr val="tx1"/>
                </a:solidFill>
                <a:effectLst/>
                <a:latin typeface="+mn-lt"/>
                <a:ea typeface="+mn-ea"/>
                <a:cs typeface="+mn-cs"/>
              </a:rPr>
              <a:t>As in life some</a:t>
            </a:r>
            <a:r>
              <a:rPr lang="en-US" sz="1200" kern="1200" baseline="0" dirty="0" smtClean="0">
                <a:solidFill>
                  <a:schemeClr val="tx1"/>
                </a:solidFill>
                <a:effectLst/>
                <a:latin typeface="+mn-lt"/>
                <a:ea typeface="+mn-ea"/>
                <a:cs typeface="+mn-cs"/>
              </a:rPr>
              <a:t> want to mess around with marriages, speak of the wife as if she’s not important…so also the Church…</a:t>
            </a:r>
          </a:p>
          <a:p>
            <a:r>
              <a:rPr lang="en-US" sz="1200" kern="1200" dirty="0" smtClean="0">
                <a:solidFill>
                  <a:schemeClr val="tx1"/>
                </a:solidFill>
                <a:effectLst/>
                <a:latin typeface="+mn-lt"/>
                <a:ea typeface="+mn-ea"/>
                <a:cs typeface="+mn-cs"/>
              </a:rPr>
              <a:t>3. Some will:</a:t>
            </a:r>
          </a:p>
          <a:p>
            <a:r>
              <a:rPr lang="en-US" sz="1200" kern="1200" dirty="0" smtClean="0">
                <a:solidFill>
                  <a:schemeClr val="tx1"/>
                </a:solidFill>
                <a:effectLst/>
                <a:latin typeface="+mn-lt"/>
                <a:ea typeface="+mn-ea"/>
                <a:cs typeface="+mn-cs"/>
              </a:rPr>
              <a:t>a. Forsake the church</a:t>
            </a:r>
          </a:p>
          <a:p>
            <a:r>
              <a:rPr lang="en-US" sz="1200" kern="1200" dirty="0" smtClean="0">
                <a:solidFill>
                  <a:schemeClr val="tx1"/>
                </a:solidFill>
                <a:effectLst/>
                <a:latin typeface="+mn-lt"/>
                <a:ea typeface="+mn-ea"/>
                <a:cs typeface="+mn-cs"/>
              </a:rPr>
              <a:t>b. Resent the church</a:t>
            </a:r>
          </a:p>
          <a:p>
            <a:r>
              <a:rPr lang="en-US" sz="1200" kern="1200" dirty="0" smtClean="0">
                <a:solidFill>
                  <a:schemeClr val="tx1"/>
                </a:solidFill>
                <a:effectLst/>
                <a:latin typeface="+mn-lt"/>
                <a:ea typeface="+mn-ea"/>
                <a:cs typeface="+mn-cs"/>
              </a:rPr>
              <a:t>c. Ignore the church</a:t>
            </a:r>
          </a:p>
          <a:p>
            <a:r>
              <a:rPr lang="en-US" sz="1200" kern="1200" dirty="0" smtClean="0">
                <a:solidFill>
                  <a:schemeClr val="tx1"/>
                </a:solidFill>
                <a:effectLst/>
                <a:latin typeface="+mn-lt"/>
                <a:ea typeface="+mn-ea"/>
                <a:cs typeface="+mn-cs"/>
              </a:rPr>
              <a:t>d. Divide the church</a:t>
            </a:r>
          </a:p>
          <a:p>
            <a:r>
              <a:rPr lang="en-US" sz="1200" kern="1200" dirty="0" smtClean="0">
                <a:solidFill>
                  <a:schemeClr val="tx1"/>
                </a:solidFill>
                <a:effectLst/>
                <a:latin typeface="+mn-lt"/>
                <a:ea typeface="+mn-ea"/>
                <a:cs typeface="+mn-cs"/>
              </a:rPr>
              <a:t>4. The church and Christ are as much a unit as a husband and a wife — Ephesians 5:31-32</a:t>
            </a:r>
          </a:p>
          <a:p>
            <a:r>
              <a:rPr lang="en-US" sz="1200" kern="1200" dirty="0" smtClean="0">
                <a:solidFill>
                  <a:schemeClr val="tx1"/>
                </a:solidFill>
                <a:effectLst/>
                <a:latin typeface="+mn-lt"/>
                <a:ea typeface="+mn-ea"/>
                <a:cs typeface="+mn-cs"/>
              </a:rPr>
              <a:t>Which leads us to consider the terms of entrance</a:t>
            </a:r>
            <a:r>
              <a:rPr lang="en-US" sz="1200" kern="1200" baseline="0" dirty="0" smtClean="0">
                <a:solidFill>
                  <a:schemeClr val="tx1"/>
                </a:solidFill>
                <a:effectLst/>
                <a:latin typeface="+mn-lt"/>
                <a:ea typeface="+mn-ea"/>
                <a:cs typeface="+mn-cs"/>
              </a:rPr>
              <a:t> into that Church…</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AC027D-C84F-43BA-AEA2-AF3319652489}" type="slidenum">
              <a:rPr lang="en-US" smtClean="0"/>
              <a:t>5</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4. THEY NAILED TOGETHER THE BLOOD AND BAPTISM</a:t>
            </a:r>
          </a:p>
          <a:p>
            <a:r>
              <a:rPr lang="en-US" sz="1200" kern="1200" dirty="0" smtClean="0">
                <a:solidFill>
                  <a:schemeClr val="tx1"/>
                </a:solidFill>
                <a:effectLst/>
                <a:latin typeface="+mn-lt"/>
                <a:ea typeface="+mn-ea"/>
                <a:cs typeface="+mn-cs"/>
              </a:rPr>
              <a:t> A. It is only through the blood of Christ that we have redemption in Christ</a:t>
            </a:r>
          </a:p>
          <a:p>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6</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2. Three facts that show beyond question the relationship between baptism and blood</a:t>
            </a:r>
          </a:p>
          <a:p>
            <a:pPr marL="228600" indent="-228600">
              <a:buAutoNum type="alphaLcPeriod"/>
            </a:pPr>
            <a:r>
              <a:rPr lang="en-US" sz="1200" kern="1200" dirty="0" smtClean="0">
                <a:solidFill>
                  <a:schemeClr val="tx1"/>
                </a:solidFill>
                <a:effectLst/>
                <a:latin typeface="+mn-lt"/>
                <a:ea typeface="+mn-ea"/>
                <a:cs typeface="+mn-cs"/>
              </a:rPr>
              <a:t>We are washed from our sins in His blood (Revelation 1:5 “To Him who loved us and washed us from our sins in His own blood”). We are washed from our sins in baptism (Acts 22:16). </a:t>
            </a:r>
          </a:p>
          <a:p>
            <a:r>
              <a:rPr lang="en-US" sz="1200" kern="1200" dirty="0" smtClean="0">
                <a:solidFill>
                  <a:schemeClr val="tx1"/>
                </a:solidFill>
                <a:effectLst/>
                <a:latin typeface="+mn-lt"/>
                <a:ea typeface="+mn-ea"/>
                <a:cs typeface="+mn-cs"/>
              </a:rPr>
              <a:t>b. It is through the blood that we have remission of sins (Matthew 26:28). It is through baptism that we have remission of sins (Acts 2:38).</a:t>
            </a:r>
          </a:p>
          <a:p>
            <a:r>
              <a:rPr lang="en-US" sz="1200" kern="1200" dirty="0" smtClean="0">
                <a:solidFill>
                  <a:schemeClr val="tx1"/>
                </a:solidFill>
                <a:effectLst/>
                <a:latin typeface="+mn-lt"/>
                <a:ea typeface="+mn-ea"/>
                <a:cs typeface="+mn-cs"/>
              </a:rPr>
              <a:t>c. It was in Christ’s death that His blood was shed (John 19:34). We are baptized into His death…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Romans 6:3-4  </a:t>
            </a:r>
          </a:p>
          <a:p>
            <a:r>
              <a:rPr lang="en-US" sz="1200" kern="1200" dirty="0" smtClean="0">
                <a:solidFill>
                  <a:schemeClr val="tx1"/>
                </a:solidFill>
                <a:effectLst/>
                <a:latin typeface="+mn-lt"/>
                <a:ea typeface="+mn-ea"/>
                <a:cs typeface="+mn-cs"/>
              </a:rPr>
              <a:t>3. The nails of cross have joined baptism and the blood of Christ. </a:t>
            </a:r>
          </a:p>
          <a:p>
            <a:r>
              <a:rPr lang="en-US" sz="1200" kern="1200" dirty="0" smtClean="0">
                <a:solidFill>
                  <a:schemeClr val="tx1"/>
                </a:solidFill>
                <a:effectLst/>
                <a:latin typeface="+mn-lt"/>
                <a:ea typeface="+mn-ea"/>
                <a:cs typeface="+mn-cs"/>
              </a:rPr>
              <a:t>a. Man cannot draw out these nails</a:t>
            </a:r>
          </a:p>
          <a:p>
            <a:r>
              <a:rPr lang="en-US" sz="1200" kern="1200" dirty="0" smtClean="0">
                <a:solidFill>
                  <a:schemeClr val="tx1"/>
                </a:solidFill>
                <a:effectLst/>
                <a:latin typeface="+mn-lt"/>
                <a:ea typeface="+mn-ea"/>
                <a:cs typeface="+mn-cs"/>
              </a:rPr>
              <a:t>b. Mark 16:16 </a:t>
            </a:r>
          </a:p>
          <a:p>
            <a:r>
              <a:rPr lang="en-US" sz="1200" kern="1200" dirty="0" smtClean="0">
                <a:solidFill>
                  <a:schemeClr val="tx1"/>
                </a:solidFill>
                <a:effectLst/>
                <a:latin typeface="+mn-lt"/>
                <a:ea typeface="+mn-ea"/>
                <a:cs typeface="+mn-cs"/>
              </a:rPr>
              <a:t>Is there then</a:t>
            </a:r>
            <a:r>
              <a:rPr lang="en-US" sz="1200" kern="1200" baseline="0" dirty="0" smtClean="0">
                <a:solidFill>
                  <a:schemeClr val="tx1"/>
                </a:solidFill>
                <a:effectLst/>
                <a:latin typeface="+mn-lt"/>
                <a:ea typeface="+mn-ea"/>
                <a:cs typeface="+mn-cs"/>
              </a:rPr>
              <a:t> any other way?????</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AC027D-C84F-43BA-AEA2-AF3319652489}" type="slidenum">
              <a:rPr lang="en-US" smtClean="0"/>
              <a:t>7</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5. THEY NAILED CLOSED EVERY OTHER WAY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John 14:6 Not Mohamad,</a:t>
            </a:r>
            <a:r>
              <a:rPr lang="en-US" sz="1200" kern="1200" baseline="0" dirty="0" smtClean="0">
                <a:solidFill>
                  <a:schemeClr val="tx1"/>
                </a:solidFill>
                <a:effectLst/>
                <a:latin typeface="+mn-lt"/>
                <a:ea typeface="+mn-ea"/>
                <a:cs typeface="+mn-cs"/>
              </a:rPr>
              <a:t> Pope, earn my way</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 Acts 4:12 “</a:t>
            </a:r>
            <a:r>
              <a:rPr lang="en-US" sz="1200" kern="1200" dirty="0" smtClean="0">
                <a:solidFill>
                  <a:schemeClr val="tx1"/>
                </a:solidFill>
                <a:latin typeface="+mn-lt"/>
                <a:ea typeface="+mn-ea"/>
                <a:cs typeface="+mn-cs"/>
              </a:rPr>
              <a:t>Nor is there salvation in any other, for there is no other name under heaven given among men by which we must be saved."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 People will say that there are many ways of salvation, but — John 10:1  “</a:t>
            </a:r>
            <a:r>
              <a:rPr lang="en-US" sz="1200" kern="1200" dirty="0" smtClean="0">
                <a:solidFill>
                  <a:schemeClr val="tx1"/>
                </a:solidFill>
                <a:latin typeface="+mn-lt"/>
                <a:ea typeface="+mn-ea"/>
                <a:cs typeface="+mn-cs"/>
              </a:rPr>
              <a:t>Most assuredly, I say to you, he who does not enter the sheepfold by the door, but climbs up some other way, the same is a thief and a robber.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3.</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All of this through the love</a:t>
            </a:r>
            <a:r>
              <a:rPr lang="en-US" sz="1200" kern="1200" baseline="0" dirty="0" smtClean="0">
                <a:solidFill>
                  <a:schemeClr val="tx1"/>
                </a:solidFill>
                <a:effectLst/>
                <a:latin typeface="+mn-lt"/>
                <a:ea typeface="+mn-ea"/>
                <a:cs typeface="+mn-cs"/>
              </a:rPr>
              <a:t> of God…proven by the nails of the cross…..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AC027D-C84F-43BA-AEA2-AF3319652489}" type="slidenum">
              <a:rPr lang="en-US" smtClean="0"/>
              <a:t>8</a:t>
            </a:fld>
            <a:endParaRPr lang="en-US"/>
          </a:p>
        </p:txBody>
      </p:sp>
    </p:spTree>
    <p:extLst>
      <p:ext uri="{BB962C8B-B14F-4D97-AF65-F5344CB8AC3E}">
        <p14:creationId xmlns:p14="http://schemas.microsoft.com/office/powerpoint/2010/main" val="2596993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6. THEY NAILED DOWN THE LOVE OF GOD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 Romans 5:8-9</a:t>
            </a:r>
            <a:r>
              <a:rPr lang="en-US" sz="1200" kern="1200" baseline="0" dirty="0" smtClean="0">
                <a:solidFill>
                  <a:schemeClr val="tx1"/>
                </a:solidFill>
                <a:effectLst/>
                <a:latin typeface="+mn-lt"/>
                <a:ea typeface="+mn-ea"/>
                <a:cs typeface="+mn-cs"/>
              </a:rPr>
              <a:t> = we were filthy, ugly, diseased, </a:t>
            </a:r>
            <a:r>
              <a:rPr lang="en-US" sz="1200" kern="1200" baseline="0" dirty="0" err="1" smtClean="0">
                <a:solidFill>
                  <a:schemeClr val="tx1"/>
                </a:solidFill>
                <a:effectLst/>
                <a:latin typeface="+mn-lt"/>
                <a:ea typeface="+mn-ea"/>
                <a:cs typeface="+mn-cs"/>
              </a:rPr>
              <a:t>hetious</a:t>
            </a:r>
            <a:r>
              <a:rPr lang="en-US" sz="1200" kern="1200" baseline="0" dirty="0" smtClean="0">
                <a:solidFill>
                  <a:schemeClr val="tx1"/>
                </a:solidFill>
                <a:effectLst/>
                <a:latin typeface="+mn-lt"/>
                <a:ea typeface="+mn-ea"/>
                <a:cs typeface="+mn-cs"/>
              </a:rPr>
              <a:t> looking creatures spiritually before the grace of Christ. Were we not? Did we not look like death to God? The world was full of people even back then. And even then, even knowing those things God looked down and said they need help. And He was willing to send His Son, and put Him upon that cross, so that we might be cleansed from our sins, bought back from that death we were in, and be made whole, white, clean before God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 Look at the nails when</a:t>
            </a:r>
            <a:r>
              <a:rPr lang="en-US" sz="1200" kern="1200" baseline="0" dirty="0" smtClean="0">
                <a:solidFill>
                  <a:schemeClr val="tx1"/>
                </a:solidFill>
                <a:effectLst/>
                <a:latin typeface="+mn-lt"/>
                <a:ea typeface="+mn-ea"/>
                <a:cs typeface="+mn-cs"/>
              </a:rPr>
              <a:t> you are having a tuff time in life. </a:t>
            </a:r>
            <a:r>
              <a:rPr lang="en-US" sz="1200" kern="1200" dirty="0" smtClean="0">
                <a:solidFill>
                  <a:schemeClr val="tx1"/>
                </a:solidFill>
                <a:effectLst/>
                <a:latin typeface="+mn-lt"/>
                <a:ea typeface="+mn-ea"/>
                <a:cs typeface="+mn-cs"/>
              </a:rPr>
              <a:t>Many things seem to hide the love of God from us</a:t>
            </a:r>
          </a:p>
          <a:p>
            <a:r>
              <a:rPr lang="en-US" sz="1200" kern="1200" dirty="0" smtClean="0">
                <a:solidFill>
                  <a:schemeClr val="tx1"/>
                </a:solidFill>
                <a:effectLst/>
                <a:latin typeface="+mn-lt"/>
                <a:ea typeface="+mn-ea"/>
                <a:cs typeface="+mn-cs"/>
              </a:rPr>
              <a:t>a. Sin may seem to hide the love of God — but it really shouldn’t</a:t>
            </a:r>
          </a:p>
          <a:p>
            <a:r>
              <a:rPr lang="en-US" sz="1200" kern="1200" dirty="0" smtClean="0">
                <a:solidFill>
                  <a:schemeClr val="tx1"/>
                </a:solidFill>
                <a:effectLst/>
                <a:latin typeface="+mn-lt"/>
                <a:ea typeface="+mn-ea"/>
                <a:cs typeface="+mn-cs"/>
              </a:rPr>
              <a:t>b. Sickness may seem to hide the love of God from us — but it really shouldn’t</a:t>
            </a:r>
          </a:p>
          <a:p>
            <a:r>
              <a:rPr lang="en-US" sz="1200" kern="1200" dirty="0" smtClean="0">
                <a:solidFill>
                  <a:schemeClr val="tx1"/>
                </a:solidFill>
                <a:effectLst/>
                <a:latin typeface="+mn-lt"/>
                <a:ea typeface="+mn-ea"/>
                <a:cs typeface="+mn-cs"/>
              </a:rPr>
              <a:t>c. Pain may seem to hide the love of God from us — but it really shouldn’t</a:t>
            </a:r>
          </a:p>
          <a:p>
            <a:r>
              <a:rPr lang="en-US" sz="1200" kern="1200" dirty="0" smtClean="0">
                <a:solidFill>
                  <a:schemeClr val="tx1"/>
                </a:solidFill>
                <a:effectLst/>
                <a:latin typeface="+mn-lt"/>
                <a:ea typeface="+mn-ea"/>
                <a:cs typeface="+mn-cs"/>
              </a:rPr>
              <a:t>d. Grief may seem to hide the love of God from us — but it really shouldn’t</a:t>
            </a:r>
          </a:p>
          <a:p>
            <a:r>
              <a:rPr lang="en-US" sz="1200" kern="1200" dirty="0" smtClean="0">
                <a:solidFill>
                  <a:schemeClr val="tx1"/>
                </a:solidFill>
                <a:effectLst/>
                <a:latin typeface="+mn-lt"/>
                <a:ea typeface="+mn-ea"/>
                <a:cs typeface="+mn-cs"/>
              </a:rPr>
              <a:t>3. But look at the nails!</a:t>
            </a:r>
          </a:p>
          <a:p>
            <a:r>
              <a:rPr lang="en-US" sz="1200" kern="1200" dirty="0" smtClean="0">
                <a:solidFill>
                  <a:schemeClr val="tx1"/>
                </a:solidFill>
                <a:effectLst/>
                <a:latin typeface="+mn-lt"/>
                <a:ea typeface="+mn-ea"/>
                <a:cs typeface="+mn-cs"/>
              </a:rPr>
              <a:t>a. Consider Jesus’ cry for help</a:t>
            </a:r>
          </a:p>
          <a:p>
            <a:r>
              <a:rPr lang="en-US" sz="1200" kern="1200" dirty="0" smtClean="0">
                <a:solidFill>
                  <a:schemeClr val="tx1"/>
                </a:solidFill>
                <a:effectLst/>
                <a:latin typeface="+mn-lt"/>
                <a:ea typeface="+mn-ea"/>
                <a:cs typeface="+mn-cs"/>
              </a:rPr>
              <a:t>1) Matthew 26:39</a:t>
            </a:r>
            <a:r>
              <a:rPr lang="en-US" sz="1200" kern="1200" baseline="0" dirty="0" smtClean="0">
                <a:solidFill>
                  <a:schemeClr val="tx1"/>
                </a:solidFill>
                <a:effectLst/>
                <a:latin typeface="+mn-lt"/>
                <a:ea typeface="+mn-ea"/>
                <a:cs typeface="+mn-cs"/>
              </a:rPr>
              <a:t> – What was the Father’s decision, what was Jesus decision, let this happen why? Because they love you</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 Consider the pitiful sigh from the cross</a:t>
            </a:r>
          </a:p>
          <a:p>
            <a:r>
              <a:rPr lang="en-US" sz="1200" kern="1200" dirty="0" smtClean="0">
                <a:solidFill>
                  <a:schemeClr val="tx1"/>
                </a:solidFill>
                <a:effectLst/>
                <a:latin typeface="+mn-lt"/>
                <a:ea typeface="+mn-ea"/>
                <a:cs typeface="+mn-cs"/>
              </a:rPr>
              <a:t>1) Matthew</a:t>
            </a:r>
            <a:r>
              <a:rPr lang="en-US" sz="1200" kern="1200" baseline="0" dirty="0" smtClean="0">
                <a:solidFill>
                  <a:schemeClr val="tx1"/>
                </a:solidFill>
                <a:effectLst/>
                <a:latin typeface="+mn-lt"/>
                <a:ea typeface="+mn-ea"/>
                <a:cs typeface="+mn-cs"/>
              </a:rPr>
              <a:t> 27.46  </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Yes, God made the choice of Love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 Hebrews 13:5  “</a:t>
            </a:r>
            <a:r>
              <a:rPr lang="en-US" sz="1200" kern="1200" dirty="0" smtClean="0">
                <a:solidFill>
                  <a:schemeClr val="tx1"/>
                </a:solidFill>
                <a:latin typeface="+mn-lt"/>
                <a:ea typeface="+mn-ea"/>
                <a:cs typeface="+mn-cs"/>
              </a:rPr>
              <a:t>Let your conduct </a:t>
            </a:r>
            <a:r>
              <a:rPr lang="en-US" sz="1200" i="1" kern="1200" dirty="0" smtClean="0">
                <a:solidFill>
                  <a:schemeClr val="tx1"/>
                </a:solidFill>
                <a:latin typeface="+mn-lt"/>
                <a:ea typeface="+mn-ea"/>
                <a:cs typeface="+mn-cs"/>
              </a:rPr>
              <a:t>be</a:t>
            </a:r>
            <a:r>
              <a:rPr lang="en-US" sz="1200" i="0" kern="1200" dirty="0" smtClean="0">
                <a:solidFill>
                  <a:schemeClr val="tx1"/>
                </a:solidFill>
                <a:latin typeface="+mn-lt"/>
                <a:ea typeface="+mn-ea"/>
                <a:cs typeface="+mn-cs"/>
              </a:rPr>
              <a:t> without covetousness; </a:t>
            </a:r>
            <a:r>
              <a:rPr lang="en-US" sz="1200" i="1" kern="1200" dirty="0" smtClean="0">
                <a:solidFill>
                  <a:schemeClr val="tx1"/>
                </a:solidFill>
                <a:latin typeface="+mn-lt"/>
                <a:ea typeface="+mn-ea"/>
                <a:cs typeface="+mn-cs"/>
              </a:rPr>
              <a:t>be</a:t>
            </a:r>
            <a:r>
              <a:rPr lang="en-US" sz="1200" i="0" kern="1200" dirty="0" smtClean="0">
                <a:solidFill>
                  <a:schemeClr val="tx1"/>
                </a:solidFill>
                <a:latin typeface="+mn-lt"/>
                <a:ea typeface="+mn-ea"/>
                <a:cs typeface="+mn-cs"/>
              </a:rPr>
              <a:t> content with such things as you have. For He Himself has said, "I WILL NEVER LEAVE YOU NOR FORSAKE YOU." </a:t>
            </a:r>
          </a:p>
          <a:p>
            <a:r>
              <a:rPr lang="en-US" sz="1200" kern="1200" dirty="0" smtClean="0">
                <a:solidFill>
                  <a:schemeClr val="tx1"/>
                </a:solidFill>
                <a:effectLst/>
                <a:latin typeface="+mn-lt"/>
                <a:ea typeface="+mn-ea"/>
                <a:cs typeface="+mn-cs"/>
              </a:rPr>
              <a:t>— this fact has been nailed down by the nails of the cross</a:t>
            </a:r>
          </a:p>
          <a:p>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8AC027D-C84F-43BA-AEA2-AF3319652489}" type="slidenum">
              <a:rPr lang="en-US" smtClean="0"/>
              <a:t>9</a:t>
            </a:fld>
            <a:endParaRPr lang="en-US"/>
          </a:p>
        </p:txBody>
      </p:sp>
    </p:spTree>
    <p:extLst>
      <p:ext uri="{BB962C8B-B14F-4D97-AF65-F5344CB8AC3E}">
        <p14:creationId xmlns:p14="http://schemas.microsoft.com/office/powerpoint/2010/main" val="2596993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7CA1EBD-374E-4BF3-A9DD-81A01D04A9C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8149377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A1EBD-374E-4BF3-A9DD-81A01D04A9C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1603931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A1EBD-374E-4BF3-A9DD-81A01D04A9C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4172649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A1EBD-374E-4BF3-A9DD-81A01D04A9C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34475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CA1EBD-374E-4BF3-A9DD-81A01D04A9C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237324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CA1EBD-374E-4BF3-A9DD-81A01D04A9C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113646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CA1EBD-374E-4BF3-A9DD-81A01D04A9CE}" type="datetimeFigureOut">
              <a:rPr lang="en-US" smtClean="0"/>
              <a:t>7/10/2014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398869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CA1EBD-374E-4BF3-A9DD-81A01D04A9CE}" type="datetimeFigureOut">
              <a:rPr lang="en-US" smtClean="0"/>
              <a:t>7/10/2014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313031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A1EBD-374E-4BF3-A9DD-81A01D04A9CE}" type="datetimeFigureOut">
              <a:rPr lang="en-US" smtClean="0"/>
              <a:t>7/10/2014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271848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A1EBD-374E-4BF3-A9DD-81A01D04A9C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2835638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A1EBD-374E-4BF3-A9DD-81A01D04A9C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BBCAC8-1451-4847-9A8B-6FEB2587AED2}" type="slidenum">
              <a:rPr lang="en-US" smtClean="0"/>
              <a:t>‹#›</a:t>
            </a:fld>
            <a:endParaRPr lang="en-US"/>
          </a:p>
        </p:txBody>
      </p:sp>
    </p:spTree>
    <p:extLst>
      <p:ext uri="{BB962C8B-B14F-4D97-AF65-F5344CB8AC3E}">
        <p14:creationId xmlns:p14="http://schemas.microsoft.com/office/powerpoint/2010/main" val="2934113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A1EBD-374E-4BF3-A9DD-81A01D04A9CE}" type="datetimeFigureOut">
              <a:rPr lang="en-US" smtClean="0"/>
              <a:t>7/10/2014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BBCAC8-1451-4847-9A8B-6FEB2587AED2}" type="slidenum">
              <a:rPr lang="en-US" smtClean="0"/>
              <a:t>‹#›</a:t>
            </a:fld>
            <a:endParaRPr lang="en-US"/>
          </a:p>
        </p:txBody>
      </p:sp>
    </p:spTree>
    <p:extLst>
      <p:ext uri="{BB962C8B-B14F-4D97-AF65-F5344CB8AC3E}">
        <p14:creationId xmlns:p14="http://schemas.microsoft.com/office/powerpoint/2010/main" val="150303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7772400" cy="2209800"/>
          </a:xfrm>
          <a:solidFill>
            <a:srgbClr val="9B4B2A">
              <a:alpha val="69804"/>
            </a:srgbClr>
          </a:solidFill>
        </p:spPr>
        <p:txBody>
          <a:bodyPr>
            <a:noAutofit/>
          </a:bodyPr>
          <a:lstStyle/>
          <a:p>
            <a:pPr algn="r"/>
            <a:r>
              <a:rPr lang="en-US" sz="7200" b="1" dirty="0" smtClean="0">
                <a:solidFill>
                  <a:schemeClr val="bg1"/>
                </a:solidFill>
                <a:effectLst>
                  <a:outerShdw blurRad="38100" dist="38100" dir="2700000" algn="tl">
                    <a:srgbClr val="000000">
                      <a:alpha val="43137"/>
                    </a:srgbClr>
                  </a:outerShdw>
                </a:effectLst>
              </a:rPr>
              <a:t>The Nails of the Cross</a:t>
            </a:r>
            <a:endParaRPr lang="en-US" sz="7200" b="1" dirty="0">
              <a:solidFill>
                <a:schemeClr val="bg1"/>
              </a:solidFill>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2590800" y="4953000"/>
            <a:ext cx="6019800" cy="1752600"/>
          </a:xfrm>
        </p:spPr>
        <p:txBody>
          <a:bodyPr>
            <a:normAutofit/>
          </a:bodyPr>
          <a:lstStyle/>
          <a:p>
            <a:pPr algn="r"/>
            <a:r>
              <a:rPr lang="en-US" sz="4400" dirty="0" smtClean="0"/>
              <a:t>Jn. 20:24-25</a:t>
            </a:r>
            <a:endParaRPr lang="en-US" sz="4400" dirty="0"/>
          </a:p>
        </p:txBody>
      </p:sp>
    </p:spTree>
    <p:extLst>
      <p:ext uri="{BB962C8B-B14F-4D97-AF65-F5344CB8AC3E}">
        <p14:creationId xmlns:p14="http://schemas.microsoft.com/office/powerpoint/2010/main" val="10027799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1160" y="0"/>
            <a:ext cx="8229600" cy="1143000"/>
          </a:xfrm>
        </p:spPr>
        <p:txBody>
          <a:bodyPr/>
          <a:lstStyle/>
          <a:p>
            <a:r>
              <a:rPr lang="en-US" dirty="0" smtClean="0"/>
              <a:t>The Nails of the Cross</a:t>
            </a:r>
            <a:endParaRPr lang="en-US" dirty="0"/>
          </a:p>
        </p:txBody>
      </p:sp>
      <p:sp>
        <p:nvSpPr>
          <p:cNvPr id="4" name="Title 1"/>
          <p:cNvSpPr txBox="1">
            <a:spLocks/>
          </p:cNvSpPr>
          <p:nvPr/>
        </p:nvSpPr>
        <p:spPr>
          <a:xfrm>
            <a:off x="4495800" y="22098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600" dirty="0" smtClean="0">
                <a:effectLst>
                  <a:outerShdw blurRad="38100" dist="38100" dir="2700000" algn="tl">
                    <a:srgbClr val="000000">
                      <a:alpha val="43137"/>
                    </a:srgbClr>
                  </a:outerShdw>
                </a:effectLst>
              </a:rPr>
              <a:t>1. They Nailed Down the Faithfulness of God</a:t>
            </a:r>
            <a:endParaRPr lang="en-US" sz="1600" dirty="0">
              <a:effectLst>
                <a:outerShdw blurRad="38100" dist="38100" dir="2700000" algn="tl">
                  <a:srgbClr val="000000">
                    <a:alpha val="43137"/>
                  </a:srgbClr>
                </a:outerShdw>
              </a:effectLst>
            </a:endParaRPr>
          </a:p>
        </p:txBody>
      </p:sp>
      <p:sp>
        <p:nvSpPr>
          <p:cNvPr id="5" name="Title 1"/>
          <p:cNvSpPr txBox="1">
            <a:spLocks/>
          </p:cNvSpPr>
          <p:nvPr/>
        </p:nvSpPr>
        <p:spPr>
          <a:xfrm>
            <a:off x="4505960" y="28956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700" dirty="0" smtClean="0">
                <a:effectLst>
                  <a:outerShdw blurRad="38100" dist="38100" dir="2700000" algn="tl">
                    <a:srgbClr val="000000">
                      <a:alpha val="43137"/>
                    </a:srgbClr>
                  </a:outerShdw>
                </a:effectLst>
              </a:rPr>
              <a:t>2. They Closed the Doors of Judaism</a:t>
            </a:r>
            <a:endParaRPr lang="en-US" sz="1700" dirty="0">
              <a:effectLst>
                <a:outerShdw blurRad="38100" dist="38100" dir="2700000" algn="tl">
                  <a:srgbClr val="000000">
                    <a:alpha val="43137"/>
                  </a:srgbClr>
                </a:outerShdw>
              </a:effectLst>
            </a:endParaRPr>
          </a:p>
        </p:txBody>
      </p:sp>
      <p:sp>
        <p:nvSpPr>
          <p:cNvPr id="6" name="Title 1"/>
          <p:cNvSpPr txBox="1">
            <a:spLocks/>
          </p:cNvSpPr>
          <p:nvPr/>
        </p:nvSpPr>
        <p:spPr>
          <a:xfrm>
            <a:off x="4495800" y="36576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700" dirty="0" smtClean="0">
                <a:effectLst>
                  <a:outerShdw blurRad="38100" dist="38100" dir="2700000" algn="tl">
                    <a:srgbClr val="000000">
                      <a:alpha val="43137"/>
                    </a:srgbClr>
                  </a:outerShdw>
                </a:effectLst>
              </a:rPr>
              <a:t>3. Nailed Together Christ and His Church </a:t>
            </a:r>
            <a:endParaRPr lang="en-US" sz="1700" dirty="0">
              <a:effectLst>
                <a:outerShdw blurRad="38100" dist="38100" dir="2700000" algn="tl">
                  <a:srgbClr val="000000">
                    <a:alpha val="43137"/>
                  </a:srgbClr>
                </a:outerShdw>
              </a:effectLst>
            </a:endParaRPr>
          </a:p>
        </p:txBody>
      </p:sp>
      <p:sp>
        <p:nvSpPr>
          <p:cNvPr id="7" name="Title 1"/>
          <p:cNvSpPr txBox="1">
            <a:spLocks/>
          </p:cNvSpPr>
          <p:nvPr/>
        </p:nvSpPr>
        <p:spPr>
          <a:xfrm>
            <a:off x="4495800" y="44196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500" dirty="0">
                <a:effectLst>
                  <a:outerShdw blurRad="38100" dist="38100" dir="2700000" algn="tl">
                    <a:srgbClr val="000000">
                      <a:alpha val="43137"/>
                    </a:srgbClr>
                  </a:outerShdw>
                </a:effectLst>
              </a:rPr>
              <a:t>4</a:t>
            </a:r>
            <a:r>
              <a:rPr lang="en-US" sz="1500" dirty="0" smtClean="0">
                <a:effectLst>
                  <a:outerShdw blurRad="38100" dist="38100" dir="2700000" algn="tl">
                    <a:srgbClr val="000000">
                      <a:alpha val="43137"/>
                    </a:srgbClr>
                  </a:outerShdw>
                </a:effectLst>
              </a:rPr>
              <a:t>. They Nailed Together the Blood and Baptism </a:t>
            </a:r>
            <a:endParaRPr lang="en-US" sz="1500" dirty="0">
              <a:effectLst>
                <a:outerShdw blurRad="38100" dist="38100" dir="2700000" algn="tl">
                  <a:srgbClr val="000000">
                    <a:alpha val="43137"/>
                  </a:srgbClr>
                </a:outerShdw>
              </a:effectLst>
            </a:endParaRPr>
          </a:p>
        </p:txBody>
      </p:sp>
      <p:sp>
        <p:nvSpPr>
          <p:cNvPr id="8" name="Title 1"/>
          <p:cNvSpPr txBox="1">
            <a:spLocks/>
          </p:cNvSpPr>
          <p:nvPr/>
        </p:nvSpPr>
        <p:spPr>
          <a:xfrm>
            <a:off x="4505960" y="51816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700" dirty="0" smtClean="0">
                <a:effectLst>
                  <a:outerShdw blurRad="38100" dist="38100" dir="2700000" algn="tl">
                    <a:srgbClr val="000000">
                      <a:alpha val="43137"/>
                    </a:srgbClr>
                  </a:outerShdw>
                </a:effectLst>
              </a:rPr>
              <a:t>5. They Nailed Shut Every Other Way </a:t>
            </a:r>
            <a:endParaRPr lang="en-US" sz="1700" dirty="0">
              <a:effectLst>
                <a:outerShdw blurRad="38100" dist="38100" dir="2700000" algn="tl">
                  <a:srgbClr val="000000">
                    <a:alpha val="43137"/>
                  </a:srgbClr>
                </a:outerShdw>
              </a:effectLst>
            </a:endParaRPr>
          </a:p>
        </p:txBody>
      </p:sp>
      <p:sp>
        <p:nvSpPr>
          <p:cNvPr id="9" name="Title 1"/>
          <p:cNvSpPr txBox="1">
            <a:spLocks/>
          </p:cNvSpPr>
          <p:nvPr/>
        </p:nvSpPr>
        <p:spPr>
          <a:xfrm>
            <a:off x="4482923" y="5943600"/>
            <a:ext cx="4495800" cy="53340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1700" dirty="0" smtClean="0">
                <a:effectLst>
                  <a:outerShdw blurRad="38100" dist="38100" dir="2700000" algn="tl">
                    <a:srgbClr val="000000">
                      <a:alpha val="43137"/>
                    </a:srgbClr>
                  </a:outerShdw>
                </a:effectLst>
              </a:rPr>
              <a:t>6. They Nailed Down the Love of God</a:t>
            </a:r>
            <a:endParaRPr lang="en-US" sz="1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27256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p:cNvSpPr>
            <a:spLocks noChangeArrowheads="1"/>
          </p:cNvSpPr>
          <p:nvPr/>
        </p:nvSpPr>
        <p:spPr bwMode="auto">
          <a:xfrm>
            <a:off x="4343400" y="2971800"/>
            <a:ext cx="4572000" cy="3543300"/>
          </a:xfrm>
          <a:prstGeom prst="horizontalScroll">
            <a:avLst>
              <a:gd name="adj" fmla="val 12500"/>
            </a:avLst>
          </a:prstGeom>
          <a:solidFill>
            <a:schemeClr val="tx1"/>
          </a:solidFill>
          <a:ln w="9525">
            <a:solidFill>
              <a:schemeClr val="bg2"/>
            </a:solidFill>
            <a:round/>
            <a:headEnd/>
            <a:tailEnd/>
          </a:ln>
        </p:spPr>
        <p:txBody>
          <a:bodyPr/>
          <a:lstStyle/>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Hear		John 12:48</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Believe		John 8:24</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Repent		Luke 13:3</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Confess	Matt. 10:32-33</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Baptized	Mark 16:16</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Faithful	</a:t>
            </a:r>
            <a:r>
              <a:rPr lang="en-US" sz="2000" b="1" dirty="0" smtClean="0">
                <a:solidFill>
                  <a:schemeClr val="bg1"/>
                </a:solidFill>
                <a:effectLst>
                  <a:outerShdw blurRad="38100" dist="38100" dir="2700000" algn="tl">
                    <a:srgbClr val="808080"/>
                  </a:outerShdw>
                </a:effectLst>
                <a:latin typeface="Arial" pitchFamily="34" charset="0"/>
                <a:cs typeface="Arial" pitchFamily="34" charset="0"/>
              </a:rPr>
              <a:t>Matt</a:t>
            </a:r>
            <a:r>
              <a:rPr lang="en-US" sz="2000" b="1" dirty="0">
                <a:solidFill>
                  <a:schemeClr val="bg1"/>
                </a:solidFill>
                <a:effectLst>
                  <a:outerShdw blurRad="38100" dist="38100" dir="2700000" algn="tl">
                    <a:srgbClr val="808080"/>
                  </a:outerShdw>
                </a:effectLst>
                <a:latin typeface="Arial" pitchFamily="34" charset="0"/>
                <a:cs typeface="Arial" pitchFamily="34" charset="0"/>
              </a:rPr>
              <a:t>. 24:13</a:t>
            </a:r>
          </a:p>
          <a:p>
            <a:pPr algn="r">
              <a:spcBef>
                <a:spcPct val="20000"/>
              </a:spcBef>
              <a:defRPr/>
            </a:pPr>
            <a:endParaRPr lang="en-US" sz="1400" i="1" dirty="0">
              <a:solidFill>
                <a:schemeClr val="bg1"/>
              </a:solidFill>
              <a:latin typeface="Arial" pitchFamily="34" charset="0"/>
              <a:cs typeface="Arial" pitchFamily="34" charset="0"/>
            </a:endParaRPr>
          </a:p>
        </p:txBody>
      </p:sp>
      <p:sp>
        <p:nvSpPr>
          <p:cNvPr id="6" name="Title 1"/>
          <p:cNvSpPr txBox="1">
            <a:spLocks/>
          </p:cNvSpPr>
          <p:nvPr/>
        </p:nvSpPr>
        <p:spPr>
          <a:xfrm>
            <a:off x="39116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mtClean="0"/>
              <a:t>The Nails of the Cross</a:t>
            </a:r>
            <a:endParaRPr lang="en-US" dirty="0"/>
          </a:p>
        </p:txBody>
      </p:sp>
    </p:spTree>
    <p:extLst>
      <p:ext uri="{BB962C8B-B14F-4D97-AF65-F5344CB8AC3E}">
        <p14:creationId xmlns:p14="http://schemas.microsoft.com/office/powerpoint/2010/main" val="41247830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344920" y="838200"/>
            <a:ext cx="2799080" cy="3313480"/>
          </a:xfrm>
        </p:spPr>
        <p:txBody>
          <a:bodyPr anchor="ctr" anchorCtr="0">
            <a:noAutofit/>
          </a:bodyPr>
          <a:lstStyle/>
          <a:p>
            <a:r>
              <a:rPr lang="en-US" sz="2800" b="1" dirty="0" smtClean="0"/>
              <a:t>2 Cor.1:20 </a:t>
            </a:r>
            <a:endParaRPr lang="en-US" sz="2800" b="1" dirty="0"/>
          </a:p>
          <a:p>
            <a:r>
              <a:rPr lang="en-US" sz="2800" b="1" dirty="0" smtClean="0"/>
              <a:t>Rom. 4:21</a:t>
            </a:r>
            <a:endParaRPr lang="en-US" sz="2800" b="1" dirty="0"/>
          </a:p>
          <a:p>
            <a:r>
              <a:rPr lang="en-US" sz="2800" b="1" dirty="0" smtClean="0"/>
              <a:t>Eph. </a:t>
            </a:r>
            <a:r>
              <a:rPr lang="en-US" sz="2800" b="1" dirty="0"/>
              <a:t>3:20</a:t>
            </a:r>
          </a:p>
          <a:p>
            <a:r>
              <a:rPr lang="en-US" sz="2800" b="1" dirty="0" smtClean="0"/>
              <a:t>Phil. 3:211</a:t>
            </a:r>
            <a:endParaRPr lang="en-US" sz="2800" b="1" dirty="0"/>
          </a:p>
          <a:p>
            <a:r>
              <a:rPr lang="en-US" sz="2800" b="1" dirty="0" smtClean="0"/>
              <a:t>Tit. </a:t>
            </a:r>
            <a:r>
              <a:rPr lang="en-US" sz="2800" b="1" dirty="0"/>
              <a:t>1:2</a:t>
            </a:r>
          </a:p>
          <a:p>
            <a:r>
              <a:rPr lang="en-US" sz="2800" b="1" dirty="0" smtClean="0"/>
              <a:t>Heb. </a:t>
            </a:r>
            <a:r>
              <a:rPr lang="en-US" sz="2800" b="1" dirty="0"/>
              <a:t>6:18</a:t>
            </a:r>
          </a:p>
        </p:txBody>
      </p:sp>
      <p:sp>
        <p:nvSpPr>
          <p:cNvPr id="4" name="TextBox 3"/>
          <p:cNvSpPr txBox="1"/>
          <p:nvPr/>
        </p:nvSpPr>
        <p:spPr>
          <a:xfrm>
            <a:off x="457200" y="1319480"/>
            <a:ext cx="2871299" cy="1323439"/>
          </a:xfrm>
          <a:prstGeom prst="rect">
            <a:avLst/>
          </a:prstGeom>
          <a:noFill/>
        </p:spPr>
        <p:txBody>
          <a:bodyPr wrap="none" rtlCol="0">
            <a:spAutoFit/>
          </a:bodyPr>
          <a:lstStyle/>
          <a:p>
            <a:pPr algn="ctr"/>
            <a:r>
              <a:rPr lang="en-US" sz="3200" b="1" dirty="0" smtClean="0">
                <a:solidFill>
                  <a:schemeClr val="bg1"/>
                </a:solidFill>
              </a:rPr>
              <a:t>God’s Faithful</a:t>
            </a:r>
          </a:p>
          <a:p>
            <a:pPr algn="ctr"/>
            <a:r>
              <a:rPr lang="en-US" sz="4800" b="1" i="1" dirty="0" smtClean="0">
                <a:solidFill>
                  <a:schemeClr val="bg1"/>
                </a:solidFill>
              </a:rPr>
              <a:t>Promises</a:t>
            </a:r>
            <a:endParaRPr lang="en-US" sz="4800" b="1" i="1" dirty="0">
              <a:solidFill>
                <a:schemeClr val="bg1"/>
              </a:solidFill>
            </a:endParaRPr>
          </a:p>
        </p:txBody>
      </p:sp>
      <p:sp>
        <p:nvSpPr>
          <p:cNvPr id="5"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3000" dirty="0" smtClean="0">
                <a:effectLst>
                  <a:outerShdw blurRad="38100" dist="38100" dir="2700000" algn="tl">
                    <a:srgbClr val="000000">
                      <a:alpha val="43137"/>
                    </a:srgbClr>
                  </a:outerShdw>
                </a:effectLst>
              </a:rPr>
              <a:t>1. They Nailed Down the Faithfulness of God</a:t>
            </a:r>
            <a:endParaRPr lang="en-US" sz="3000" dirty="0">
              <a:effectLst>
                <a:outerShdw blurRad="38100" dist="38100" dir="2700000" algn="tl">
                  <a:srgbClr val="000000">
                    <a:alpha val="43137"/>
                  </a:srgbClr>
                </a:outerShdw>
              </a:effectLst>
            </a:endParaRPr>
          </a:p>
        </p:txBody>
      </p:sp>
      <p:sp>
        <p:nvSpPr>
          <p:cNvPr id="7" name="Rounded Rectangular Callout 6"/>
          <p:cNvSpPr/>
          <p:nvPr/>
        </p:nvSpPr>
        <p:spPr>
          <a:xfrm>
            <a:off x="4267200" y="4359088"/>
            <a:ext cx="4876800" cy="2590800"/>
          </a:xfrm>
          <a:prstGeom prst="wedgeRoundRectCallout">
            <a:avLst>
              <a:gd name="adj1" fmla="val -5005"/>
              <a:gd name="adj2" fmla="val -17085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 all the promises of God in Him are Yes, and in Him Amen, to the glory of God through us.</a:t>
            </a:r>
          </a:p>
        </p:txBody>
      </p:sp>
      <p:sp>
        <p:nvSpPr>
          <p:cNvPr id="8" name="Rounded Rectangular Callout 7"/>
          <p:cNvSpPr/>
          <p:nvPr/>
        </p:nvSpPr>
        <p:spPr>
          <a:xfrm>
            <a:off x="4494508" y="4286382"/>
            <a:ext cx="4607858" cy="2427195"/>
          </a:xfrm>
          <a:prstGeom prst="wedgeRoundRectCallout">
            <a:avLst>
              <a:gd name="adj1" fmla="val -7061"/>
              <a:gd name="adj2" fmla="val -15403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 and being fully convinced that what He had promised He was also able to perform.</a:t>
            </a:r>
          </a:p>
        </p:txBody>
      </p:sp>
      <p:sp>
        <p:nvSpPr>
          <p:cNvPr id="9" name="Rounded Rectangular Callout 8"/>
          <p:cNvSpPr/>
          <p:nvPr/>
        </p:nvSpPr>
        <p:spPr>
          <a:xfrm>
            <a:off x="4117383" y="4251511"/>
            <a:ext cx="5056094" cy="2590800"/>
          </a:xfrm>
          <a:prstGeom prst="wedgeRoundRectCallout">
            <a:avLst>
              <a:gd name="adj1" fmla="val -2507"/>
              <a:gd name="adj2" fmla="val -12715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 Now to Him who is able to do exceedingly abundantly above all that we ask or think, according to the power that works in </a:t>
            </a:r>
            <a:r>
              <a:rPr lang="en-US" sz="2800" dirty="0" smtClean="0"/>
              <a:t>us.</a:t>
            </a:r>
            <a:endParaRPr lang="en-US" sz="2800" dirty="0"/>
          </a:p>
        </p:txBody>
      </p:sp>
      <p:sp>
        <p:nvSpPr>
          <p:cNvPr id="10" name="Rounded Rectangular Callout 9"/>
          <p:cNvSpPr/>
          <p:nvPr/>
        </p:nvSpPr>
        <p:spPr>
          <a:xfrm>
            <a:off x="4202634" y="4346761"/>
            <a:ext cx="5039360" cy="2400300"/>
          </a:xfrm>
          <a:prstGeom prst="wedgeRoundRectCallout">
            <a:avLst>
              <a:gd name="adj1" fmla="val -3885"/>
              <a:gd name="adj2" fmla="val -11580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 </a:t>
            </a:r>
            <a:r>
              <a:rPr lang="en-US" sz="2400" dirty="0"/>
              <a:t>who will transform our lowly body that it may be conformed to His glorious body, according to the working by which He is able</a:t>
            </a:r>
            <a:r>
              <a:rPr lang="en-US" sz="2400" dirty="0" smtClean="0"/>
              <a:t>.</a:t>
            </a:r>
            <a:endParaRPr lang="en-US" sz="2400" dirty="0"/>
          </a:p>
        </p:txBody>
      </p:sp>
      <p:sp>
        <p:nvSpPr>
          <p:cNvPr id="11" name="Rounded Rectangular Callout 10"/>
          <p:cNvSpPr/>
          <p:nvPr/>
        </p:nvSpPr>
        <p:spPr>
          <a:xfrm>
            <a:off x="4614582" y="4359088"/>
            <a:ext cx="4056530" cy="2407024"/>
          </a:xfrm>
          <a:prstGeom prst="wedgeRoundRectCallout">
            <a:avLst>
              <a:gd name="adj1" fmla="val -2907"/>
              <a:gd name="adj2" fmla="val -9509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 </a:t>
            </a:r>
            <a:r>
              <a:rPr lang="en-US" sz="3000" dirty="0" smtClean="0"/>
              <a:t>In </a:t>
            </a:r>
            <a:r>
              <a:rPr lang="en-US" sz="3000" dirty="0"/>
              <a:t>hope of eternal life which God, who cannot lie, promised before time </a:t>
            </a:r>
            <a:r>
              <a:rPr lang="en-US" sz="3000" dirty="0" smtClean="0"/>
              <a:t>began.</a:t>
            </a:r>
            <a:endParaRPr lang="en-US" sz="3000" dirty="0"/>
          </a:p>
        </p:txBody>
      </p:sp>
      <p:sp>
        <p:nvSpPr>
          <p:cNvPr id="12" name="Rounded Rectangular Callout 11"/>
          <p:cNvSpPr/>
          <p:nvPr/>
        </p:nvSpPr>
        <p:spPr>
          <a:xfrm>
            <a:off x="4114800" y="4327711"/>
            <a:ext cx="4820920" cy="2438401"/>
          </a:xfrm>
          <a:prstGeom prst="wedgeRoundRectCallout">
            <a:avLst>
              <a:gd name="adj1" fmla="val -663"/>
              <a:gd name="adj2" fmla="val -7336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dirty="0"/>
              <a:t>I</a:t>
            </a:r>
            <a:r>
              <a:rPr lang="en-US" sz="2700" dirty="0" smtClean="0"/>
              <a:t>t </a:t>
            </a:r>
            <a:r>
              <a:rPr lang="en-US" sz="2700" dirty="0"/>
              <a:t>is impossible for God to lie, we might have strong consolation, who have fled for refuge to </a:t>
            </a:r>
            <a:r>
              <a:rPr lang="en-US" sz="2700" u="sng" dirty="0"/>
              <a:t>lay hold of the hope</a:t>
            </a:r>
            <a:r>
              <a:rPr lang="en-US" sz="2700" dirty="0"/>
              <a:t> set before us.</a:t>
            </a:r>
          </a:p>
        </p:txBody>
      </p:sp>
    </p:spTree>
    <p:extLst>
      <p:ext uri="{BB962C8B-B14F-4D97-AF65-F5344CB8AC3E}">
        <p14:creationId xmlns:p14="http://schemas.microsoft.com/office/powerpoint/2010/main" val="23782617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9800" y="838200"/>
            <a:ext cx="3124200" cy="2666999"/>
          </a:xfrm>
        </p:spPr>
        <p:txBody>
          <a:bodyPr anchor="ctr" anchorCtr="0">
            <a:noAutofit/>
          </a:bodyPr>
          <a:lstStyle/>
          <a:p>
            <a:r>
              <a:rPr lang="en-US" sz="2800" b="1" dirty="0" smtClean="0"/>
              <a:t>Jn. 8:24</a:t>
            </a:r>
          </a:p>
          <a:p>
            <a:r>
              <a:rPr lang="en-US" sz="2800" b="1" dirty="0" smtClean="0"/>
              <a:t>Matt. 10:32-33</a:t>
            </a:r>
          </a:p>
          <a:p>
            <a:r>
              <a:rPr lang="en-US" sz="2800" b="1" dirty="0" smtClean="0"/>
              <a:t>Mk. 16:16</a:t>
            </a:r>
          </a:p>
          <a:p>
            <a:r>
              <a:rPr lang="en-US" sz="2800" b="1" dirty="0" smtClean="0"/>
              <a:t>Rev. 2:10</a:t>
            </a:r>
          </a:p>
          <a:p>
            <a:r>
              <a:rPr lang="en-US" sz="2800" b="1" dirty="0" smtClean="0"/>
              <a:t>Heb.10:26-27</a:t>
            </a:r>
            <a:endParaRPr lang="en-US" sz="2800" b="1" dirty="0"/>
          </a:p>
        </p:txBody>
      </p:sp>
      <p:sp>
        <p:nvSpPr>
          <p:cNvPr id="4" name="TextBox 3"/>
          <p:cNvSpPr txBox="1"/>
          <p:nvPr/>
        </p:nvSpPr>
        <p:spPr>
          <a:xfrm>
            <a:off x="439567" y="1295400"/>
            <a:ext cx="2906565" cy="1323439"/>
          </a:xfrm>
          <a:prstGeom prst="rect">
            <a:avLst/>
          </a:prstGeom>
          <a:noFill/>
        </p:spPr>
        <p:txBody>
          <a:bodyPr wrap="none" rtlCol="0">
            <a:spAutoFit/>
          </a:bodyPr>
          <a:lstStyle/>
          <a:p>
            <a:pPr algn="ctr"/>
            <a:r>
              <a:rPr lang="en-US" sz="3200" b="1" dirty="0" smtClean="0">
                <a:solidFill>
                  <a:schemeClr val="bg1"/>
                </a:solidFill>
              </a:rPr>
              <a:t>God’s Faithful</a:t>
            </a:r>
          </a:p>
          <a:p>
            <a:pPr algn="ctr"/>
            <a:r>
              <a:rPr lang="en-US" sz="4800" b="1" i="1" dirty="0" smtClean="0">
                <a:solidFill>
                  <a:schemeClr val="bg1"/>
                </a:solidFill>
              </a:rPr>
              <a:t>Warnings</a:t>
            </a:r>
          </a:p>
        </p:txBody>
      </p:sp>
      <p:sp>
        <p:nvSpPr>
          <p:cNvPr id="6"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3000" dirty="0" smtClean="0">
                <a:effectLst>
                  <a:outerShdw blurRad="38100" dist="38100" dir="2700000" algn="tl">
                    <a:srgbClr val="000000">
                      <a:alpha val="43137"/>
                    </a:srgbClr>
                  </a:outerShdw>
                </a:effectLst>
              </a:rPr>
              <a:t>1. They Nailed Down the Faithfulness of God</a:t>
            </a:r>
            <a:endParaRPr lang="en-US" sz="3000" dirty="0">
              <a:effectLst>
                <a:outerShdw blurRad="38100" dist="38100" dir="2700000" algn="tl">
                  <a:srgbClr val="000000">
                    <a:alpha val="43137"/>
                  </a:srgbClr>
                </a:outerShdw>
              </a:effectLst>
            </a:endParaRPr>
          </a:p>
        </p:txBody>
      </p:sp>
      <p:sp>
        <p:nvSpPr>
          <p:cNvPr id="7" name="Rounded Rectangular Callout 6"/>
          <p:cNvSpPr/>
          <p:nvPr/>
        </p:nvSpPr>
        <p:spPr>
          <a:xfrm>
            <a:off x="4038600" y="4114800"/>
            <a:ext cx="4974720" cy="2514600"/>
          </a:xfrm>
          <a:prstGeom prst="wedgeRoundRectCallout">
            <a:avLst>
              <a:gd name="adj1" fmla="val -7745"/>
              <a:gd name="adj2" fmla="val -168952"/>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Y</a:t>
            </a:r>
            <a:r>
              <a:rPr lang="en-US" sz="3200" dirty="0" smtClean="0"/>
              <a:t>ou </a:t>
            </a:r>
            <a:r>
              <a:rPr lang="en-US" sz="3200" dirty="0"/>
              <a:t>will die in your sins; for if you do not believe that I am </a:t>
            </a:r>
            <a:r>
              <a:rPr lang="en-US" sz="3200" i="1" dirty="0"/>
              <a:t>He,</a:t>
            </a:r>
            <a:r>
              <a:rPr lang="en-US" sz="3200" dirty="0"/>
              <a:t> you will die in your sins." </a:t>
            </a:r>
          </a:p>
        </p:txBody>
      </p:sp>
      <p:sp>
        <p:nvSpPr>
          <p:cNvPr id="8" name="Rounded Rectangular Callout 7"/>
          <p:cNvSpPr/>
          <p:nvPr/>
        </p:nvSpPr>
        <p:spPr>
          <a:xfrm>
            <a:off x="4038600" y="4114800"/>
            <a:ext cx="4974720" cy="2743200"/>
          </a:xfrm>
          <a:prstGeom prst="wedgeRoundRectCallout">
            <a:avLst>
              <a:gd name="adj1" fmla="val -7376"/>
              <a:gd name="adj2" fmla="val -141690"/>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t> </a:t>
            </a:r>
            <a:r>
              <a:rPr lang="en-US" sz="2200" dirty="0" smtClean="0"/>
              <a:t>Therefore </a:t>
            </a:r>
            <a:r>
              <a:rPr lang="en-US" sz="2200" dirty="0"/>
              <a:t>whoever confesses Me before men, him I will also confess before My Father who is in heaven. </a:t>
            </a:r>
            <a:r>
              <a:rPr lang="en-US" sz="2200" dirty="0" smtClean="0"/>
              <a:t>But </a:t>
            </a:r>
            <a:r>
              <a:rPr lang="en-US" sz="2200" dirty="0"/>
              <a:t>whoever denies Me before men, him I will also deny before My Father who is in heaven. </a:t>
            </a:r>
          </a:p>
        </p:txBody>
      </p:sp>
      <p:sp>
        <p:nvSpPr>
          <p:cNvPr id="9" name="Rounded Rectangular Callout 8"/>
          <p:cNvSpPr/>
          <p:nvPr/>
        </p:nvSpPr>
        <p:spPr>
          <a:xfrm>
            <a:off x="4218586" y="4419600"/>
            <a:ext cx="4517520" cy="2209800"/>
          </a:xfrm>
          <a:prstGeom prst="wedgeRoundRectCallout">
            <a:avLst>
              <a:gd name="adj1" fmla="val -6446"/>
              <a:gd name="adj2" fmla="val -152810"/>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 He who believes and is baptized will be saved</a:t>
            </a:r>
          </a:p>
        </p:txBody>
      </p:sp>
      <p:sp>
        <p:nvSpPr>
          <p:cNvPr id="10" name="Rounded Rectangular Callout 9"/>
          <p:cNvSpPr/>
          <p:nvPr/>
        </p:nvSpPr>
        <p:spPr>
          <a:xfrm>
            <a:off x="4038599" y="4381500"/>
            <a:ext cx="5010579" cy="2247900"/>
          </a:xfrm>
          <a:prstGeom prst="wedgeRoundRectCallout">
            <a:avLst>
              <a:gd name="adj1" fmla="val -7253"/>
              <a:gd name="adj2" fmla="val -125280"/>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 Be faithful until death, and I will give you the crown of life. </a:t>
            </a:r>
          </a:p>
        </p:txBody>
      </p:sp>
      <p:sp>
        <p:nvSpPr>
          <p:cNvPr id="11" name="Rounded Rectangular Callout 10"/>
          <p:cNvSpPr/>
          <p:nvPr/>
        </p:nvSpPr>
        <p:spPr>
          <a:xfrm>
            <a:off x="4038599" y="4267200"/>
            <a:ext cx="5001614" cy="2362200"/>
          </a:xfrm>
          <a:prstGeom prst="wedgeRoundRectCallout">
            <a:avLst>
              <a:gd name="adj1" fmla="val -6285"/>
              <a:gd name="adj2" fmla="val -9588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 </a:t>
            </a:r>
            <a:r>
              <a:rPr lang="en-US" sz="2200" dirty="0"/>
              <a:t>I</a:t>
            </a:r>
            <a:r>
              <a:rPr lang="en-US" sz="2200" dirty="0" smtClean="0"/>
              <a:t>f </a:t>
            </a:r>
            <a:r>
              <a:rPr lang="en-US" sz="2200" dirty="0"/>
              <a:t>we sin willfully after we have received the knowledge of the truth, there no longer remains a sacrifice for </a:t>
            </a:r>
            <a:r>
              <a:rPr lang="en-US" sz="2200" dirty="0" smtClean="0"/>
              <a:t>sins, but </a:t>
            </a:r>
            <a:r>
              <a:rPr lang="en-US" sz="2200" dirty="0"/>
              <a:t>a certain fearful expectation of judgment, and fiery </a:t>
            </a:r>
            <a:r>
              <a:rPr lang="en-US" sz="2200" dirty="0" smtClean="0"/>
              <a:t>indignation.</a:t>
            </a:r>
            <a:endParaRPr lang="en-US" sz="2200" dirty="0"/>
          </a:p>
        </p:txBody>
      </p:sp>
    </p:spTree>
    <p:extLst>
      <p:ext uri="{BB962C8B-B14F-4D97-AF65-F5344CB8AC3E}">
        <p14:creationId xmlns:p14="http://schemas.microsoft.com/office/powerpoint/2010/main" val="14331512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3200" dirty="0">
                <a:effectLst>
                  <a:outerShdw blurRad="38100" dist="38100" dir="2700000" algn="tl">
                    <a:srgbClr val="000000">
                      <a:alpha val="43137"/>
                    </a:srgbClr>
                  </a:outerShdw>
                </a:effectLst>
              </a:rPr>
              <a:t>2</a:t>
            </a:r>
            <a:r>
              <a:rPr lang="en-US" sz="3200" dirty="0" smtClean="0">
                <a:effectLst>
                  <a:outerShdw blurRad="38100" dist="38100" dir="2700000" algn="tl">
                    <a:srgbClr val="000000">
                      <a:alpha val="43137"/>
                    </a:srgbClr>
                  </a:outerShdw>
                </a:effectLst>
              </a:rPr>
              <a:t>. They Nailed Closed the Door of Judaism</a:t>
            </a:r>
            <a:endParaRPr lang="en-US" sz="3200" dirty="0">
              <a:effectLst>
                <a:outerShdw blurRad="38100" dist="38100" dir="2700000" algn="tl">
                  <a:srgbClr val="000000">
                    <a:alpha val="43137"/>
                  </a:srgbClr>
                </a:outerShdw>
              </a:effectLst>
            </a:endParaRPr>
          </a:p>
        </p:txBody>
      </p:sp>
      <p:sp>
        <p:nvSpPr>
          <p:cNvPr id="6" name="Content Placeholder 2"/>
          <p:cNvSpPr txBox="1">
            <a:spLocks/>
          </p:cNvSpPr>
          <p:nvPr/>
        </p:nvSpPr>
        <p:spPr>
          <a:xfrm>
            <a:off x="6331494" y="1132115"/>
            <a:ext cx="2794000" cy="1828799"/>
          </a:xfrm>
          <a:prstGeom prst="rect">
            <a:avLst/>
          </a:prstGeom>
        </p:spPr>
        <p:txBody>
          <a:bodyPr vert="horz" lIns="91440" tIns="45720" rIns="91440" bIns="45720" rtlCol="0" anchor="ctr" anchorCtr="0">
            <a:noAutofit/>
          </a:bodyPr>
          <a:lstStyle>
            <a:lvl1pPr marL="342900" indent="-3429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3200" b="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b="1" dirty="0" smtClean="0"/>
              <a:t>Col. 2:13-14</a:t>
            </a:r>
          </a:p>
          <a:p>
            <a:r>
              <a:rPr lang="en-US" sz="2800" b="1" dirty="0" smtClean="0"/>
              <a:t>Eph. 2:14</a:t>
            </a:r>
          </a:p>
          <a:p>
            <a:r>
              <a:rPr lang="en-US" sz="2800" b="1" dirty="0" smtClean="0"/>
              <a:t>Heb</a:t>
            </a:r>
            <a:r>
              <a:rPr lang="en-US" sz="2800" b="1" dirty="0" smtClean="0"/>
              <a:t>. 9:15</a:t>
            </a:r>
          </a:p>
          <a:p>
            <a:r>
              <a:rPr lang="en-US" sz="2800" b="1" dirty="0" smtClean="0"/>
              <a:t>Gal. 5:4</a:t>
            </a:r>
            <a:endParaRPr lang="en-US" sz="2800" b="1" dirty="0"/>
          </a:p>
        </p:txBody>
      </p:sp>
      <p:sp>
        <p:nvSpPr>
          <p:cNvPr id="8" name="Rounded Rectangular Callout 7"/>
          <p:cNvSpPr/>
          <p:nvPr/>
        </p:nvSpPr>
        <p:spPr>
          <a:xfrm>
            <a:off x="4419600" y="2960914"/>
            <a:ext cx="4593854" cy="3897086"/>
          </a:xfrm>
          <a:prstGeom prst="wedgeRoundRectCallout">
            <a:avLst>
              <a:gd name="adj1" fmla="val -5829"/>
              <a:gd name="adj2" fmla="val -91297"/>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t>He has made alive together with Him, having forgiven you all trespasses, </a:t>
            </a:r>
            <a:r>
              <a:rPr lang="en-US" sz="2200" dirty="0" smtClean="0"/>
              <a:t> having </a:t>
            </a:r>
            <a:r>
              <a:rPr lang="en-US" sz="2200" dirty="0"/>
              <a:t>wiped out the </a:t>
            </a:r>
            <a:r>
              <a:rPr lang="en-US" sz="2200" u="sng" dirty="0"/>
              <a:t>handwriting of requirements </a:t>
            </a:r>
            <a:r>
              <a:rPr lang="en-US" sz="2200" dirty="0"/>
              <a:t>that was against us, which was contrary to us. And He has taken it out of the way, having nailed it to the </a:t>
            </a:r>
            <a:r>
              <a:rPr lang="en-US" sz="2200" dirty="0" smtClean="0"/>
              <a:t>cross. </a:t>
            </a:r>
            <a:endParaRPr lang="en-US" sz="2200" dirty="0"/>
          </a:p>
        </p:txBody>
      </p:sp>
      <p:sp>
        <p:nvSpPr>
          <p:cNvPr id="9" name="Rounded Rectangular Callout 8"/>
          <p:cNvSpPr/>
          <p:nvPr/>
        </p:nvSpPr>
        <p:spPr>
          <a:xfrm>
            <a:off x="4059926" y="3398520"/>
            <a:ext cx="4746254" cy="3459480"/>
          </a:xfrm>
          <a:prstGeom prst="wedgeRoundRectCallout">
            <a:avLst>
              <a:gd name="adj1" fmla="val -220"/>
              <a:gd name="adj2" fmla="val -8119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t> </a:t>
            </a:r>
            <a:r>
              <a:rPr lang="en-US" sz="2400" dirty="0"/>
              <a:t> He is the Mediator of the new covenant, by means of death, for the redemption of the transgressions under the first covenant, that those who are called may receive the promise of the eternal inheritance. </a:t>
            </a:r>
          </a:p>
        </p:txBody>
      </p:sp>
      <p:sp>
        <p:nvSpPr>
          <p:cNvPr id="10" name="Rounded Rectangular Callout 9"/>
          <p:cNvSpPr/>
          <p:nvPr/>
        </p:nvSpPr>
        <p:spPr>
          <a:xfrm>
            <a:off x="4831080" y="3233057"/>
            <a:ext cx="3975100" cy="3459480"/>
          </a:xfrm>
          <a:prstGeom prst="wedgeRoundRectCallout">
            <a:avLst>
              <a:gd name="adj1" fmla="val -8486"/>
              <a:gd name="adj2" fmla="val -63274"/>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  You have become estranged from Christ, you who attempt to be justified by law; you have fallen from grace. </a:t>
            </a:r>
          </a:p>
        </p:txBody>
      </p:sp>
      <p:sp>
        <p:nvSpPr>
          <p:cNvPr id="7" name="Rounded Rectangular Callout 6"/>
          <p:cNvSpPr/>
          <p:nvPr/>
        </p:nvSpPr>
        <p:spPr>
          <a:xfrm>
            <a:off x="4468586" y="3581400"/>
            <a:ext cx="4593854" cy="3297282"/>
          </a:xfrm>
          <a:prstGeom prst="wedgeRoundRectCallout">
            <a:avLst>
              <a:gd name="adj1" fmla="val -6540"/>
              <a:gd name="adj2" fmla="val -104592"/>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For </a:t>
            </a:r>
            <a:r>
              <a:rPr lang="en-US" sz="2400" dirty="0"/>
              <a:t>He Himself is our peace, who has made both one, and has broken down the middle wall of separation, </a:t>
            </a:r>
            <a:r>
              <a:rPr lang="en-US" sz="2400" dirty="0" smtClean="0"/>
              <a:t>having </a:t>
            </a:r>
            <a:r>
              <a:rPr lang="en-US" sz="2400" dirty="0"/>
              <a:t>abolished in His flesh the </a:t>
            </a:r>
            <a:r>
              <a:rPr lang="en-US" sz="2400" u="sng" dirty="0"/>
              <a:t>enmity</a:t>
            </a:r>
            <a:r>
              <a:rPr lang="en-US" sz="2400" dirty="0"/>
              <a:t>, </a:t>
            </a:r>
            <a:r>
              <a:rPr lang="en-US" sz="2400" i="1" dirty="0"/>
              <a:t>that is,</a:t>
            </a:r>
            <a:r>
              <a:rPr lang="en-US" sz="2400" dirty="0"/>
              <a:t> </a:t>
            </a:r>
            <a:r>
              <a:rPr lang="en-US" sz="2400" u="sng" dirty="0"/>
              <a:t>the law of commandments </a:t>
            </a:r>
            <a:r>
              <a:rPr lang="en-US" sz="2400" i="1" u="sng" dirty="0"/>
              <a:t>contained</a:t>
            </a:r>
            <a:r>
              <a:rPr lang="en-US" sz="2400" u="sng" dirty="0"/>
              <a:t> in ordinances</a:t>
            </a:r>
            <a:endParaRPr lang="en-US" sz="2400" u="sng" dirty="0"/>
          </a:p>
        </p:txBody>
      </p:sp>
    </p:spTree>
    <p:extLst>
      <p:ext uri="{BB962C8B-B14F-4D97-AF65-F5344CB8AC3E}">
        <p14:creationId xmlns:p14="http://schemas.microsoft.com/office/powerpoint/2010/main" val="16651040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7" grpId="0" animBg="1"/>
      <p:bldP spid="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0" y="838200"/>
            <a:ext cx="2743200" cy="3124200"/>
          </a:xfrm>
        </p:spPr>
        <p:txBody>
          <a:bodyPr anchor="ctr" anchorCtr="0">
            <a:noAutofit/>
          </a:bodyPr>
          <a:lstStyle/>
          <a:p>
            <a:r>
              <a:rPr lang="en-US" sz="2800" b="1" dirty="0" smtClean="0"/>
              <a:t>Acts 20:28</a:t>
            </a:r>
          </a:p>
          <a:p>
            <a:r>
              <a:rPr lang="en-US" sz="2800" b="1" dirty="0" smtClean="0"/>
              <a:t>Eph. </a:t>
            </a:r>
            <a:r>
              <a:rPr lang="en-US" sz="2800" b="1" dirty="0" smtClean="0"/>
              <a:t>5:25</a:t>
            </a:r>
            <a:endParaRPr lang="en-US" sz="2800" b="1" dirty="0" smtClean="0"/>
          </a:p>
          <a:p>
            <a:r>
              <a:rPr lang="en-US" sz="2800" b="1" dirty="0" smtClean="0"/>
              <a:t>Eph. 5:31-32</a:t>
            </a:r>
            <a:endParaRPr lang="en-US" sz="2800" b="1" dirty="0"/>
          </a:p>
        </p:txBody>
      </p:sp>
      <p:sp>
        <p:nvSpPr>
          <p:cNvPr id="4"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2900" dirty="0" smtClean="0">
                <a:effectLst>
                  <a:outerShdw blurRad="38100" dist="38100" dir="2700000" algn="tl">
                    <a:srgbClr val="000000">
                      <a:alpha val="43137"/>
                    </a:srgbClr>
                  </a:outerShdw>
                </a:effectLst>
              </a:rPr>
              <a:t>3. They Nailed Together Christ and His Church</a:t>
            </a:r>
            <a:endParaRPr lang="en-US" sz="2900" dirty="0">
              <a:effectLst>
                <a:outerShdw blurRad="38100" dist="38100" dir="2700000" algn="tl">
                  <a:srgbClr val="000000">
                    <a:alpha val="43137"/>
                  </a:srgbClr>
                </a:outerShdw>
              </a:effectLst>
            </a:endParaRPr>
          </a:p>
        </p:txBody>
      </p:sp>
      <p:sp>
        <p:nvSpPr>
          <p:cNvPr id="6" name="Rounded Rectangular Callout 5"/>
          <p:cNvSpPr/>
          <p:nvPr/>
        </p:nvSpPr>
        <p:spPr>
          <a:xfrm>
            <a:off x="4667250" y="3352800"/>
            <a:ext cx="4358640" cy="3341370"/>
          </a:xfrm>
          <a:prstGeom prst="wedgeRoundRectCallout">
            <a:avLst>
              <a:gd name="adj1" fmla="val -7069"/>
              <a:gd name="adj2" fmla="val -9294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T</a:t>
            </a:r>
            <a:r>
              <a:rPr lang="en-US" sz="2400" dirty="0" smtClean="0"/>
              <a:t>ake </a:t>
            </a:r>
            <a:r>
              <a:rPr lang="en-US" sz="2400" dirty="0"/>
              <a:t>heed to yourselves and to all the flock, among which the Holy Spirit has made you overseers, to shepherd the </a:t>
            </a:r>
            <a:r>
              <a:rPr lang="en-US" sz="2400" u="sng" dirty="0"/>
              <a:t>church</a:t>
            </a:r>
            <a:r>
              <a:rPr lang="en-US" sz="2400" dirty="0"/>
              <a:t> of God </a:t>
            </a:r>
            <a:r>
              <a:rPr lang="en-US" sz="2400" u="sng" dirty="0"/>
              <a:t>which He purchased with His own blood</a:t>
            </a:r>
            <a:r>
              <a:rPr lang="en-US" sz="2400" dirty="0"/>
              <a:t>.</a:t>
            </a:r>
          </a:p>
        </p:txBody>
      </p:sp>
      <p:sp>
        <p:nvSpPr>
          <p:cNvPr id="7" name="Rounded Rectangular Callout 6"/>
          <p:cNvSpPr/>
          <p:nvPr/>
        </p:nvSpPr>
        <p:spPr>
          <a:xfrm>
            <a:off x="4652010" y="3352800"/>
            <a:ext cx="4339590" cy="3341370"/>
          </a:xfrm>
          <a:prstGeom prst="wedgeRoundRectCallout">
            <a:avLst>
              <a:gd name="adj1" fmla="val -5247"/>
              <a:gd name="adj2" fmla="val -7904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Husbands, love your wives, just as Christ also loved the church and gave Himself for her</a:t>
            </a:r>
          </a:p>
        </p:txBody>
      </p:sp>
      <p:sp>
        <p:nvSpPr>
          <p:cNvPr id="8" name="Rounded Rectangular Callout 7"/>
          <p:cNvSpPr/>
          <p:nvPr/>
        </p:nvSpPr>
        <p:spPr>
          <a:xfrm>
            <a:off x="4343400" y="3352800"/>
            <a:ext cx="4667250" cy="3341370"/>
          </a:xfrm>
          <a:prstGeom prst="wedgeRoundRectCallout">
            <a:avLst>
              <a:gd name="adj1" fmla="val -2109"/>
              <a:gd name="adj2" fmla="val -62060"/>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FOR THIS REASON A MAN SHALL LEAVE HIS FATHER AND MOTHER AND BE JOINED TO HIS WIFE, AND </a:t>
            </a:r>
            <a:r>
              <a:rPr lang="en-US" sz="2400" u="sng" dirty="0"/>
              <a:t>THE TWO SHALL BECOME ONE FLESH</a:t>
            </a:r>
            <a:r>
              <a:rPr lang="en-US" sz="2400" dirty="0" smtClean="0"/>
              <a:t>.“ This </a:t>
            </a:r>
            <a:r>
              <a:rPr lang="en-US" sz="2400" dirty="0"/>
              <a:t>is a great mystery, but I speak concerning </a:t>
            </a:r>
            <a:r>
              <a:rPr lang="en-US" sz="2400" u="sng" dirty="0"/>
              <a:t>Christ and the church</a:t>
            </a:r>
            <a:r>
              <a:rPr lang="en-US" sz="2400" dirty="0"/>
              <a:t>. </a:t>
            </a:r>
          </a:p>
        </p:txBody>
      </p:sp>
    </p:spTree>
    <p:extLst>
      <p:ext uri="{BB962C8B-B14F-4D97-AF65-F5344CB8AC3E}">
        <p14:creationId xmlns:p14="http://schemas.microsoft.com/office/powerpoint/2010/main" val="37115179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7200" y="1143000"/>
            <a:ext cx="3596640" cy="1706563"/>
          </a:xfrm>
        </p:spPr>
        <p:txBody>
          <a:bodyPr anchor="ctr" anchorCtr="0">
            <a:noAutofit/>
          </a:bodyPr>
          <a:lstStyle/>
          <a:p>
            <a:r>
              <a:rPr lang="en-US" sz="2800" b="1" dirty="0" smtClean="0"/>
              <a:t>Rev. 7:13-14</a:t>
            </a:r>
          </a:p>
          <a:p>
            <a:r>
              <a:rPr lang="en-US" sz="2800" b="1" dirty="0" smtClean="0"/>
              <a:t>1 </a:t>
            </a:r>
            <a:r>
              <a:rPr lang="en-US" sz="2800" b="1" dirty="0" smtClean="0"/>
              <a:t>Pet. 1:18-19</a:t>
            </a:r>
          </a:p>
          <a:p>
            <a:endParaRPr lang="en-US" sz="2800" b="1" dirty="0"/>
          </a:p>
        </p:txBody>
      </p:sp>
      <p:sp>
        <p:nvSpPr>
          <p:cNvPr id="4"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2900" dirty="0">
                <a:effectLst>
                  <a:outerShdw blurRad="38100" dist="38100" dir="2700000" algn="tl">
                    <a:srgbClr val="000000">
                      <a:alpha val="43137"/>
                    </a:srgbClr>
                  </a:outerShdw>
                </a:effectLst>
              </a:rPr>
              <a:t>4</a:t>
            </a:r>
            <a:r>
              <a:rPr lang="en-US" sz="2900" dirty="0" smtClean="0">
                <a:effectLst>
                  <a:outerShdw blurRad="38100" dist="38100" dir="2700000" algn="tl">
                    <a:srgbClr val="000000">
                      <a:alpha val="43137"/>
                    </a:srgbClr>
                  </a:outerShdw>
                </a:effectLst>
              </a:rPr>
              <a:t>. They Nailed Together the Blood and Baptism</a:t>
            </a:r>
            <a:endParaRPr lang="en-US" sz="2900" dirty="0">
              <a:effectLst>
                <a:outerShdw blurRad="38100" dist="38100" dir="2700000" algn="tl">
                  <a:srgbClr val="000000">
                    <a:alpha val="43137"/>
                  </a:srgbClr>
                </a:outerShdw>
              </a:effectLst>
            </a:endParaRPr>
          </a:p>
        </p:txBody>
      </p:sp>
      <p:sp>
        <p:nvSpPr>
          <p:cNvPr id="6" name="Rounded Rectangular Callout 5"/>
          <p:cNvSpPr/>
          <p:nvPr/>
        </p:nvSpPr>
        <p:spPr>
          <a:xfrm>
            <a:off x="4906010" y="2955471"/>
            <a:ext cx="3637280" cy="3886200"/>
          </a:xfrm>
          <a:prstGeom prst="wedgeRoundRectCallout">
            <a:avLst>
              <a:gd name="adj1" fmla="val -26701"/>
              <a:gd name="adj2" fmla="val -74833"/>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knowing that you were not redeemed with corruptible things, like silver or </a:t>
            </a:r>
            <a:r>
              <a:rPr lang="en-US" sz="2400" dirty="0" smtClean="0"/>
              <a:t>gold, </a:t>
            </a:r>
            <a:r>
              <a:rPr lang="en-US" sz="2400" dirty="0"/>
              <a:t>but with the precious </a:t>
            </a:r>
            <a:r>
              <a:rPr lang="en-US" sz="2400" u="sng" dirty="0"/>
              <a:t>blood of </a:t>
            </a:r>
            <a:r>
              <a:rPr lang="en-US" sz="2400" u="sng" dirty="0" smtClean="0"/>
              <a:t>Christ</a:t>
            </a:r>
            <a:r>
              <a:rPr lang="en-US" sz="2400" dirty="0" smtClean="0"/>
              <a:t>.</a:t>
            </a:r>
            <a:endParaRPr lang="en-US" sz="2400" dirty="0"/>
          </a:p>
        </p:txBody>
      </p:sp>
      <p:sp>
        <p:nvSpPr>
          <p:cNvPr id="5" name="Rounded Rectangular Callout 4"/>
          <p:cNvSpPr/>
          <p:nvPr/>
        </p:nvSpPr>
        <p:spPr>
          <a:xfrm>
            <a:off x="4343400" y="2667000"/>
            <a:ext cx="4762500" cy="4191000"/>
          </a:xfrm>
          <a:prstGeom prst="wedgeRoundRectCallout">
            <a:avLst>
              <a:gd name="adj1" fmla="val -21200"/>
              <a:gd name="adj2" fmla="val -7783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smtClean="0"/>
              <a:t>Then </a:t>
            </a:r>
            <a:r>
              <a:rPr lang="en-US" sz="2200" dirty="0"/>
              <a:t>one of the elders answered, saying to me, "Who are these arrayed in white robes, and where did they come from?" </a:t>
            </a:r>
            <a:r>
              <a:rPr lang="en-US" sz="2200" dirty="0" smtClean="0"/>
              <a:t>And </a:t>
            </a:r>
            <a:r>
              <a:rPr lang="en-US" sz="2200" dirty="0"/>
              <a:t>I said to him, "Sir, you know." So he said to me, "These are the ones who come out of the great tribulation, and </a:t>
            </a:r>
            <a:r>
              <a:rPr lang="en-US" sz="2200" u="sng" dirty="0"/>
              <a:t>washed their robes and made them white in the blood of the Lamb</a:t>
            </a:r>
            <a:endParaRPr lang="en-US" sz="2200" u="sng" dirty="0"/>
          </a:p>
        </p:txBody>
      </p:sp>
    </p:spTree>
    <p:extLst>
      <p:ext uri="{BB962C8B-B14F-4D97-AF65-F5344CB8AC3E}">
        <p14:creationId xmlns:p14="http://schemas.microsoft.com/office/powerpoint/2010/main" val="29406123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00" y="1066800"/>
            <a:ext cx="4470400" cy="5791200"/>
          </a:xfrm>
          <a:noFill/>
          <a:effectLst>
            <a:outerShdw blurRad="50800" dist="50800" dir="5400000" algn="ctr" rotWithShape="0">
              <a:schemeClr val="tx1"/>
            </a:outerShdw>
          </a:effectLst>
        </p:spPr>
        <p:txBody>
          <a:bodyPr anchor="ctr" anchorCtr="0">
            <a:noAutofit/>
          </a:bodyPr>
          <a:lstStyle/>
          <a:p>
            <a:pPr marL="0" indent="0">
              <a:buNone/>
            </a:pPr>
            <a:r>
              <a:rPr lang="en-US" sz="3600" b="1" u="sng" dirty="0" smtClean="0">
                <a:solidFill>
                  <a:srgbClr val="FFFF00"/>
                </a:solidFill>
              </a:rPr>
              <a:t>3 Facts</a:t>
            </a:r>
          </a:p>
          <a:p>
            <a:pPr marL="514350" indent="-514350">
              <a:buFont typeface="+mj-lt"/>
              <a:buAutoNum type="arabicPeriod"/>
            </a:pPr>
            <a:r>
              <a:rPr lang="en-US" sz="2800" b="1" dirty="0" smtClean="0"/>
              <a:t>Washed in His blood and in baptism – </a:t>
            </a:r>
            <a:r>
              <a:rPr lang="en-US" sz="2800" b="1" dirty="0" smtClean="0">
                <a:solidFill>
                  <a:srgbClr val="FFFF00"/>
                </a:solidFill>
              </a:rPr>
              <a:t>Rev. 1:5; Acts 22:16</a:t>
            </a:r>
          </a:p>
          <a:p>
            <a:pPr marL="514350" indent="-514350">
              <a:buFont typeface="+mj-lt"/>
              <a:buAutoNum type="arabicPeriod"/>
            </a:pPr>
            <a:r>
              <a:rPr lang="en-US" sz="2800" b="1" dirty="0" smtClean="0"/>
              <a:t>Remission of sins in His blood through baptism – </a:t>
            </a:r>
            <a:r>
              <a:rPr lang="en-US" sz="2800" b="1" dirty="0" smtClean="0">
                <a:solidFill>
                  <a:srgbClr val="FFFF00"/>
                </a:solidFill>
              </a:rPr>
              <a:t>Matt. 26:28; Acts 2:38</a:t>
            </a:r>
          </a:p>
          <a:p>
            <a:pPr marL="514350" indent="-514350">
              <a:buFont typeface="+mj-lt"/>
              <a:buAutoNum type="arabicPeriod"/>
            </a:pPr>
            <a:r>
              <a:rPr lang="en-US" sz="2800" b="1" dirty="0" smtClean="0"/>
              <a:t>Blood shed in His death and we are baptized into that death – </a:t>
            </a:r>
            <a:r>
              <a:rPr lang="en-US" sz="2800" b="1" dirty="0" smtClean="0">
                <a:solidFill>
                  <a:srgbClr val="FFFF00"/>
                </a:solidFill>
              </a:rPr>
              <a:t>Jn. 19:34; Rom. 6:3-4</a:t>
            </a:r>
          </a:p>
        </p:txBody>
      </p:sp>
      <p:sp>
        <p:nvSpPr>
          <p:cNvPr id="5"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2900" dirty="0">
                <a:effectLst>
                  <a:outerShdw blurRad="38100" dist="38100" dir="2700000" algn="tl">
                    <a:srgbClr val="000000">
                      <a:alpha val="43137"/>
                    </a:srgbClr>
                  </a:outerShdw>
                </a:effectLst>
              </a:rPr>
              <a:t>4</a:t>
            </a:r>
            <a:r>
              <a:rPr lang="en-US" sz="2900" dirty="0" smtClean="0">
                <a:effectLst>
                  <a:outerShdw blurRad="38100" dist="38100" dir="2700000" algn="tl">
                    <a:srgbClr val="000000">
                      <a:alpha val="43137"/>
                    </a:srgbClr>
                  </a:outerShdw>
                </a:effectLst>
              </a:rPr>
              <a:t>. They Nailed Together the Blood and Baptism</a:t>
            </a:r>
            <a:endParaRPr lang="en-US" sz="2900" dirty="0">
              <a:effectLst>
                <a:outerShdw blurRad="38100" dist="38100" dir="2700000" algn="tl">
                  <a:srgbClr val="000000">
                    <a:alpha val="43137"/>
                  </a:srgbClr>
                </a:outerShdw>
              </a:effectLst>
            </a:endParaRPr>
          </a:p>
        </p:txBody>
      </p:sp>
      <p:sp>
        <p:nvSpPr>
          <p:cNvPr id="6" name="Rounded Rectangular Callout 5"/>
          <p:cNvSpPr/>
          <p:nvPr/>
        </p:nvSpPr>
        <p:spPr>
          <a:xfrm>
            <a:off x="5151120" y="2133600"/>
            <a:ext cx="3637280" cy="3886200"/>
          </a:xfrm>
          <a:prstGeom prst="wedgeRoundRectCallout">
            <a:avLst>
              <a:gd name="adj1" fmla="val -77691"/>
              <a:gd name="adj2" fmla="val -45074"/>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Jesus Christ, the faithful </a:t>
            </a:r>
            <a:r>
              <a:rPr lang="en-US" sz="2800" dirty="0" smtClean="0"/>
              <a:t>witness... </a:t>
            </a:r>
            <a:r>
              <a:rPr lang="en-US" sz="2800" dirty="0"/>
              <a:t>To Him who loved us and </a:t>
            </a:r>
            <a:r>
              <a:rPr lang="en-US" sz="2800" u="sng" dirty="0"/>
              <a:t>washed us from our sins in His own </a:t>
            </a:r>
            <a:r>
              <a:rPr lang="en-US" sz="2800" u="sng" dirty="0" smtClean="0"/>
              <a:t>blood</a:t>
            </a:r>
            <a:r>
              <a:rPr lang="en-US" sz="2800" dirty="0" smtClean="0"/>
              <a:t>.</a:t>
            </a:r>
            <a:endParaRPr lang="en-US" sz="2800" dirty="0"/>
          </a:p>
        </p:txBody>
      </p:sp>
      <p:sp>
        <p:nvSpPr>
          <p:cNvPr id="7" name="Rounded Rectangular Callout 6"/>
          <p:cNvSpPr/>
          <p:nvPr/>
        </p:nvSpPr>
        <p:spPr>
          <a:xfrm>
            <a:off x="4495800" y="1661160"/>
            <a:ext cx="4495800" cy="4358640"/>
          </a:xfrm>
          <a:prstGeom prst="wedgeRoundRectCallout">
            <a:avLst>
              <a:gd name="adj1" fmla="val -80261"/>
              <a:gd name="adj2" fmla="val -2783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  And now why are you waiting? Arise and </a:t>
            </a:r>
            <a:r>
              <a:rPr lang="en-US" sz="3200" u="sng" dirty="0"/>
              <a:t>be baptized, and wash away your sins</a:t>
            </a:r>
            <a:r>
              <a:rPr lang="en-US" sz="3200" dirty="0"/>
              <a:t>, calling on the name of the Lord</a:t>
            </a:r>
            <a:r>
              <a:rPr lang="en-US" sz="3200" dirty="0" smtClean="0"/>
              <a:t>.</a:t>
            </a:r>
            <a:endParaRPr lang="en-US" sz="3200" dirty="0"/>
          </a:p>
        </p:txBody>
      </p:sp>
      <p:sp>
        <p:nvSpPr>
          <p:cNvPr id="8" name="Rounded Rectangular Callout 7"/>
          <p:cNvSpPr/>
          <p:nvPr/>
        </p:nvSpPr>
        <p:spPr>
          <a:xfrm>
            <a:off x="5334000" y="1325880"/>
            <a:ext cx="3657600" cy="5029200"/>
          </a:xfrm>
          <a:prstGeom prst="wedgeRoundRectCallout">
            <a:avLst>
              <a:gd name="adj1" fmla="val -77439"/>
              <a:gd name="adj2" fmla="val 7427"/>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For this is My </a:t>
            </a:r>
            <a:r>
              <a:rPr lang="en-US" sz="3200" u="sng" dirty="0"/>
              <a:t>blood</a:t>
            </a:r>
            <a:r>
              <a:rPr lang="en-US" sz="3200" dirty="0"/>
              <a:t> of the new covenant, which is </a:t>
            </a:r>
            <a:r>
              <a:rPr lang="en-US" sz="3200" u="sng" dirty="0"/>
              <a:t>shed for many for the remission of </a:t>
            </a:r>
            <a:r>
              <a:rPr lang="en-US" sz="3200" u="sng" dirty="0" smtClean="0"/>
              <a:t>sins</a:t>
            </a:r>
            <a:r>
              <a:rPr lang="en-US" sz="3200" dirty="0" smtClean="0"/>
              <a:t>.</a:t>
            </a:r>
            <a:endParaRPr lang="en-US" sz="3200" dirty="0"/>
          </a:p>
        </p:txBody>
      </p:sp>
      <p:sp>
        <p:nvSpPr>
          <p:cNvPr id="9" name="Rounded Rectangular Callout 8"/>
          <p:cNvSpPr/>
          <p:nvPr/>
        </p:nvSpPr>
        <p:spPr>
          <a:xfrm>
            <a:off x="4876800" y="1325880"/>
            <a:ext cx="4099560" cy="5029200"/>
          </a:xfrm>
          <a:prstGeom prst="wedgeRoundRectCallout">
            <a:avLst>
              <a:gd name="adj1" fmla="val -115330"/>
              <a:gd name="adj2" fmla="val 13892"/>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Repent, and let every one of you be </a:t>
            </a:r>
            <a:r>
              <a:rPr lang="en-US" sz="3200" u="sng" dirty="0"/>
              <a:t>baptized</a:t>
            </a:r>
            <a:r>
              <a:rPr lang="en-US" sz="3200" dirty="0"/>
              <a:t> in the name of Jesus Christ </a:t>
            </a:r>
            <a:r>
              <a:rPr lang="en-US" sz="3200" u="sng" dirty="0"/>
              <a:t>for the remission of sins</a:t>
            </a:r>
            <a:r>
              <a:rPr lang="en-US" sz="3200" dirty="0"/>
              <a:t>; and you shall receive the gift of the Holy Spirit</a:t>
            </a:r>
            <a:r>
              <a:rPr lang="en-US" sz="3200" dirty="0" smtClean="0"/>
              <a:t>.</a:t>
            </a:r>
            <a:endParaRPr lang="en-US" sz="3200" dirty="0"/>
          </a:p>
        </p:txBody>
      </p:sp>
      <p:sp>
        <p:nvSpPr>
          <p:cNvPr id="10" name="Rounded Rectangular Callout 9"/>
          <p:cNvSpPr/>
          <p:nvPr/>
        </p:nvSpPr>
        <p:spPr>
          <a:xfrm>
            <a:off x="5130800" y="1325880"/>
            <a:ext cx="3657600" cy="5029200"/>
          </a:xfrm>
          <a:prstGeom prst="wedgeRoundRectCallout">
            <a:avLst>
              <a:gd name="adj1" fmla="val -91883"/>
              <a:gd name="adj2" fmla="val 48639"/>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one of the soldiers pierced His side with a spear, and immediately </a:t>
            </a:r>
            <a:r>
              <a:rPr lang="en-US" sz="3200" u="sng" dirty="0"/>
              <a:t>blood</a:t>
            </a:r>
            <a:r>
              <a:rPr lang="en-US" sz="3200" dirty="0"/>
              <a:t> and water came </a:t>
            </a:r>
            <a:r>
              <a:rPr lang="en-US" sz="3200" dirty="0" smtClean="0"/>
              <a:t>out.</a:t>
            </a:r>
            <a:endParaRPr lang="en-US" sz="3200" dirty="0"/>
          </a:p>
        </p:txBody>
      </p:sp>
      <p:sp>
        <p:nvSpPr>
          <p:cNvPr id="11" name="Rounded Rectangular Callout 10"/>
          <p:cNvSpPr/>
          <p:nvPr/>
        </p:nvSpPr>
        <p:spPr>
          <a:xfrm>
            <a:off x="4511040" y="1325880"/>
            <a:ext cx="4632960" cy="5029200"/>
          </a:xfrm>
          <a:prstGeom prst="wedgeRoundRectCallout">
            <a:avLst>
              <a:gd name="adj1" fmla="val -94207"/>
              <a:gd name="adj2" fmla="val 58157"/>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Or do you not know that as many of us as were </a:t>
            </a:r>
            <a:r>
              <a:rPr lang="en-US" sz="2400" u="sng" dirty="0"/>
              <a:t>baptized into Christ Jesus were baptized into His </a:t>
            </a:r>
            <a:r>
              <a:rPr lang="en-US" sz="2400" u="sng" dirty="0" smtClean="0"/>
              <a:t>death</a:t>
            </a:r>
            <a:r>
              <a:rPr lang="en-US" sz="2400" dirty="0" smtClean="0"/>
              <a:t>? </a:t>
            </a:r>
            <a:r>
              <a:rPr lang="en-US" sz="2400" dirty="0"/>
              <a:t>Therefore we were buried with Him through baptism into death, that just as Christ was raised from the dead by the glory of the Father, even so we also should walk in newness of life.</a:t>
            </a:r>
          </a:p>
        </p:txBody>
      </p:sp>
    </p:spTree>
    <p:extLst>
      <p:ext uri="{BB962C8B-B14F-4D97-AF65-F5344CB8AC3E}">
        <p14:creationId xmlns:p14="http://schemas.microsoft.com/office/powerpoint/2010/main" val="17220984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0" y="990600"/>
            <a:ext cx="2667000" cy="1935163"/>
          </a:xfrm>
        </p:spPr>
        <p:txBody>
          <a:bodyPr anchor="ctr" anchorCtr="0">
            <a:noAutofit/>
          </a:bodyPr>
          <a:lstStyle/>
          <a:p>
            <a:r>
              <a:rPr lang="en-US" sz="2800" b="1" dirty="0" smtClean="0"/>
              <a:t>Jn. 14:6</a:t>
            </a:r>
          </a:p>
          <a:p>
            <a:r>
              <a:rPr lang="en-US" sz="2800" b="1" dirty="0" smtClean="0"/>
              <a:t>Acts 4:12</a:t>
            </a:r>
          </a:p>
        </p:txBody>
      </p:sp>
      <p:sp>
        <p:nvSpPr>
          <p:cNvPr id="4"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3600" dirty="0" smtClean="0">
                <a:effectLst>
                  <a:outerShdw blurRad="38100" dist="38100" dir="2700000" algn="tl">
                    <a:srgbClr val="000000">
                      <a:alpha val="43137"/>
                    </a:srgbClr>
                  </a:outerShdw>
                </a:effectLst>
              </a:rPr>
              <a:t>5. They Nailed Shut Every Other Way</a:t>
            </a:r>
            <a:endParaRPr lang="en-US" sz="3600" dirty="0">
              <a:effectLst>
                <a:outerShdw blurRad="38100" dist="38100" dir="2700000" algn="tl">
                  <a:srgbClr val="000000">
                    <a:alpha val="43137"/>
                  </a:srgbClr>
                </a:outerShdw>
              </a:effectLst>
            </a:endParaRPr>
          </a:p>
        </p:txBody>
      </p:sp>
      <p:sp>
        <p:nvSpPr>
          <p:cNvPr id="6" name="Rounded Rectangular Callout 5"/>
          <p:cNvSpPr/>
          <p:nvPr/>
        </p:nvSpPr>
        <p:spPr>
          <a:xfrm>
            <a:off x="4495800" y="2971800"/>
            <a:ext cx="4495800" cy="3429000"/>
          </a:xfrm>
          <a:prstGeom prst="wedgeRoundRectCallout">
            <a:avLst>
              <a:gd name="adj1" fmla="val -3022"/>
              <a:gd name="adj2" fmla="val -8637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I am the way, the truth, and the life. No one comes to the Father except through </a:t>
            </a:r>
            <a:r>
              <a:rPr lang="en-US" sz="3200" dirty="0" smtClean="0"/>
              <a:t>Me.</a:t>
            </a:r>
            <a:endParaRPr lang="en-US" sz="3200" dirty="0"/>
          </a:p>
        </p:txBody>
      </p:sp>
      <p:sp>
        <p:nvSpPr>
          <p:cNvPr id="7" name="Rounded Rectangular Callout 6"/>
          <p:cNvSpPr/>
          <p:nvPr/>
        </p:nvSpPr>
        <p:spPr>
          <a:xfrm>
            <a:off x="4495800" y="3124200"/>
            <a:ext cx="4495800" cy="3505200"/>
          </a:xfrm>
          <a:prstGeom prst="wedgeRoundRectCallout">
            <a:avLst>
              <a:gd name="adj1" fmla="val -2593"/>
              <a:gd name="adj2" fmla="val -74507"/>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 Nor is there salvation in any other, for there is </a:t>
            </a:r>
            <a:r>
              <a:rPr lang="en-US" sz="2800" u="sng" dirty="0"/>
              <a:t>no other name </a:t>
            </a:r>
            <a:r>
              <a:rPr lang="en-US" sz="2800" dirty="0"/>
              <a:t>under heaven given among men by which </a:t>
            </a:r>
            <a:r>
              <a:rPr lang="en-US" sz="2800" u="sng" dirty="0"/>
              <a:t>we must be </a:t>
            </a:r>
            <a:r>
              <a:rPr lang="en-US" sz="2800" u="sng" dirty="0" smtClean="0"/>
              <a:t>saved</a:t>
            </a:r>
            <a:r>
              <a:rPr lang="en-US" sz="2800" dirty="0" smtClean="0"/>
              <a:t>.</a:t>
            </a:r>
            <a:endParaRPr lang="en-US" sz="2800" dirty="0"/>
          </a:p>
        </p:txBody>
      </p:sp>
    </p:spTree>
    <p:extLst>
      <p:ext uri="{BB962C8B-B14F-4D97-AF65-F5344CB8AC3E}">
        <p14:creationId xmlns:p14="http://schemas.microsoft.com/office/powerpoint/2010/main" val="26553311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30480"/>
            <a:ext cx="8534400" cy="807720"/>
          </a:xfrm>
          <a:prstGeom prst="rect">
            <a:avLst/>
          </a:prstGeom>
          <a:solidFill>
            <a:srgbClr val="9B4B2A">
              <a:alpha val="69804"/>
            </a:srgbClr>
          </a:solidFill>
          <a:ln w="34925">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sz="4400" b="1" kern="1200">
                <a:solidFill>
                  <a:schemeClr val="bg1"/>
                </a:solidFill>
                <a:latin typeface="+mj-lt"/>
                <a:ea typeface="+mj-ea"/>
                <a:cs typeface="+mj-cs"/>
              </a:defRPr>
            </a:lvl1pPr>
          </a:lstStyle>
          <a:p>
            <a:pPr algn="l"/>
            <a:r>
              <a:rPr lang="en-US" sz="3600" dirty="0">
                <a:effectLst>
                  <a:outerShdw blurRad="38100" dist="38100" dir="2700000" algn="tl">
                    <a:srgbClr val="000000">
                      <a:alpha val="43137"/>
                    </a:srgbClr>
                  </a:outerShdw>
                </a:effectLst>
              </a:rPr>
              <a:t>6</a:t>
            </a:r>
            <a:r>
              <a:rPr lang="en-US" sz="3600" dirty="0" smtClean="0">
                <a:effectLst>
                  <a:outerShdw blurRad="38100" dist="38100" dir="2700000" algn="tl">
                    <a:srgbClr val="000000">
                      <a:alpha val="43137"/>
                    </a:srgbClr>
                  </a:outerShdw>
                </a:effectLst>
              </a:rPr>
              <a:t>. They Nailed Down the Love of God</a:t>
            </a:r>
            <a:endParaRPr lang="en-US" sz="3600" dirty="0">
              <a:effectLst>
                <a:outerShdw blurRad="38100" dist="38100" dir="2700000" algn="tl">
                  <a:srgbClr val="000000">
                    <a:alpha val="43137"/>
                  </a:srgbClr>
                </a:outerShdw>
              </a:effectLst>
            </a:endParaRPr>
          </a:p>
        </p:txBody>
      </p:sp>
      <p:sp>
        <p:nvSpPr>
          <p:cNvPr id="7" name="Content Placeholder 2"/>
          <p:cNvSpPr>
            <a:spLocks noGrp="1"/>
          </p:cNvSpPr>
          <p:nvPr>
            <p:ph idx="1"/>
          </p:nvPr>
        </p:nvSpPr>
        <p:spPr>
          <a:xfrm>
            <a:off x="6019800" y="1143000"/>
            <a:ext cx="3124200" cy="1935163"/>
          </a:xfrm>
        </p:spPr>
        <p:txBody>
          <a:bodyPr anchor="ctr" anchorCtr="0">
            <a:noAutofit/>
          </a:bodyPr>
          <a:lstStyle/>
          <a:p>
            <a:r>
              <a:rPr lang="en-US" sz="2800" b="1" dirty="0" smtClean="0"/>
              <a:t>Rom. 5:8-9</a:t>
            </a:r>
          </a:p>
          <a:p>
            <a:r>
              <a:rPr lang="en-US" sz="2800" b="1" dirty="0" smtClean="0"/>
              <a:t>Matt. 26:39  </a:t>
            </a:r>
          </a:p>
          <a:p>
            <a:r>
              <a:rPr lang="en-US" sz="2800" b="1" dirty="0" smtClean="0"/>
              <a:t>Matt. 27:46  </a:t>
            </a:r>
          </a:p>
          <a:p>
            <a:r>
              <a:rPr lang="en-US" sz="2800" b="1" dirty="0" smtClean="0"/>
              <a:t>Heb. 13:5</a:t>
            </a:r>
            <a:endParaRPr lang="en-US" sz="2800" b="1" dirty="0"/>
          </a:p>
        </p:txBody>
      </p:sp>
      <p:sp>
        <p:nvSpPr>
          <p:cNvPr id="8" name="Rounded Rectangular Callout 7"/>
          <p:cNvSpPr/>
          <p:nvPr/>
        </p:nvSpPr>
        <p:spPr>
          <a:xfrm>
            <a:off x="4514850" y="3429000"/>
            <a:ext cx="4495800" cy="3429000"/>
          </a:xfrm>
          <a:prstGeom prst="wedgeRoundRectCallout">
            <a:avLst>
              <a:gd name="adj1" fmla="val -13615"/>
              <a:gd name="adj2" fmla="val -110260"/>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God demonstrates His own love toward us, in that while we were still sinners, Christ died for </a:t>
            </a:r>
            <a:r>
              <a:rPr lang="en-US" sz="2400" dirty="0" smtClean="0"/>
              <a:t>us. Much </a:t>
            </a:r>
            <a:r>
              <a:rPr lang="en-US" sz="2400" dirty="0"/>
              <a:t>more then, having now been justified by His blood, we shall be saved from wrath through Him</a:t>
            </a:r>
          </a:p>
        </p:txBody>
      </p:sp>
      <p:sp>
        <p:nvSpPr>
          <p:cNvPr id="9" name="Rounded Rectangular Callout 8"/>
          <p:cNvSpPr/>
          <p:nvPr/>
        </p:nvSpPr>
        <p:spPr>
          <a:xfrm>
            <a:off x="4495800" y="3581400"/>
            <a:ext cx="4495800" cy="3048000"/>
          </a:xfrm>
          <a:prstGeom prst="wedgeRoundRectCallout">
            <a:avLst>
              <a:gd name="adj1" fmla="val -12339"/>
              <a:gd name="adj2" fmla="val -105757"/>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 My Father, if it is possible, let this cup pass from Me; nevertheless, not as I will, but as You </a:t>
            </a:r>
            <a:r>
              <a:rPr lang="en-US" sz="3200" dirty="0" smtClean="0"/>
              <a:t>will.</a:t>
            </a:r>
            <a:endParaRPr lang="en-US" sz="3200" dirty="0"/>
          </a:p>
        </p:txBody>
      </p:sp>
      <p:sp>
        <p:nvSpPr>
          <p:cNvPr id="10" name="Rounded Rectangular Callout 9"/>
          <p:cNvSpPr/>
          <p:nvPr/>
        </p:nvSpPr>
        <p:spPr>
          <a:xfrm>
            <a:off x="4514850" y="3733800"/>
            <a:ext cx="4495800" cy="2762250"/>
          </a:xfrm>
          <a:prstGeom prst="wedgeRoundRectCallout">
            <a:avLst>
              <a:gd name="adj1" fmla="val -13186"/>
              <a:gd name="adj2" fmla="val -9679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 MY GOD, MY GOD, WHY HAVE YOU FORSAKEN ME?</a:t>
            </a:r>
          </a:p>
        </p:txBody>
      </p:sp>
      <p:sp>
        <p:nvSpPr>
          <p:cNvPr id="11" name="Rounded Rectangular Callout 10"/>
          <p:cNvSpPr/>
          <p:nvPr/>
        </p:nvSpPr>
        <p:spPr>
          <a:xfrm>
            <a:off x="4648200" y="4057650"/>
            <a:ext cx="4495800" cy="2762250"/>
          </a:xfrm>
          <a:prstGeom prst="wedgeRoundRectCallout">
            <a:avLst>
              <a:gd name="adj1" fmla="val -15305"/>
              <a:gd name="adj2" fmla="val -8920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 For He Himself has said, "I WILL NEVER LEAVE YOU NOR FORSAKE YOU.</a:t>
            </a:r>
          </a:p>
        </p:txBody>
      </p:sp>
    </p:spTree>
    <p:extLst>
      <p:ext uri="{BB962C8B-B14F-4D97-AF65-F5344CB8AC3E}">
        <p14:creationId xmlns:p14="http://schemas.microsoft.com/office/powerpoint/2010/main" val="206865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1"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4">
      <a:majorFont>
        <a:latin typeface="Perpetua Titling MT"/>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TotalTime>
  <Words>2332</Words>
  <Application>Microsoft Office PowerPoint</Application>
  <PresentationFormat>On-screen Show (4:3)</PresentationFormat>
  <Paragraphs>200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Nails of the Cross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Nails of the Cross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Lindsey</dc:creator>
  <cp:lastModifiedBy>John Croft</cp:lastModifiedBy>
  <cp:revision>69</cp:revision>
  <dcterms:created xsi:type="dcterms:W3CDTF">2013-03-19T15:59:50Z</dcterms:created>
  <dcterms:modified xsi:type="dcterms:W3CDTF">2014-07-10T13:16:01Z</dcterms:modified>
</cp:coreProperties>
</file>