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2"/>
  </p:notesMasterIdLst>
  <p:handoutMasterIdLst>
    <p:handoutMasterId r:id="rId23"/>
  </p:handoutMasterIdLst>
  <p:sldIdLst>
    <p:sldId id="258" r:id="rId2"/>
    <p:sldId id="274" r:id="rId3"/>
    <p:sldId id="256" r:id="rId4"/>
    <p:sldId id="263" r:id="rId5"/>
    <p:sldId id="275" r:id="rId6"/>
    <p:sldId id="276" r:id="rId7"/>
    <p:sldId id="259" r:id="rId8"/>
    <p:sldId id="264" r:id="rId9"/>
    <p:sldId id="277" r:id="rId10"/>
    <p:sldId id="278" r:id="rId11"/>
    <p:sldId id="279" r:id="rId12"/>
    <p:sldId id="280" r:id="rId13"/>
    <p:sldId id="281" r:id="rId14"/>
    <p:sldId id="282" r:id="rId15"/>
    <p:sldId id="284" r:id="rId16"/>
    <p:sldId id="286" r:id="rId17"/>
    <p:sldId id="260" r:id="rId18"/>
    <p:sldId id="266" r:id="rId19"/>
    <p:sldId id="261" r:id="rId20"/>
    <p:sldId id="287" r:id="rId21"/>
  </p:sldIdLst>
  <p:sldSz cx="9144000" cy="6858000" type="screen4x3"/>
  <p:notesSz cx="7019925" cy="9305925"/>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Korinna BT" panose="02040503030506020204"/>
      <p:regular r:id="rId30"/>
    </p:embeddedFont>
    <p:embeddedFont>
      <p:font typeface="Comic Sans MS" panose="030F0702030302020204" pitchFamily="66"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274" autoAdjust="0"/>
  </p:normalViewPr>
  <p:slideViewPr>
    <p:cSldViewPr snapToGrid="0">
      <p:cViewPr varScale="1">
        <p:scale>
          <a:sx n="57" d="100"/>
          <a:sy n="57" d="100"/>
        </p:scale>
        <p:origin x="-16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BE6B0CF6-1860-41A7-BECA-0C1377940261}" type="datetimeFigureOut">
              <a:rPr lang="en-US" smtClean="0"/>
              <a:t>5/27/2016</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19D1FDE2-B48B-47A5-AB98-5F7575786726}" type="slidenum">
              <a:rPr lang="en-US" smtClean="0"/>
              <a:t>‹#›</a:t>
            </a:fld>
            <a:endParaRPr lang="en-US"/>
          </a:p>
        </p:txBody>
      </p:sp>
    </p:spTree>
    <p:extLst>
      <p:ext uri="{BB962C8B-B14F-4D97-AF65-F5344CB8AC3E}">
        <p14:creationId xmlns:p14="http://schemas.microsoft.com/office/powerpoint/2010/main" val="3260488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01E72906-5F77-4411-BE12-FFCE9DA7DD93}" type="datetimeFigureOut">
              <a:rPr lang="en-US" smtClean="0"/>
              <a:t>5/27/2016</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19BCD997-F745-43D6-A2EA-628D71647867}" type="slidenum">
              <a:rPr lang="en-US" smtClean="0"/>
              <a:t>‹#›</a:t>
            </a:fld>
            <a:endParaRPr lang="en-US"/>
          </a:p>
        </p:txBody>
      </p:sp>
    </p:spTree>
    <p:extLst>
      <p:ext uri="{BB962C8B-B14F-4D97-AF65-F5344CB8AC3E}">
        <p14:creationId xmlns:p14="http://schemas.microsoft.com/office/powerpoint/2010/main" val="359076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Imagine an angel standing by the only</a:t>
            </a:r>
            <a:r>
              <a:rPr lang="en-US" baseline="0" dirty="0" smtClean="0"/>
              <a:t> door of a church building where authentic worship of God is taking place, and this angel is conducting a one-question interview with each person entering the building to worship. Each person is asked “Are you spiritual prepared to worship Almighty God?” What answers would be given to that divine interrogator? Would those going to worship know what God requires of them? </a:t>
            </a:r>
          </a:p>
          <a:p>
            <a:r>
              <a:rPr lang="en-US" baseline="0" dirty="0" smtClean="0"/>
              <a:t>2. A scenario akin to this hypothetical scene is presented in this short psalm of 5 verses. In it the question is posed to God “What do you require for Your worship and for one to live with You?”</a:t>
            </a:r>
            <a:endParaRPr lang="en-US" dirty="0"/>
          </a:p>
        </p:txBody>
      </p:sp>
      <p:sp>
        <p:nvSpPr>
          <p:cNvPr id="4" name="Slide Number Placeholder 3"/>
          <p:cNvSpPr>
            <a:spLocks noGrp="1"/>
          </p:cNvSpPr>
          <p:nvPr>
            <p:ph type="sldNum" sz="quarter" idx="10"/>
          </p:nvPr>
        </p:nvSpPr>
        <p:spPr/>
        <p:txBody>
          <a:bodyPr/>
          <a:lstStyle/>
          <a:p>
            <a:fld id="{19BCD997-F745-43D6-A2EA-628D71647867}" type="slidenum">
              <a:rPr lang="en-US" smtClean="0"/>
              <a:t>1</a:t>
            </a:fld>
            <a:endParaRPr lang="en-US"/>
          </a:p>
        </p:txBody>
      </p:sp>
    </p:spTree>
    <p:extLst>
      <p:ext uri="{BB962C8B-B14F-4D97-AF65-F5344CB8AC3E}">
        <p14:creationId xmlns:p14="http://schemas.microsoft.com/office/powerpoint/2010/main" val="277521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righteous man is careful about the use of money</a:t>
            </a:r>
          </a:p>
          <a:p>
            <a:pPr marL="0" indent="0">
              <a:buNone/>
            </a:pPr>
            <a:r>
              <a:rPr lang="en-US" dirty="0" smtClean="0"/>
              <a:t>a. He does not try to profit from those who are in trouble</a:t>
            </a:r>
          </a:p>
          <a:p>
            <a:pPr marL="0" indent="0">
              <a:buNone/>
            </a:pPr>
            <a:r>
              <a:rPr lang="en-US" dirty="0" smtClean="0"/>
              <a:t>b. Must be understood in this</a:t>
            </a:r>
            <a:r>
              <a:rPr lang="en-US" baseline="0" dirty="0" smtClean="0"/>
              <a:t> context: In the community of Israel, money was loaned without interest to a needy brother. He was commanded not to profit from the act of helping a fellow Jew in distress. However, he could charge interest on money loaned to a foreigner. Israel should care for one another as family.</a:t>
            </a:r>
          </a:p>
          <a:p>
            <a:pPr marL="0" indent="0">
              <a:buNone/>
            </a:pPr>
            <a:r>
              <a:rPr lang="en-US" baseline="0" dirty="0" smtClean="0"/>
              <a:t>2. Bribe against the innocent – The righteous man does not set aside his moral obligations for the sake of money. Bribery in any form is sinful, but bribery that involves taking advantage of the innocent is especially displeasing to God.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9BCD997-F745-43D6-A2EA-628D71647867}" type="slidenum">
              <a:rPr lang="en-US" smtClean="0"/>
              <a:t>16</a:t>
            </a:fld>
            <a:endParaRPr lang="en-US"/>
          </a:p>
        </p:txBody>
      </p:sp>
    </p:spTree>
    <p:extLst>
      <p:ext uri="{BB962C8B-B14F-4D97-AF65-F5344CB8AC3E}">
        <p14:creationId xmlns:p14="http://schemas.microsoft.com/office/powerpoint/2010/main" val="1889026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Heb</a:t>
            </a:r>
            <a:r>
              <a:rPr lang="en-US" sz="1200" kern="1200" dirty="0" smtClean="0">
                <a:solidFill>
                  <a:schemeClr val="tx1"/>
                </a:solidFill>
                <a:latin typeface="+mn-lt"/>
                <a:ea typeface="+mn-ea"/>
                <a:cs typeface="+mn-cs"/>
              </a:rPr>
              <a:t> 6:19  This </a:t>
            </a:r>
            <a:r>
              <a:rPr lang="en-US" sz="1200" i="1" kern="1200" dirty="0" smtClean="0">
                <a:solidFill>
                  <a:schemeClr val="tx1"/>
                </a:solidFill>
                <a:latin typeface="+mn-lt"/>
                <a:ea typeface="+mn-ea"/>
                <a:cs typeface="+mn-cs"/>
              </a:rPr>
              <a:t>hope</a:t>
            </a:r>
            <a:r>
              <a:rPr lang="en-US" sz="1200" i="0" kern="1200" dirty="0" smtClean="0">
                <a:solidFill>
                  <a:schemeClr val="tx1"/>
                </a:solidFill>
                <a:latin typeface="+mn-lt"/>
                <a:ea typeface="+mn-ea"/>
                <a:cs typeface="+mn-cs"/>
              </a:rPr>
              <a:t> we have as an anchor of the soul, both sure and steadfast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a:t>
            </a:r>
            <a:r>
              <a:rPr lang="en-US" sz="1200" kern="1200" dirty="0" err="1" smtClean="0">
                <a:solidFill>
                  <a:schemeClr val="tx1"/>
                </a:solidFill>
                <a:latin typeface="+mn-lt"/>
                <a:ea typeface="+mn-ea"/>
                <a:cs typeface="+mn-cs"/>
              </a:rPr>
              <a:t>Jn</a:t>
            </a:r>
            <a:r>
              <a:rPr lang="en-US" sz="1200" kern="1200" dirty="0" smtClean="0">
                <a:solidFill>
                  <a:schemeClr val="tx1"/>
                </a:solidFill>
                <a:latin typeface="+mn-lt"/>
                <a:ea typeface="+mn-ea"/>
                <a:cs typeface="+mn-cs"/>
              </a:rPr>
              <a:t> 2:17  And the world is passing away, and the lust of it; but he who does the will of God abides forever. </a:t>
            </a:r>
          </a:p>
          <a:p>
            <a:r>
              <a:rPr lang="en-US" sz="1200" kern="1200" dirty="0" smtClean="0">
                <a:solidFill>
                  <a:schemeClr val="tx1"/>
                </a:solidFill>
                <a:latin typeface="+mn-lt"/>
                <a:ea typeface="+mn-ea"/>
                <a:cs typeface="+mn-cs"/>
              </a:rPr>
              <a:t>2 Pet 1:10  Therefore, brethren, be even more diligent to make your call and election sure, for if you do these things you will never stumble</a:t>
            </a:r>
            <a:endParaRPr lang="en-US" dirty="0"/>
          </a:p>
        </p:txBody>
      </p:sp>
      <p:sp>
        <p:nvSpPr>
          <p:cNvPr id="4" name="Slide Number Placeholder 3"/>
          <p:cNvSpPr>
            <a:spLocks noGrp="1"/>
          </p:cNvSpPr>
          <p:nvPr>
            <p:ph type="sldNum" sz="quarter" idx="10"/>
          </p:nvPr>
        </p:nvSpPr>
        <p:spPr/>
        <p:txBody>
          <a:bodyPr/>
          <a:lstStyle/>
          <a:p>
            <a:fld id="{19BCD997-F745-43D6-A2EA-628D71647867}" type="slidenum">
              <a:rPr lang="en-US" smtClean="0"/>
              <a:t>18</a:t>
            </a:fld>
            <a:endParaRPr lang="en-US"/>
          </a:p>
        </p:txBody>
      </p:sp>
    </p:spTree>
    <p:extLst>
      <p:ext uri="{BB962C8B-B14F-4D97-AF65-F5344CB8AC3E}">
        <p14:creationId xmlns:p14="http://schemas.microsoft.com/office/powerpoint/2010/main" val="223958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BCD997-F745-43D6-A2EA-628D71647867}" type="slidenum">
              <a:rPr lang="en-US" smtClean="0"/>
              <a:t>4</a:t>
            </a:fld>
            <a:endParaRPr lang="en-US"/>
          </a:p>
        </p:txBody>
      </p:sp>
    </p:spTree>
    <p:extLst>
      <p:ext uri="{BB962C8B-B14F-4D97-AF65-F5344CB8AC3E}">
        <p14:creationId xmlns:p14="http://schemas.microsoft.com/office/powerpoint/2010/main" val="163200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Or, Who is prepared to live in Your presence?</a:t>
            </a:r>
          </a:p>
          <a:p>
            <a:endParaRPr lang="en-US" dirty="0"/>
          </a:p>
        </p:txBody>
      </p:sp>
      <p:sp>
        <p:nvSpPr>
          <p:cNvPr id="4" name="Slide Number Placeholder 3"/>
          <p:cNvSpPr>
            <a:spLocks noGrp="1"/>
          </p:cNvSpPr>
          <p:nvPr>
            <p:ph type="sldNum" sz="quarter" idx="10"/>
          </p:nvPr>
        </p:nvSpPr>
        <p:spPr/>
        <p:txBody>
          <a:bodyPr/>
          <a:lstStyle/>
          <a:p>
            <a:fld id="{19BCD997-F745-43D6-A2EA-628D71647867}" type="slidenum">
              <a:rPr lang="en-US" smtClean="0"/>
              <a:t>5</a:t>
            </a:fld>
            <a:endParaRPr lang="en-US"/>
          </a:p>
        </p:txBody>
      </p:sp>
    </p:spTree>
    <p:extLst>
      <p:ext uri="{BB962C8B-B14F-4D97-AF65-F5344CB8AC3E}">
        <p14:creationId xmlns:p14="http://schemas.microsoft.com/office/powerpoint/2010/main" val="241778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1Pet. 1:15  but as He who called you </a:t>
            </a:r>
            <a:r>
              <a:rPr lang="en-US" sz="1200" i="1" kern="1200" dirty="0" smtClean="0">
                <a:solidFill>
                  <a:schemeClr val="tx1"/>
                </a:solidFill>
                <a:latin typeface="+mn-lt"/>
                <a:ea typeface="+mn-ea"/>
                <a:cs typeface="+mn-cs"/>
              </a:rPr>
              <a:t>is</a:t>
            </a:r>
            <a:r>
              <a:rPr lang="en-US" sz="1200" i="0" kern="1200" dirty="0" smtClean="0">
                <a:solidFill>
                  <a:schemeClr val="tx1"/>
                </a:solidFill>
                <a:latin typeface="+mn-lt"/>
                <a:ea typeface="+mn-ea"/>
                <a:cs typeface="+mn-cs"/>
              </a:rPr>
              <a:t> holy, you also be holy in all </a:t>
            </a:r>
            <a:r>
              <a:rPr lang="en-US" sz="1200" i="1" kern="1200" dirty="0" smtClean="0">
                <a:solidFill>
                  <a:schemeClr val="tx1"/>
                </a:solidFill>
                <a:latin typeface="+mn-lt"/>
                <a:ea typeface="+mn-ea"/>
                <a:cs typeface="+mn-cs"/>
              </a:rPr>
              <a:t>your</a:t>
            </a:r>
            <a:r>
              <a:rPr lang="en-US" sz="1200" i="0" kern="1200" dirty="0" smtClean="0">
                <a:solidFill>
                  <a:schemeClr val="tx1"/>
                </a:solidFill>
                <a:latin typeface="+mn-lt"/>
                <a:ea typeface="+mn-ea"/>
                <a:cs typeface="+mn-cs"/>
              </a:rPr>
              <a:t> conduct </a:t>
            </a:r>
          </a:p>
          <a:p>
            <a:endParaRPr lang="en-US" dirty="0"/>
          </a:p>
        </p:txBody>
      </p:sp>
      <p:sp>
        <p:nvSpPr>
          <p:cNvPr id="4" name="Slide Number Placeholder 3"/>
          <p:cNvSpPr>
            <a:spLocks noGrp="1"/>
          </p:cNvSpPr>
          <p:nvPr>
            <p:ph type="sldNum" sz="quarter" idx="10"/>
          </p:nvPr>
        </p:nvSpPr>
        <p:spPr/>
        <p:txBody>
          <a:bodyPr/>
          <a:lstStyle/>
          <a:p>
            <a:fld id="{19BCD997-F745-43D6-A2EA-628D71647867}" type="slidenum">
              <a:rPr lang="en-US" smtClean="0"/>
              <a:t>8</a:t>
            </a:fld>
            <a:endParaRPr lang="en-US"/>
          </a:p>
        </p:txBody>
      </p:sp>
    </p:spTree>
    <p:extLst>
      <p:ext uri="{BB962C8B-B14F-4D97-AF65-F5344CB8AC3E}">
        <p14:creationId xmlns:p14="http://schemas.microsoft.com/office/powerpoint/2010/main" val="3321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Psa</a:t>
            </a:r>
            <a:r>
              <a:rPr lang="en-US" sz="1200" kern="1200" dirty="0" smtClean="0">
                <a:solidFill>
                  <a:schemeClr val="tx1"/>
                </a:solidFill>
                <a:latin typeface="+mn-lt"/>
                <a:ea typeface="+mn-ea"/>
                <a:cs typeface="+mn-cs"/>
              </a:rPr>
              <a:t> 119:172  My tongue shall speak of Your word, For all Your commandments </a:t>
            </a:r>
            <a:r>
              <a:rPr lang="en-US" sz="1200" i="1" kern="1200" dirty="0" smtClean="0">
                <a:solidFill>
                  <a:schemeClr val="tx1"/>
                </a:solidFill>
                <a:latin typeface="+mn-lt"/>
                <a:ea typeface="+mn-ea"/>
                <a:cs typeface="+mn-cs"/>
              </a:rPr>
              <a:t>are</a:t>
            </a:r>
            <a:r>
              <a:rPr lang="en-US" sz="1200" i="0" kern="1200" dirty="0" smtClean="0">
                <a:solidFill>
                  <a:schemeClr val="tx1"/>
                </a:solidFill>
                <a:latin typeface="+mn-lt"/>
                <a:ea typeface="+mn-ea"/>
                <a:cs typeface="+mn-cs"/>
              </a:rPr>
              <a:t> righteousness. </a:t>
            </a:r>
          </a:p>
          <a:p>
            <a:r>
              <a:rPr lang="en-US" sz="1200" kern="1200" dirty="0" smtClean="0">
                <a:solidFill>
                  <a:schemeClr val="tx1"/>
                </a:solidFill>
                <a:latin typeface="+mn-lt"/>
                <a:ea typeface="+mn-ea"/>
                <a:cs typeface="+mn-cs"/>
              </a:rPr>
              <a:t>Acts 10:34-35  Then Peter opened </a:t>
            </a:r>
            <a:r>
              <a:rPr lang="en-US" sz="1200" i="1" kern="1200" dirty="0" smtClean="0">
                <a:solidFill>
                  <a:schemeClr val="tx1"/>
                </a:solidFill>
                <a:latin typeface="+mn-lt"/>
                <a:ea typeface="+mn-ea"/>
                <a:cs typeface="+mn-cs"/>
              </a:rPr>
              <a:t>his</a:t>
            </a:r>
            <a:r>
              <a:rPr lang="en-US" sz="1200" i="0" kern="1200" dirty="0" smtClean="0">
                <a:solidFill>
                  <a:schemeClr val="tx1"/>
                </a:solidFill>
                <a:latin typeface="+mn-lt"/>
                <a:ea typeface="+mn-ea"/>
                <a:cs typeface="+mn-cs"/>
              </a:rPr>
              <a:t> mouth and said: "In truth I perceive that God shows no partiality.</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But in every nation whoever fears Him and </a:t>
            </a:r>
            <a:r>
              <a:rPr lang="en-US" sz="1200" i="0" u="sng" kern="1200" dirty="0" smtClean="0">
                <a:solidFill>
                  <a:schemeClr val="tx1"/>
                </a:solidFill>
                <a:latin typeface="+mn-lt"/>
                <a:ea typeface="+mn-ea"/>
                <a:cs typeface="+mn-cs"/>
              </a:rPr>
              <a:t>works righteousness</a:t>
            </a:r>
            <a:r>
              <a:rPr lang="en-US" sz="1200" i="0" kern="1200" dirty="0" smtClean="0">
                <a:solidFill>
                  <a:schemeClr val="tx1"/>
                </a:solidFill>
                <a:latin typeface="+mn-lt"/>
                <a:ea typeface="+mn-ea"/>
                <a:cs typeface="+mn-cs"/>
              </a:rPr>
              <a:t> is accepted by Him.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1Jn 2:29  If you know that He is righteous, you know that everyone who practices righteousness is born of Him. </a:t>
            </a:r>
          </a:p>
          <a:p>
            <a:endParaRPr lang="en-US" dirty="0"/>
          </a:p>
        </p:txBody>
      </p:sp>
      <p:sp>
        <p:nvSpPr>
          <p:cNvPr id="4" name="Slide Number Placeholder 3"/>
          <p:cNvSpPr>
            <a:spLocks noGrp="1"/>
          </p:cNvSpPr>
          <p:nvPr>
            <p:ph type="sldNum" sz="quarter" idx="10"/>
          </p:nvPr>
        </p:nvSpPr>
        <p:spPr/>
        <p:txBody>
          <a:bodyPr/>
          <a:lstStyle/>
          <a:p>
            <a:fld id="{19BCD997-F745-43D6-A2EA-628D71647867}" type="slidenum">
              <a:rPr lang="en-US" smtClean="0"/>
              <a:t>9</a:t>
            </a:fld>
            <a:endParaRPr lang="en-US"/>
          </a:p>
        </p:txBody>
      </p:sp>
    </p:spTree>
    <p:extLst>
      <p:ext uri="{BB962C8B-B14F-4D97-AF65-F5344CB8AC3E}">
        <p14:creationId xmlns:p14="http://schemas.microsoft.com/office/powerpoint/2010/main" val="1037610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BCD997-F745-43D6-A2EA-628D71647867}" type="slidenum">
              <a:rPr lang="en-US" smtClean="0"/>
              <a:t>10</a:t>
            </a:fld>
            <a:endParaRPr lang="en-US"/>
          </a:p>
        </p:txBody>
      </p:sp>
    </p:spTree>
    <p:extLst>
      <p:ext uri="{BB962C8B-B14F-4D97-AF65-F5344CB8AC3E}">
        <p14:creationId xmlns:p14="http://schemas.microsoft.com/office/powerpoint/2010/main" val="148340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Jas 1:26  If anyone among you thinks he is religious, and does not bridle his tongue but deceives his own heart, this one's religion </a:t>
            </a:r>
            <a:r>
              <a:rPr lang="en-US" sz="1200" i="1" kern="1200" dirty="0" smtClean="0">
                <a:solidFill>
                  <a:schemeClr val="tx1"/>
                </a:solidFill>
                <a:latin typeface="+mn-lt"/>
                <a:ea typeface="+mn-ea"/>
                <a:cs typeface="+mn-cs"/>
              </a:rPr>
              <a:t>is</a:t>
            </a:r>
            <a:r>
              <a:rPr lang="en-US" sz="1200" i="0" kern="1200" dirty="0" smtClean="0">
                <a:solidFill>
                  <a:schemeClr val="tx1"/>
                </a:solidFill>
                <a:latin typeface="+mn-lt"/>
                <a:ea typeface="+mn-ea"/>
                <a:cs typeface="+mn-cs"/>
              </a:rPr>
              <a:t> useless.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Pro 11:9  The hypocrite with </a:t>
            </a:r>
            <a:r>
              <a:rPr lang="en-US" sz="1200" i="1" kern="1200" dirty="0" smtClean="0">
                <a:solidFill>
                  <a:schemeClr val="tx1"/>
                </a:solidFill>
                <a:latin typeface="+mn-lt"/>
                <a:ea typeface="+mn-ea"/>
                <a:cs typeface="+mn-cs"/>
              </a:rPr>
              <a:t>his</a:t>
            </a:r>
            <a:r>
              <a:rPr lang="en-US" sz="1200" i="0" kern="1200" dirty="0" smtClean="0">
                <a:solidFill>
                  <a:schemeClr val="tx1"/>
                </a:solidFill>
                <a:latin typeface="+mn-lt"/>
                <a:ea typeface="+mn-ea"/>
                <a:cs typeface="+mn-cs"/>
              </a:rPr>
              <a:t> mouth destroys his neighbor, But through knowledge the righteous will be delivered.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Prov</a:t>
            </a:r>
            <a:r>
              <a:rPr lang="en-US" sz="1200" kern="1200" dirty="0" smtClean="0">
                <a:solidFill>
                  <a:schemeClr val="tx1"/>
                </a:solidFill>
                <a:latin typeface="+mn-lt"/>
                <a:ea typeface="+mn-ea"/>
                <a:cs typeface="+mn-cs"/>
              </a:rPr>
              <a:t> 12:18  There is one who speaks like the piercings of a sword, But the tongue of the wise </a:t>
            </a:r>
            <a:r>
              <a:rPr lang="en-US" sz="1200" i="1" kern="1200" dirty="0" smtClean="0">
                <a:solidFill>
                  <a:schemeClr val="tx1"/>
                </a:solidFill>
                <a:latin typeface="+mn-lt"/>
                <a:ea typeface="+mn-ea"/>
                <a:cs typeface="+mn-cs"/>
              </a:rPr>
              <a:t>promotes</a:t>
            </a:r>
            <a:r>
              <a:rPr lang="en-US" sz="1200" i="0" kern="1200" dirty="0" smtClean="0">
                <a:solidFill>
                  <a:schemeClr val="tx1"/>
                </a:solidFill>
                <a:latin typeface="+mn-lt"/>
                <a:ea typeface="+mn-ea"/>
                <a:cs typeface="+mn-cs"/>
              </a:rPr>
              <a:t> health. </a:t>
            </a:r>
          </a:p>
          <a:p>
            <a:endParaRPr lang="en-US" dirty="0"/>
          </a:p>
        </p:txBody>
      </p:sp>
      <p:sp>
        <p:nvSpPr>
          <p:cNvPr id="4" name="Slide Number Placeholder 3"/>
          <p:cNvSpPr>
            <a:spLocks noGrp="1"/>
          </p:cNvSpPr>
          <p:nvPr>
            <p:ph type="sldNum" sz="quarter" idx="10"/>
          </p:nvPr>
        </p:nvSpPr>
        <p:spPr/>
        <p:txBody>
          <a:bodyPr/>
          <a:lstStyle/>
          <a:p>
            <a:fld id="{19BCD997-F745-43D6-A2EA-628D71647867}" type="slidenum">
              <a:rPr lang="en-US" smtClean="0"/>
              <a:t>11</a:t>
            </a:fld>
            <a:endParaRPr lang="en-US"/>
          </a:p>
        </p:txBody>
      </p:sp>
    </p:spTree>
    <p:extLst>
      <p:ext uri="{BB962C8B-B14F-4D97-AF65-F5344CB8AC3E}">
        <p14:creationId xmlns:p14="http://schemas.microsoft.com/office/powerpoint/2010/main" val="145801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“evil” – including any kind of harm or</a:t>
            </a:r>
            <a:r>
              <a:rPr lang="en-US" baseline="0" dirty="0" smtClean="0"/>
              <a:t> sin</a:t>
            </a:r>
          </a:p>
          <a:p>
            <a:r>
              <a:rPr lang="en-US" sz="1200" kern="1200" dirty="0" smtClean="0">
                <a:solidFill>
                  <a:schemeClr val="tx1"/>
                </a:solidFill>
                <a:latin typeface="+mn-lt"/>
                <a:ea typeface="+mn-ea"/>
                <a:cs typeface="+mn-cs"/>
              </a:rPr>
              <a:t>Rom 12:17-21  “Repay no one evil for evil. Have regard for good things in the sight of all men. Beloved, do not avenge yourselves, but </a:t>
            </a:r>
            <a:r>
              <a:rPr lang="en-US" sz="1200" i="1" kern="1200" dirty="0" smtClean="0">
                <a:solidFill>
                  <a:schemeClr val="tx1"/>
                </a:solidFill>
                <a:latin typeface="+mn-lt"/>
                <a:ea typeface="+mn-ea"/>
                <a:cs typeface="+mn-cs"/>
              </a:rPr>
              <a:t>rather</a:t>
            </a:r>
            <a:r>
              <a:rPr lang="en-US" sz="1200" i="0" kern="1200" dirty="0" smtClean="0">
                <a:solidFill>
                  <a:schemeClr val="tx1"/>
                </a:solidFill>
                <a:latin typeface="+mn-lt"/>
                <a:ea typeface="+mn-ea"/>
                <a:cs typeface="+mn-cs"/>
              </a:rPr>
              <a:t> give place to wrath; for it is written, "VENGEANCE IS MINE, I WILL REPAY," says the Lord.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Therefore "IF YOUR ENEMY IS HUNGRY, FEED HIM; IF HE IS THIRSTY, GIVE HIM A DRINK.</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Do not be overcome by evil, but overcome evil with good. </a:t>
            </a:r>
          </a:p>
          <a:p>
            <a:endParaRPr lang="en-US" dirty="0"/>
          </a:p>
        </p:txBody>
      </p:sp>
      <p:sp>
        <p:nvSpPr>
          <p:cNvPr id="4" name="Slide Number Placeholder 3"/>
          <p:cNvSpPr>
            <a:spLocks noGrp="1"/>
          </p:cNvSpPr>
          <p:nvPr>
            <p:ph type="sldNum" sz="quarter" idx="10"/>
          </p:nvPr>
        </p:nvSpPr>
        <p:spPr/>
        <p:txBody>
          <a:bodyPr/>
          <a:lstStyle/>
          <a:p>
            <a:fld id="{19BCD997-F745-43D6-A2EA-628D71647867}" type="slidenum">
              <a:rPr lang="en-US" smtClean="0"/>
              <a:t>12</a:t>
            </a:fld>
            <a:endParaRPr lang="en-US"/>
          </a:p>
        </p:txBody>
      </p:sp>
    </p:spTree>
    <p:extLst>
      <p:ext uri="{BB962C8B-B14F-4D97-AF65-F5344CB8AC3E}">
        <p14:creationId xmlns:p14="http://schemas.microsoft.com/office/powerpoint/2010/main" val="293585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smtClean="0">
                <a:solidFill>
                  <a:schemeClr val="bg1"/>
                </a:solidFill>
              </a:rPr>
              <a:t>Person of his word!</a:t>
            </a:r>
          </a:p>
          <a:p>
            <a:pPr marL="342900" indent="-342900">
              <a:buFont typeface="+mj-lt"/>
              <a:buAutoNum type="arabicPeriod"/>
            </a:pPr>
            <a:r>
              <a:rPr lang="en-US" sz="1200" dirty="0" smtClean="0">
                <a:solidFill>
                  <a:schemeClr val="bg1"/>
                </a:solidFill>
              </a:rPr>
              <a:t>Can be counted on – reliable</a:t>
            </a:r>
          </a:p>
          <a:p>
            <a:pPr marL="342900" indent="-342900">
              <a:buFont typeface="+mj-lt"/>
              <a:buAutoNum type="arabicPeriod"/>
            </a:pPr>
            <a:r>
              <a:rPr lang="en-US" sz="1200" dirty="0" smtClean="0">
                <a:solidFill>
                  <a:schemeClr val="bg1"/>
                </a:solidFill>
              </a:rPr>
              <a:t>Keeps his promise (Jas. 5:12)</a:t>
            </a:r>
          </a:p>
          <a:p>
            <a:pPr marL="342900" indent="-342900">
              <a:buFont typeface="+mj-lt"/>
              <a:buAutoNum type="arabicPeriod"/>
            </a:pPr>
            <a:r>
              <a:rPr lang="en-US" sz="1200" dirty="0" smtClean="0">
                <a:solidFill>
                  <a:schemeClr val="bg1"/>
                </a:solidFill>
              </a:rPr>
              <a:t>Even when it is to his own detriment!</a:t>
            </a:r>
          </a:p>
          <a:p>
            <a:endParaRPr lang="en-US" dirty="0"/>
          </a:p>
        </p:txBody>
      </p:sp>
      <p:sp>
        <p:nvSpPr>
          <p:cNvPr id="4" name="Slide Number Placeholder 3"/>
          <p:cNvSpPr>
            <a:spLocks noGrp="1"/>
          </p:cNvSpPr>
          <p:nvPr>
            <p:ph type="sldNum" sz="quarter" idx="10"/>
          </p:nvPr>
        </p:nvSpPr>
        <p:spPr/>
        <p:txBody>
          <a:bodyPr/>
          <a:lstStyle/>
          <a:p>
            <a:fld id="{19BCD997-F745-43D6-A2EA-628D71647867}" type="slidenum">
              <a:rPr lang="en-US" smtClean="0"/>
              <a:t>15</a:t>
            </a:fld>
            <a:endParaRPr lang="en-US"/>
          </a:p>
        </p:txBody>
      </p:sp>
    </p:spTree>
    <p:extLst>
      <p:ext uri="{BB962C8B-B14F-4D97-AF65-F5344CB8AC3E}">
        <p14:creationId xmlns:p14="http://schemas.microsoft.com/office/powerpoint/2010/main" val="330201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B30470-74EA-4D2A-A4F8-05F2360125CA}"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50A3C-B4B1-41F6-ADEF-EB35BD61BB61}" type="slidenum">
              <a:rPr lang="en-US" smtClean="0"/>
              <a:t>‹#›</a:t>
            </a:fld>
            <a:endParaRPr lang="en-US"/>
          </a:p>
        </p:txBody>
      </p:sp>
    </p:spTree>
    <p:extLst>
      <p:ext uri="{BB962C8B-B14F-4D97-AF65-F5344CB8AC3E}">
        <p14:creationId xmlns:p14="http://schemas.microsoft.com/office/powerpoint/2010/main" val="394552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B30470-74EA-4D2A-A4F8-05F2360125CA}"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50A3C-B4B1-41F6-ADEF-EB35BD61BB61}" type="slidenum">
              <a:rPr lang="en-US" smtClean="0"/>
              <a:t>‹#›</a:t>
            </a:fld>
            <a:endParaRPr lang="en-US"/>
          </a:p>
        </p:txBody>
      </p:sp>
    </p:spTree>
    <p:extLst>
      <p:ext uri="{BB962C8B-B14F-4D97-AF65-F5344CB8AC3E}">
        <p14:creationId xmlns:p14="http://schemas.microsoft.com/office/powerpoint/2010/main" val="1885494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B30470-74EA-4D2A-A4F8-05F2360125CA}"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50A3C-B4B1-41F6-ADEF-EB35BD61BB61}" type="slidenum">
              <a:rPr lang="en-US" smtClean="0"/>
              <a:t>‹#›</a:t>
            </a:fld>
            <a:endParaRPr lang="en-US"/>
          </a:p>
        </p:txBody>
      </p:sp>
    </p:spTree>
    <p:extLst>
      <p:ext uri="{BB962C8B-B14F-4D97-AF65-F5344CB8AC3E}">
        <p14:creationId xmlns:p14="http://schemas.microsoft.com/office/powerpoint/2010/main" val="920503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B30470-74EA-4D2A-A4F8-05F2360125CA}"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50A3C-B4B1-41F6-ADEF-EB35BD61BB61}" type="slidenum">
              <a:rPr lang="en-US" smtClean="0"/>
              <a:t>‹#›</a:t>
            </a:fld>
            <a:endParaRPr lang="en-US"/>
          </a:p>
        </p:txBody>
      </p:sp>
    </p:spTree>
    <p:extLst>
      <p:ext uri="{BB962C8B-B14F-4D97-AF65-F5344CB8AC3E}">
        <p14:creationId xmlns:p14="http://schemas.microsoft.com/office/powerpoint/2010/main" val="2273234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30470-74EA-4D2A-A4F8-05F2360125CA}"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50A3C-B4B1-41F6-ADEF-EB35BD61BB61}" type="slidenum">
              <a:rPr lang="en-US" smtClean="0"/>
              <a:t>‹#›</a:t>
            </a:fld>
            <a:endParaRPr lang="en-US"/>
          </a:p>
        </p:txBody>
      </p:sp>
    </p:spTree>
    <p:extLst>
      <p:ext uri="{BB962C8B-B14F-4D97-AF65-F5344CB8AC3E}">
        <p14:creationId xmlns:p14="http://schemas.microsoft.com/office/powerpoint/2010/main" val="1399259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B30470-74EA-4D2A-A4F8-05F2360125CA}"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50A3C-B4B1-41F6-ADEF-EB35BD61BB61}" type="slidenum">
              <a:rPr lang="en-US" smtClean="0"/>
              <a:t>‹#›</a:t>
            </a:fld>
            <a:endParaRPr lang="en-US"/>
          </a:p>
        </p:txBody>
      </p:sp>
    </p:spTree>
    <p:extLst>
      <p:ext uri="{BB962C8B-B14F-4D97-AF65-F5344CB8AC3E}">
        <p14:creationId xmlns:p14="http://schemas.microsoft.com/office/powerpoint/2010/main" val="1489937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B30470-74EA-4D2A-A4F8-05F2360125CA}"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50A3C-B4B1-41F6-ADEF-EB35BD61BB61}" type="slidenum">
              <a:rPr lang="en-US" smtClean="0"/>
              <a:t>‹#›</a:t>
            </a:fld>
            <a:endParaRPr lang="en-US"/>
          </a:p>
        </p:txBody>
      </p:sp>
    </p:spTree>
    <p:extLst>
      <p:ext uri="{BB962C8B-B14F-4D97-AF65-F5344CB8AC3E}">
        <p14:creationId xmlns:p14="http://schemas.microsoft.com/office/powerpoint/2010/main" val="1195201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B30470-74EA-4D2A-A4F8-05F2360125CA}"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50A3C-B4B1-41F6-ADEF-EB35BD61BB61}" type="slidenum">
              <a:rPr lang="en-US" smtClean="0"/>
              <a:t>‹#›</a:t>
            </a:fld>
            <a:endParaRPr lang="en-US"/>
          </a:p>
        </p:txBody>
      </p:sp>
    </p:spTree>
    <p:extLst>
      <p:ext uri="{BB962C8B-B14F-4D97-AF65-F5344CB8AC3E}">
        <p14:creationId xmlns:p14="http://schemas.microsoft.com/office/powerpoint/2010/main" val="2564797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30470-74EA-4D2A-A4F8-05F2360125CA}"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50A3C-B4B1-41F6-ADEF-EB35BD61BB61}" type="slidenum">
              <a:rPr lang="en-US" smtClean="0"/>
              <a:t>‹#›</a:t>
            </a:fld>
            <a:endParaRPr lang="en-US"/>
          </a:p>
        </p:txBody>
      </p:sp>
    </p:spTree>
    <p:extLst>
      <p:ext uri="{BB962C8B-B14F-4D97-AF65-F5344CB8AC3E}">
        <p14:creationId xmlns:p14="http://schemas.microsoft.com/office/powerpoint/2010/main" val="125625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30470-74EA-4D2A-A4F8-05F2360125CA}"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50A3C-B4B1-41F6-ADEF-EB35BD61BB61}" type="slidenum">
              <a:rPr lang="en-US" smtClean="0"/>
              <a:t>‹#›</a:t>
            </a:fld>
            <a:endParaRPr lang="en-US"/>
          </a:p>
        </p:txBody>
      </p:sp>
    </p:spTree>
    <p:extLst>
      <p:ext uri="{BB962C8B-B14F-4D97-AF65-F5344CB8AC3E}">
        <p14:creationId xmlns:p14="http://schemas.microsoft.com/office/powerpoint/2010/main" val="2209303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30470-74EA-4D2A-A4F8-05F2360125CA}"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50A3C-B4B1-41F6-ADEF-EB35BD61BB61}" type="slidenum">
              <a:rPr lang="en-US" smtClean="0"/>
              <a:t>‹#›</a:t>
            </a:fld>
            <a:endParaRPr lang="en-US"/>
          </a:p>
        </p:txBody>
      </p:sp>
    </p:spTree>
    <p:extLst>
      <p:ext uri="{BB962C8B-B14F-4D97-AF65-F5344CB8AC3E}">
        <p14:creationId xmlns:p14="http://schemas.microsoft.com/office/powerpoint/2010/main" val="3201190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30470-74EA-4D2A-A4F8-05F2360125CA}" type="datetimeFigureOut">
              <a:rPr lang="en-US" smtClean="0"/>
              <a:t>5/27/2016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50A3C-B4B1-41F6-ADEF-EB35BD61BB61}" type="slidenum">
              <a:rPr lang="en-US" smtClean="0"/>
              <a:t>‹#›</a:t>
            </a:fld>
            <a:endParaRPr lang="en-US"/>
          </a:p>
        </p:txBody>
      </p:sp>
      <p:pic>
        <p:nvPicPr>
          <p:cNvPr id="1026" name="Picture 2" descr="http://cbccp.org/wp-content/uploads/2012/02/ppt_bkgd_bible1.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858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5173" y="358606"/>
            <a:ext cx="3903634" cy="4154984"/>
          </a:xfrm>
          <a:prstGeom prst="rect">
            <a:avLst/>
          </a:prstGeom>
          <a:noFill/>
        </p:spPr>
        <p:txBody>
          <a:bodyPr wrap="none" lIns="91440" tIns="45720" rIns="91440" bIns="45720">
            <a:spAutoFit/>
          </a:bodyPr>
          <a:lstStyle/>
          <a:p>
            <a:pPr algn="ctr"/>
            <a:r>
              <a:rPr lang="en-US" sz="8800" b="1" cap="none" spc="50" dirty="0" smtClean="0">
                <a:ln w="0"/>
                <a:solidFill>
                  <a:schemeClr val="bg2"/>
                </a:solidFill>
                <a:effectLst>
                  <a:innerShdw blurRad="63500" dist="50800" dir="13500000">
                    <a:srgbClr val="000000">
                      <a:alpha val="50000"/>
                    </a:srgbClr>
                  </a:innerShdw>
                </a:effectLst>
                <a:latin typeface="Comic Sans MS" panose="030F0702030302020204" pitchFamily="66" charset="0"/>
              </a:rPr>
              <a:t>The</a:t>
            </a:r>
          </a:p>
          <a:p>
            <a:pPr algn="ctr"/>
            <a:r>
              <a:rPr lang="en-US" sz="8800" b="1" cap="none" spc="50" dirty="0" smtClean="0">
                <a:ln w="0"/>
                <a:solidFill>
                  <a:schemeClr val="bg2"/>
                </a:solidFill>
                <a:effectLst>
                  <a:innerShdw blurRad="63500" dist="50800" dir="13500000">
                    <a:srgbClr val="000000">
                      <a:alpha val="50000"/>
                    </a:srgbClr>
                  </a:innerShdw>
                </a:effectLst>
                <a:latin typeface="Comic Sans MS" panose="030F0702030302020204" pitchFamily="66" charset="0"/>
              </a:rPr>
              <a:t>Guest</a:t>
            </a:r>
          </a:p>
          <a:p>
            <a:pPr algn="ctr"/>
            <a:r>
              <a:rPr lang="en-US" sz="8800" b="1" cap="none" spc="50" dirty="0" smtClean="0">
                <a:ln w="0"/>
                <a:solidFill>
                  <a:schemeClr val="bg2"/>
                </a:solidFill>
                <a:effectLst>
                  <a:innerShdw blurRad="63500" dist="50800" dir="13500000">
                    <a:srgbClr val="000000">
                      <a:alpha val="50000"/>
                    </a:srgbClr>
                  </a:innerShdw>
                </a:effectLst>
                <a:latin typeface="Comic Sans MS" panose="030F0702030302020204" pitchFamily="66" charset="0"/>
              </a:rPr>
              <a:t>of God</a:t>
            </a:r>
            <a:endParaRPr lang="en-US" sz="8800" b="1" cap="none" spc="50" dirty="0">
              <a:ln w="0"/>
              <a:solidFill>
                <a:schemeClr val="bg2"/>
              </a:solidFill>
              <a:effectLst>
                <a:innerShdw blurRad="63500" dist="50800" dir="13500000">
                  <a:srgbClr val="000000">
                    <a:alpha val="50000"/>
                  </a:srgbClr>
                </a:innerShdw>
              </a:effectLst>
              <a:latin typeface="Comic Sans MS" panose="030F0702030302020204" pitchFamily="66" charset="0"/>
            </a:endParaRPr>
          </a:p>
        </p:txBody>
      </p:sp>
      <p:sp>
        <p:nvSpPr>
          <p:cNvPr id="3" name="TextBox 2"/>
          <p:cNvSpPr txBox="1"/>
          <p:nvPr/>
        </p:nvSpPr>
        <p:spPr>
          <a:xfrm>
            <a:off x="5198198" y="5387702"/>
            <a:ext cx="3536576" cy="769441"/>
          </a:xfrm>
          <a:prstGeom prst="rect">
            <a:avLst/>
          </a:prstGeom>
          <a:noFill/>
        </p:spPr>
        <p:txBody>
          <a:bodyPr wrap="square" rtlCol="0">
            <a:spAutoFit/>
          </a:bodyPr>
          <a:lstStyle/>
          <a:p>
            <a:pPr algn="ctr"/>
            <a:r>
              <a:rPr lang="en-US" sz="4400" b="1" dirty="0" smtClean="0">
                <a:solidFill>
                  <a:srgbClr val="FFFF00"/>
                </a:solidFill>
                <a:effectLst>
                  <a:outerShdw blurRad="38100" dist="38100" dir="2700000" algn="tl">
                    <a:srgbClr val="000000">
                      <a:alpha val="43137"/>
                    </a:srgbClr>
                  </a:outerShdw>
                </a:effectLst>
              </a:rPr>
              <a:t>Psalm 15</a:t>
            </a:r>
            <a:endParaRPr lang="en-US" sz="4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0404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5032" y="322730"/>
            <a:ext cx="7953936" cy="2862322"/>
          </a:xfrm>
          <a:prstGeom prst="rect">
            <a:avLst/>
          </a:prstGeom>
          <a:noFill/>
        </p:spPr>
        <p:txBody>
          <a:bodyPr wrap="square" rtlCol="0">
            <a:spAutoFit/>
          </a:bodyPr>
          <a:lstStyle/>
          <a:p>
            <a:pPr marL="342900" indent="-342900">
              <a:buFont typeface="+mj-lt"/>
              <a:buAutoNum type="alphaUcPeriod"/>
            </a:pPr>
            <a:r>
              <a:rPr lang="en-US" sz="2800" dirty="0" smtClean="0">
                <a:solidFill>
                  <a:schemeClr val="accent4">
                    <a:lumMod val="60000"/>
                    <a:lumOff val="40000"/>
                  </a:schemeClr>
                </a:solidFill>
              </a:rPr>
              <a:t>“He who walks uprightly” (v. 2)</a:t>
            </a:r>
          </a:p>
          <a:p>
            <a:pPr marL="342900" indent="-342900">
              <a:buFont typeface="+mj-lt"/>
              <a:buAutoNum type="alphaUcPeriod"/>
            </a:pPr>
            <a:r>
              <a:rPr lang="en-US" sz="2800" dirty="0" smtClean="0">
                <a:solidFill>
                  <a:schemeClr val="accent4">
                    <a:lumMod val="60000"/>
                    <a:lumOff val="40000"/>
                  </a:schemeClr>
                </a:solidFill>
              </a:rPr>
              <a:t>“Works righteousness” (v. 2)</a:t>
            </a:r>
          </a:p>
          <a:p>
            <a:pPr marL="342900" indent="-342900">
              <a:buFont typeface="+mj-lt"/>
              <a:buAutoNum type="alphaUcPeriod"/>
            </a:pPr>
            <a:r>
              <a:rPr lang="en-US" sz="2800" dirty="0" smtClean="0">
                <a:solidFill>
                  <a:schemeClr val="accent4">
                    <a:lumMod val="60000"/>
                    <a:lumOff val="40000"/>
                  </a:schemeClr>
                </a:solidFill>
              </a:rPr>
              <a:t>“Speaks the truth in his heart” (v. 2)</a:t>
            </a:r>
          </a:p>
          <a:p>
            <a:pPr marL="914400" lvl="1" indent="-457200">
              <a:buFont typeface="+mj-lt"/>
              <a:buAutoNum type="arabicPeriod"/>
            </a:pPr>
            <a:r>
              <a:rPr lang="en-US" sz="2400" i="1" dirty="0" smtClean="0">
                <a:solidFill>
                  <a:schemeClr val="bg1"/>
                </a:solidFill>
              </a:rPr>
              <a:t>Honest – tells the truth</a:t>
            </a:r>
          </a:p>
          <a:p>
            <a:pPr marL="914400" lvl="1" indent="-457200">
              <a:buFont typeface="+mj-lt"/>
              <a:buAutoNum type="arabicPeriod"/>
            </a:pPr>
            <a:r>
              <a:rPr lang="en-US" sz="2400" i="1" dirty="0" smtClean="0">
                <a:solidFill>
                  <a:schemeClr val="bg1"/>
                </a:solidFill>
              </a:rPr>
              <a:t>Doesn’t deceive (by word, by actions, or by silence)</a:t>
            </a:r>
          </a:p>
          <a:p>
            <a:pPr marL="914400" lvl="1" indent="-457200">
              <a:buFont typeface="+mj-lt"/>
              <a:buAutoNum type="arabicPeriod"/>
            </a:pPr>
            <a:r>
              <a:rPr lang="en-US" sz="2400" i="1" dirty="0" smtClean="0">
                <a:solidFill>
                  <a:schemeClr val="bg1"/>
                </a:solidFill>
              </a:rPr>
              <a:t>Understands the destiny of liars (</a:t>
            </a:r>
            <a:r>
              <a:rPr lang="en-US" sz="2400" b="1" i="1" dirty="0" smtClean="0">
                <a:solidFill>
                  <a:srgbClr val="FFFF00"/>
                </a:solidFill>
              </a:rPr>
              <a:t>Rev. 21:8</a:t>
            </a:r>
            <a:r>
              <a:rPr lang="en-US" sz="2400" i="1" dirty="0" smtClean="0">
                <a:solidFill>
                  <a:schemeClr val="bg1"/>
                </a:solidFill>
              </a:rPr>
              <a:t>)</a:t>
            </a:r>
          </a:p>
          <a:p>
            <a:pPr marL="914400" lvl="1" indent="-457200">
              <a:buFont typeface="+mj-lt"/>
              <a:buAutoNum type="arabicPeriod"/>
            </a:pPr>
            <a:r>
              <a:rPr lang="en-US" sz="2400" i="1" dirty="0" smtClean="0">
                <a:solidFill>
                  <a:schemeClr val="bg1"/>
                </a:solidFill>
              </a:rPr>
              <a:t>Honest and sincere with self, with others, with God</a:t>
            </a:r>
            <a:endParaRPr lang="en-US" sz="2400" dirty="0">
              <a:solidFill>
                <a:schemeClr val="bg1"/>
              </a:solidFill>
            </a:endParaRPr>
          </a:p>
        </p:txBody>
      </p:sp>
      <p:sp>
        <p:nvSpPr>
          <p:cNvPr id="4" name="TextBox 3"/>
          <p:cNvSpPr txBox="1"/>
          <p:nvPr/>
        </p:nvSpPr>
        <p:spPr>
          <a:xfrm>
            <a:off x="801780" y="3918722"/>
            <a:ext cx="7540439"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smtClean="0">
                <a:solidFill>
                  <a:srgbClr val="FFFF00"/>
                </a:solidFill>
              </a:rPr>
              <a:t>So far: His Walk, His Work, His Word</a:t>
            </a:r>
            <a:endParaRPr lang="en-US" sz="2800" dirty="0">
              <a:solidFill>
                <a:srgbClr val="FFFF00"/>
              </a:solidFill>
            </a:endParaRPr>
          </a:p>
        </p:txBody>
      </p:sp>
      <p:sp>
        <p:nvSpPr>
          <p:cNvPr id="5" name="TextBox 4"/>
          <p:cNvSpPr txBox="1"/>
          <p:nvPr/>
        </p:nvSpPr>
        <p:spPr>
          <a:xfrm>
            <a:off x="1" y="5329501"/>
            <a:ext cx="914400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1028700" indent="-1028700" algn="r">
              <a:buFont typeface="+mj-lt"/>
              <a:buAutoNum type="arabicPeriod" startAt="2"/>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Answer (v. 2-5a)</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Tree>
    <p:extLst>
      <p:ext uri="{BB962C8B-B14F-4D97-AF65-F5344CB8AC3E}">
        <p14:creationId xmlns:p14="http://schemas.microsoft.com/office/powerpoint/2010/main" val="3324959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5032" y="322730"/>
            <a:ext cx="8548968" cy="3293209"/>
          </a:xfrm>
          <a:prstGeom prst="rect">
            <a:avLst/>
          </a:prstGeom>
          <a:noFill/>
        </p:spPr>
        <p:txBody>
          <a:bodyPr wrap="square" rtlCol="0">
            <a:spAutoFit/>
          </a:bodyPr>
          <a:lstStyle/>
          <a:p>
            <a:pPr marL="342900" indent="-342900">
              <a:buFont typeface="+mj-lt"/>
              <a:buAutoNum type="alphaUcPeriod"/>
            </a:pPr>
            <a:r>
              <a:rPr lang="en-US" sz="2800" dirty="0" smtClean="0">
                <a:solidFill>
                  <a:schemeClr val="accent4">
                    <a:lumMod val="60000"/>
                    <a:lumOff val="40000"/>
                  </a:schemeClr>
                </a:solidFill>
              </a:rPr>
              <a:t>“He who walks uprightly” (v. 2)</a:t>
            </a:r>
          </a:p>
          <a:p>
            <a:pPr marL="342900" indent="-342900">
              <a:buFont typeface="+mj-lt"/>
              <a:buAutoNum type="alphaUcPeriod"/>
            </a:pPr>
            <a:r>
              <a:rPr lang="en-US" sz="2800" dirty="0" smtClean="0">
                <a:solidFill>
                  <a:schemeClr val="accent4">
                    <a:lumMod val="60000"/>
                    <a:lumOff val="40000"/>
                  </a:schemeClr>
                </a:solidFill>
              </a:rPr>
              <a:t>“Works righteousness” (v. 2)</a:t>
            </a:r>
          </a:p>
          <a:p>
            <a:pPr marL="342900" indent="-342900">
              <a:buFont typeface="+mj-lt"/>
              <a:buAutoNum type="alphaUcPeriod"/>
            </a:pPr>
            <a:r>
              <a:rPr lang="en-US" sz="2800" dirty="0" smtClean="0">
                <a:solidFill>
                  <a:schemeClr val="accent4">
                    <a:lumMod val="60000"/>
                    <a:lumOff val="40000"/>
                  </a:schemeClr>
                </a:solidFill>
              </a:rPr>
              <a:t>“Speaks the truth in his heart” (v. 2)</a:t>
            </a:r>
          </a:p>
          <a:p>
            <a:pPr marL="342900" indent="-342900">
              <a:buFont typeface="+mj-lt"/>
              <a:buAutoNum type="alphaUcPeriod"/>
            </a:pPr>
            <a:r>
              <a:rPr lang="en-US" sz="2800" dirty="0" smtClean="0">
                <a:solidFill>
                  <a:schemeClr val="accent4">
                    <a:lumMod val="60000"/>
                    <a:lumOff val="40000"/>
                  </a:schemeClr>
                </a:solidFill>
              </a:rPr>
              <a:t>“He does not backbite with his tongue” (v. 3)</a:t>
            </a:r>
          </a:p>
          <a:p>
            <a:pPr marL="914400" lvl="1" indent="-457200">
              <a:buFont typeface="+mj-lt"/>
              <a:buAutoNum type="arabicPeriod"/>
            </a:pPr>
            <a:r>
              <a:rPr lang="en-US" sz="2400" i="1" dirty="0" smtClean="0">
                <a:solidFill>
                  <a:schemeClr val="bg1"/>
                </a:solidFill>
              </a:rPr>
              <a:t>Doesn’t cause wounds with the tongue (</a:t>
            </a:r>
            <a:r>
              <a:rPr lang="en-US" sz="2400" b="1" i="1" dirty="0" smtClean="0">
                <a:solidFill>
                  <a:srgbClr val="FFFF00"/>
                </a:solidFill>
              </a:rPr>
              <a:t>Jas. 1:26; 3:1-ff</a:t>
            </a:r>
            <a:r>
              <a:rPr lang="en-US" sz="2400" i="1" dirty="0" smtClean="0">
                <a:solidFill>
                  <a:schemeClr val="bg1"/>
                </a:solidFill>
              </a:rPr>
              <a:t>)</a:t>
            </a:r>
          </a:p>
          <a:p>
            <a:pPr marL="914400" lvl="1" indent="-457200">
              <a:buFont typeface="+mj-lt"/>
              <a:buAutoNum type="arabicPeriod"/>
            </a:pPr>
            <a:r>
              <a:rPr lang="en-US" sz="2400" i="1" dirty="0" smtClean="0">
                <a:solidFill>
                  <a:schemeClr val="bg1"/>
                </a:solidFill>
              </a:rPr>
              <a:t>Is not going to slander others (</a:t>
            </a:r>
            <a:r>
              <a:rPr lang="en-US" sz="2400" b="1" i="1" dirty="0" smtClean="0">
                <a:solidFill>
                  <a:srgbClr val="FFFF00"/>
                </a:solidFill>
              </a:rPr>
              <a:t>Prov. 11:9, 12:18</a:t>
            </a:r>
            <a:r>
              <a:rPr lang="en-US" sz="2400" i="1" dirty="0" smtClean="0">
                <a:solidFill>
                  <a:schemeClr val="bg1"/>
                </a:solidFill>
              </a:rPr>
              <a:t>)</a:t>
            </a:r>
          </a:p>
          <a:p>
            <a:pPr marL="914400" lvl="1" indent="-457200">
              <a:buFont typeface="+mj-lt"/>
              <a:buAutoNum type="arabicPeriod"/>
            </a:pPr>
            <a:r>
              <a:rPr lang="en-US" sz="2400" i="1" dirty="0" smtClean="0">
                <a:solidFill>
                  <a:schemeClr val="bg1"/>
                </a:solidFill>
              </a:rPr>
              <a:t>One who backbites is a coward – lacking courage to say it to the face</a:t>
            </a:r>
            <a:endParaRPr lang="en-US" sz="2400" dirty="0">
              <a:solidFill>
                <a:schemeClr val="bg1"/>
              </a:solidFill>
            </a:endParaRPr>
          </a:p>
        </p:txBody>
      </p:sp>
      <p:sp>
        <p:nvSpPr>
          <p:cNvPr id="4" name="TextBox 3"/>
          <p:cNvSpPr txBox="1"/>
          <p:nvPr/>
        </p:nvSpPr>
        <p:spPr>
          <a:xfrm>
            <a:off x="1" y="5329501"/>
            <a:ext cx="914400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1028700" indent="-1028700" algn="r">
              <a:buFont typeface="+mj-lt"/>
              <a:buAutoNum type="arabicPeriod" startAt="2"/>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Answer (v. 2-5a)</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Tree>
    <p:extLst>
      <p:ext uri="{BB962C8B-B14F-4D97-AF65-F5344CB8AC3E}">
        <p14:creationId xmlns:p14="http://schemas.microsoft.com/office/powerpoint/2010/main" val="3892701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5032" y="322730"/>
            <a:ext cx="8548968" cy="3354765"/>
          </a:xfrm>
          <a:prstGeom prst="rect">
            <a:avLst/>
          </a:prstGeom>
          <a:noFill/>
        </p:spPr>
        <p:txBody>
          <a:bodyPr wrap="square" rtlCol="0">
            <a:spAutoFit/>
          </a:bodyPr>
          <a:lstStyle/>
          <a:p>
            <a:pPr marL="342900" indent="-342900">
              <a:buFont typeface="+mj-lt"/>
              <a:buAutoNum type="alphaUcPeriod"/>
            </a:pPr>
            <a:r>
              <a:rPr lang="en-US" sz="2800" dirty="0" smtClean="0">
                <a:solidFill>
                  <a:schemeClr val="accent4">
                    <a:lumMod val="60000"/>
                    <a:lumOff val="40000"/>
                  </a:schemeClr>
                </a:solidFill>
              </a:rPr>
              <a:t>“He who walks uprightly” (v. 2)</a:t>
            </a:r>
          </a:p>
          <a:p>
            <a:pPr marL="342900" indent="-342900">
              <a:buFont typeface="+mj-lt"/>
              <a:buAutoNum type="alphaUcPeriod"/>
            </a:pPr>
            <a:r>
              <a:rPr lang="en-US" sz="2800" dirty="0" smtClean="0">
                <a:solidFill>
                  <a:schemeClr val="accent4">
                    <a:lumMod val="60000"/>
                    <a:lumOff val="40000"/>
                  </a:schemeClr>
                </a:solidFill>
              </a:rPr>
              <a:t>“Works righteousness” (v. 2)</a:t>
            </a:r>
          </a:p>
          <a:p>
            <a:pPr marL="342900" indent="-342900">
              <a:buFont typeface="+mj-lt"/>
              <a:buAutoNum type="alphaUcPeriod"/>
            </a:pPr>
            <a:r>
              <a:rPr lang="en-US" sz="2800" dirty="0" smtClean="0">
                <a:solidFill>
                  <a:schemeClr val="accent4">
                    <a:lumMod val="60000"/>
                    <a:lumOff val="40000"/>
                  </a:schemeClr>
                </a:solidFill>
              </a:rPr>
              <a:t>“Speaks the truth in his heart” (v. 2)</a:t>
            </a:r>
          </a:p>
          <a:p>
            <a:pPr marL="342900" indent="-342900">
              <a:buFont typeface="+mj-lt"/>
              <a:buAutoNum type="alphaUcPeriod"/>
            </a:pPr>
            <a:r>
              <a:rPr lang="en-US" sz="2800" dirty="0" smtClean="0">
                <a:solidFill>
                  <a:schemeClr val="accent4">
                    <a:lumMod val="60000"/>
                    <a:lumOff val="40000"/>
                  </a:schemeClr>
                </a:solidFill>
              </a:rPr>
              <a:t>“He does not backbite with his tongue” (v. 3)</a:t>
            </a:r>
          </a:p>
          <a:p>
            <a:pPr marL="342900" indent="-342900">
              <a:buFont typeface="+mj-lt"/>
              <a:buAutoNum type="alphaUcPeriod"/>
            </a:pPr>
            <a:r>
              <a:rPr lang="en-US" sz="2800" dirty="0" smtClean="0">
                <a:solidFill>
                  <a:schemeClr val="accent4">
                    <a:lumMod val="60000"/>
                    <a:lumOff val="40000"/>
                  </a:schemeClr>
                </a:solidFill>
              </a:rPr>
              <a:t>“Nor does evil to his neighbor” (v. 3)</a:t>
            </a:r>
          </a:p>
          <a:p>
            <a:pPr marL="914400" lvl="1" indent="-457200">
              <a:buFont typeface="+mj-lt"/>
              <a:buAutoNum type="arabicPeriod"/>
            </a:pPr>
            <a:r>
              <a:rPr lang="en-US" sz="2400" i="1" dirty="0" smtClean="0">
                <a:solidFill>
                  <a:schemeClr val="bg1"/>
                </a:solidFill>
              </a:rPr>
              <a:t>Practices the golden rule (</a:t>
            </a:r>
            <a:r>
              <a:rPr lang="en-US" sz="2400" b="1" i="1" dirty="0" smtClean="0">
                <a:solidFill>
                  <a:srgbClr val="FFFF00"/>
                </a:solidFill>
              </a:rPr>
              <a:t>Matt. 7:12</a:t>
            </a:r>
            <a:r>
              <a:rPr lang="en-US" sz="2400" i="1" dirty="0" smtClean="0">
                <a:solidFill>
                  <a:schemeClr val="bg1"/>
                </a:solidFill>
              </a:rPr>
              <a:t>)</a:t>
            </a:r>
          </a:p>
          <a:p>
            <a:pPr marL="914400" lvl="1" indent="-457200">
              <a:buFont typeface="+mj-lt"/>
              <a:buAutoNum type="arabicPeriod"/>
            </a:pPr>
            <a:r>
              <a:rPr lang="en-US" sz="2400" i="1" dirty="0" smtClean="0">
                <a:solidFill>
                  <a:schemeClr val="bg1"/>
                </a:solidFill>
              </a:rPr>
              <a:t>Does good toward those who do him wrong (</a:t>
            </a:r>
            <a:r>
              <a:rPr lang="en-US" sz="2400" b="1" i="1" dirty="0" smtClean="0">
                <a:solidFill>
                  <a:srgbClr val="FFFF00"/>
                </a:solidFill>
              </a:rPr>
              <a:t>Rom. 12:17-21</a:t>
            </a:r>
            <a:r>
              <a:rPr lang="en-US" sz="2400" i="1" dirty="0" smtClean="0">
                <a:solidFill>
                  <a:schemeClr val="bg1"/>
                </a:solidFill>
              </a:rPr>
              <a:t>)</a:t>
            </a:r>
            <a:endParaRPr lang="en-US" sz="2400" dirty="0">
              <a:solidFill>
                <a:schemeClr val="bg1"/>
              </a:solidFill>
            </a:endParaRPr>
          </a:p>
        </p:txBody>
      </p:sp>
      <p:sp>
        <p:nvSpPr>
          <p:cNvPr id="4" name="TextBox 3"/>
          <p:cNvSpPr txBox="1"/>
          <p:nvPr/>
        </p:nvSpPr>
        <p:spPr>
          <a:xfrm>
            <a:off x="1" y="5329501"/>
            <a:ext cx="914400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1028700" indent="-1028700" algn="r">
              <a:buFont typeface="+mj-lt"/>
              <a:buAutoNum type="arabicPeriod" startAt="2"/>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Answer (v. 2-5a)</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Tree>
    <p:extLst>
      <p:ext uri="{BB962C8B-B14F-4D97-AF65-F5344CB8AC3E}">
        <p14:creationId xmlns:p14="http://schemas.microsoft.com/office/powerpoint/2010/main" val="1693603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5031" y="322730"/>
            <a:ext cx="8548969" cy="4154984"/>
          </a:xfrm>
          <a:prstGeom prst="rect">
            <a:avLst/>
          </a:prstGeom>
          <a:noFill/>
        </p:spPr>
        <p:txBody>
          <a:bodyPr wrap="square" rtlCol="0">
            <a:spAutoFit/>
          </a:bodyPr>
          <a:lstStyle/>
          <a:p>
            <a:pPr marL="342900" indent="-342900">
              <a:buFont typeface="+mj-lt"/>
              <a:buAutoNum type="alphaUcPeriod"/>
            </a:pPr>
            <a:r>
              <a:rPr lang="en-US" sz="2800" dirty="0" smtClean="0">
                <a:solidFill>
                  <a:schemeClr val="accent4">
                    <a:lumMod val="60000"/>
                    <a:lumOff val="40000"/>
                  </a:schemeClr>
                </a:solidFill>
              </a:rPr>
              <a:t>“He who walks uprightly” (v. 2)</a:t>
            </a:r>
          </a:p>
          <a:p>
            <a:pPr marL="342900" indent="-342900">
              <a:buFont typeface="+mj-lt"/>
              <a:buAutoNum type="alphaUcPeriod"/>
            </a:pPr>
            <a:r>
              <a:rPr lang="en-US" sz="2800" dirty="0" smtClean="0">
                <a:solidFill>
                  <a:schemeClr val="accent4">
                    <a:lumMod val="60000"/>
                    <a:lumOff val="40000"/>
                  </a:schemeClr>
                </a:solidFill>
              </a:rPr>
              <a:t>“Works righteousness” (v. 2)</a:t>
            </a:r>
          </a:p>
          <a:p>
            <a:pPr marL="342900" indent="-342900">
              <a:buFont typeface="+mj-lt"/>
              <a:buAutoNum type="alphaUcPeriod"/>
            </a:pPr>
            <a:r>
              <a:rPr lang="en-US" sz="2800" dirty="0" smtClean="0">
                <a:solidFill>
                  <a:schemeClr val="accent4">
                    <a:lumMod val="60000"/>
                    <a:lumOff val="40000"/>
                  </a:schemeClr>
                </a:solidFill>
              </a:rPr>
              <a:t>“Speaks the truth in his heart” (v. 2)</a:t>
            </a:r>
          </a:p>
          <a:p>
            <a:pPr marL="342900" indent="-342900">
              <a:buFont typeface="+mj-lt"/>
              <a:buAutoNum type="alphaUcPeriod"/>
            </a:pPr>
            <a:r>
              <a:rPr lang="en-US" sz="2800" dirty="0" smtClean="0">
                <a:solidFill>
                  <a:schemeClr val="accent4">
                    <a:lumMod val="60000"/>
                    <a:lumOff val="40000"/>
                  </a:schemeClr>
                </a:solidFill>
              </a:rPr>
              <a:t>“He does not backbite with his tongue” (v. 3)</a:t>
            </a:r>
          </a:p>
          <a:p>
            <a:pPr marL="342900" indent="-342900">
              <a:buFont typeface="+mj-lt"/>
              <a:buAutoNum type="alphaUcPeriod"/>
            </a:pPr>
            <a:r>
              <a:rPr lang="en-US" sz="2800" dirty="0" smtClean="0">
                <a:solidFill>
                  <a:schemeClr val="accent4">
                    <a:lumMod val="60000"/>
                    <a:lumOff val="40000"/>
                  </a:schemeClr>
                </a:solidFill>
              </a:rPr>
              <a:t>“Nor does evil to his neighbor” (v. 3)</a:t>
            </a:r>
          </a:p>
          <a:p>
            <a:pPr marL="342900" indent="-342900">
              <a:buFont typeface="+mj-lt"/>
              <a:buAutoNum type="alphaUcPeriod"/>
            </a:pPr>
            <a:r>
              <a:rPr lang="en-US" sz="2800" dirty="0" smtClean="0">
                <a:solidFill>
                  <a:schemeClr val="accent4">
                    <a:lumMod val="60000"/>
                    <a:lumOff val="40000"/>
                  </a:schemeClr>
                </a:solidFill>
              </a:rPr>
              <a:t>“Nor does he take up reproach against his friend” (v. 3)</a:t>
            </a:r>
          </a:p>
          <a:p>
            <a:pPr marL="914400" lvl="1" indent="-457200">
              <a:buFont typeface="+mj-lt"/>
              <a:buAutoNum type="arabicPeriod"/>
            </a:pPr>
            <a:r>
              <a:rPr lang="en-US" sz="2400" i="1" dirty="0" smtClean="0">
                <a:solidFill>
                  <a:schemeClr val="bg1"/>
                </a:solidFill>
              </a:rPr>
              <a:t>Does not slander </a:t>
            </a:r>
            <a:r>
              <a:rPr lang="en-US" sz="2400" i="1" dirty="0" smtClean="0">
                <a:solidFill>
                  <a:schemeClr val="bg1"/>
                </a:solidFill>
              </a:rPr>
              <a:t>nor gossip</a:t>
            </a:r>
            <a:endParaRPr lang="en-US" sz="2400" i="1" dirty="0" smtClean="0">
              <a:solidFill>
                <a:schemeClr val="bg1"/>
              </a:solidFill>
            </a:endParaRPr>
          </a:p>
          <a:p>
            <a:pPr marL="914400" lvl="1" indent="-457200">
              <a:buFont typeface="+mj-lt"/>
              <a:buAutoNum type="arabicPeriod"/>
            </a:pPr>
            <a:r>
              <a:rPr lang="en-US" sz="2400" i="1" dirty="0" smtClean="0">
                <a:solidFill>
                  <a:schemeClr val="bg1"/>
                </a:solidFill>
              </a:rPr>
              <a:t>“Take up” – as if an instrument of destruction before him</a:t>
            </a:r>
          </a:p>
          <a:p>
            <a:pPr marL="914400" lvl="1" indent="-457200">
              <a:buFont typeface="+mj-lt"/>
              <a:buAutoNum type="arabicPeriod"/>
            </a:pPr>
            <a:r>
              <a:rPr lang="en-US" sz="2400" i="1" dirty="0" smtClean="0">
                <a:solidFill>
                  <a:schemeClr val="bg1"/>
                </a:solidFill>
              </a:rPr>
              <a:t>“Reproach” – strip or make bare – strip another of his character or reputation</a:t>
            </a:r>
            <a:endParaRPr lang="en-US" sz="2400" dirty="0">
              <a:solidFill>
                <a:schemeClr val="bg1"/>
              </a:solidFill>
            </a:endParaRPr>
          </a:p>
        </p:txBody>
      </p:sp>
      <p:sp>
        <p:nvSpPr>
          <p:cNvPr id="4" name="TextBox 3"/>
          <p:cNvSpPr txBox="1"/>
          <p:nvPr/>
        </p:nvSpPr>
        <p:spPr>
          <a:xfrm>
            <a:off x="1" y="5329501"/>
            <a:ext cx="914400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1028700" indent="-1028700" algn="r">
              <a:buFont typeface="+mj-lt"/>
              <a:buAutoNum type="arabicPeriod" startAt="2"/>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Answer (v. 2-5a)</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Tree>
    <p:extLst>
      <p:ext uri="{BB962C8B-B14F-4D97-AF65-F5344CB8AC3E}">
        <p14:creationId xmlns:p14="http://schemas.microsoft.com/office/powerpoint/2010/main" val="2149662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5031" y="322730"/>
            <a:ext cx="8548970" cy="3539430"/>
          </a:xfrm>
          <a:prstGeom prst="rect">
            <a:avLst/>
          </a:prstGeom>
          <a:noFill/>
        </p:spPr>
        <p:txBody>
          <a:bodyPr wrap="square" rtlCol="0">
            <a:spAutoFit/>
          </a:bodyPr>
          <a:lstStyle/>
          <a:p>
            <a:pPr marL="342900" indent="-342900">
              <a:buFont typeface="+mj-lt"/>
              <a:buAutoNum type="alphaUcPeriod"/>
            </a:pPr>
            <a:r>
              <a:rPr lang="en-US" sz="2800" dirty="0" smtClean="0">
                <a:solidFill>
                  <a:schemeClr val="accent4">
                    <a:lumMod val="60000"/>
                    <a:lumOff val="40000"/>
                  </a:schemeClr>
                </a:solidFill>
              </a:rPr>
              <a:t>“He who walks uprightly” (v. 2)</a:t>
            </a:r>
          </a:p>
          <a:p>
            <a:pPr marL="342900" indent="-342900">
              <a:buFont typeface="+mj-lt"/>
              <a:buAutoNum type="alphaUcPeriod"/>
            </a:pPr>
            <a:r>
              <a:rPr lang="en-US" sz="2800" dirty="0" smtClean="0">
                <a:solidFill>
                  <a:schemeClr val="accent4">
                    <a:lumMod val="60000"/>
                    <a:lumOff val="40000"/>
                  </a:schemeClr>
                </a:solidFill>
              </a:rPr>
              <a:t>“Works righteousness” (v. 2)</a:t>
            </a:r>
          </a:p>
          <a:p>
            <a:pPr marL="342900" indent="-342900">
              <a:buFont typeface="+mj-lt"/>
              <a:buAutoNum type="alphaUcPeriod"/>
            </a:pPr>
            <a:r>
              <a:rPr lang="en-US" sz="2800" dirty="0" smtClean="0">
                <a:solidFill>
                  <a:schemeClr val="accent4">
                    <a:lumMod val="60000"/>
                    <a:lumOff val="40000"/>
                  </a:schemeClr>
                </a:solidFill>
              </a:rPr>
              <a:t>“Speaks the truth in his heart” (v. 2)</a:t>
            </a:r>
          </a:p>
          <a:p>
            <a:pPr marL="342900" indent="-342900">
              <a:buFont typeface="+mj-lt"/>
              <a:buAutoNum type="alphaUcPeriod"/>
            </a:pPr>
            <a:r>
              <a:rPr lang="en-US" sz="2800" dirty="0" smtClean="0">
                <a:solidFill>
                  <a:schemeClr val="accent4">
                    <a:lumMod val="60000"/>
                    <a:lumOff val="40000"/>
                  </a:schemeClr>
                </a:solidFill>
              </a:rPr>
              <a:t>“He does not backbite with his tongue” (v. 3)</a:t>
            </a:r>
          </a:p>
          <a:p>
            <a:pPr marL="342900" indent="-342900">
              <a:buFont typeface="+mj-lt"/>
              <a:buAutoNum type="alphaUcPeriod"/>
            </a:pPr>
            <a:r>
              <a:rPr lang="en-US" sz="2800" dirty="0" smtClean="0">
                <a:solidFill>
                  <a:schemeClr val="accent4">
                    <a:lumMod val="60000"/>
                    <a:lumOff val="40000"/>
                  </a:schemeClr>
                </a:solidFill>
              </a:rPr>
              <a:t>“Nor does evil to his neighbor” (v. 3)</a:t>
            </a:r>
          </a:p>
          <a:p>
            <a:pPr marL="342900" indent="-342900">
              <a:buFont typeface="+mj-lt"/>
              <a:buAutoNum type="alphaUcPeriod"/>
            </a:pPr>
            <a:r>
              <a:rPr lang="en-US" sz="2800" dirty="0" smtClean="0">
                <a:solidFill>
                  <a:schemeClr val="accent4">
                    <a:lumMod val="60000"/>
                    <a:lumOff val="40000"/>
                  </a:schemeClr>
                </a:solidFill>
              </a:rPr>
              <a:t>“Nor does he take up reproach against his friend” (v. 3)</a:t>
            </a:r>
          </a:p>
          <a:p>
            <a:pPr marL="342900" indent="-342900">
              <a:buFont typeface="+mj-lt"/>
              <a:buAutoNum type="alphaUcPeriod"/>
            </a:pPr>
            <a:r>
              <a:rPr lang="en-US" sz="2800" dirty="0" smtClean="0">
                <a:solidFill>
                  <a:schemeClr val="accent4">
                    <a:lumMod val="60000"/>
                    <a:lumOff val="40000"/>
                  </a:schemeClr>
                </a:solidFill>
              </a:rPr>
              <a:t>“In whose eyes a vile person is despised, but he honors those who fear the Lord” (v. 4)</a:t>
            </a:r>
          </a:p>
        </p:txBody>
      </p:sp>
      <p:sp>
        <p:nvSpPr>
          <p:cNvPr id="4" name="TextBox 3"/>
          <p:cNvSpPr txBox="1"/>
          <p:nvPr/>
        </p:nvSpPr>
        <p:spPr>
          <a:xfrm>
            <a:off x="1" y="5329501"/>
            <a:ext cx="914400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1028700" indent="-1028700" algn="r">
              <a:buFont typeface="+mj-lt"/>
              <a:buAutoNum type="arabicPeriod" startAt="2"/>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Answer (v. 2-5a)</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
        <p:nvSpPr>
          <p:cNvPr id="5" name="TextBox 4"/>
          <p:cNvSpPr txBox="1"/>
          <p:nvPr/>
        </p:nvSpPr>
        <p:spPr>
          <a:xfrm>
            <a:off x="842121" y="3712048"/>
            <a:ext cx="8054789" cy="1569660"/>
          </a:xfrm>
          <a:prstGeom prst="rect">
            <a:avLst/>
          </a:prstGeom>
          <a:noFill/>
        </p:spPr>
        <p:txBody>
          <a:bodyPr wrap="square" rtlCol="0">
            <a:spAutoFit/>
          </a:bodyPr>
          <a:lstStyle/>
          <a:p>
            <a:pPr marL="342900" indent="-342900">
              <a:buFont typeface="+mj-lt"/>
              <a:buAutoNum type="arabicPeriod"/>
            </a:pPr>
            <a:r>
              <a:rPr lang="en-US" sz="2400" dirty="0" smtClean="0">
                <a:solidFill>
                  <a:schemeClr val="bg1"/>
                </a:solidFill>
              </a:rPr>
              <a:t>Hates wickedness (</a:t>
            </a:r>
            <a:r>
              <a:rPr lang="en-US" sz="2400" b="1" dirty="0" smtClean="0">
                <a:solidFill>
                  <a:srgbClr val="FFFF00"/>
                </a:solidFill>
              </a:rPr>
              <a:t>Rom. 1:32; Eph. 5:11; 2 Cor. 6:14-17</a:t>
            </a:r>
            <a:r>
              <a:rPr lang="en-US" sz="2400" dirty="0" smtClean="0">
                <a:solidFill>
                  <a:schemeClr val="bg1"/>
                </a:solidFill>
              </a:rPr>
              <a:t>)</a:t>
            </a:r>
          </a:p>
          <a:p>
            <a:pPr marL="342900" indent="-342900">
              <a:buFont typeface="+mj-lt"/>
              <a:buAutoNum type="arabicPeriod"/>
            </a:pPr>
            <a:r>
              <a:rPr lang="en-US" sz="2400" dirty="0" smtClean="0">
                <a:solidFill>
                  <a:schemeClr val="bg1"/>
                </a:solidFill>
              </a:rPr>
              <a:t>Love those who do right</a:t>
            </a:r>
          </a:p>
          <a:p>
            <a:pPr marL="342900" indent="-342900">
              <a:buFont typeface="+mj-lt"/>
              <a:buAutoNum type="arabicPeriod"/>
            </a:pPr>
            <a:r>
              <a:rPr lang="en-US" sz="2400" dirty="0" smtClean="0">
                <a:solidFill>
                  <a:schemeClr val="bg1"/>
                </a:solidFill>
              </a:rPr>
              <a:t>Does not respect person (based on race, wealth, education, favor, etc.)</a:t>
            </a:r>
            <a:endParaRPr lang="en-US" sz="2400" dirty="0">
              <a:solidFill>
                <a:schemeClr val="bg1"/>
              </a:solidFill>
            </a:endParaRPr>
          </a:p>
        </p:txBody>
      </p:sp>
    </p:spTree>
    <p:extLst>
      <p:ext uri="{BB962C8B-B14F-4D97-AF65-F5344CB8AC3E}">
        <p14:creationId xmlns:p14="http://schemas.microsoft.com/office/powerpoint/2010/main" val="3304772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5031" y="322730"/>
            <a:ext cx="8548970" cy="3970318"/>
          </a:xfrm>
          <a:prstGeom prst="rect">
            <a:avLst/>
          </a:prstGeom>
          <a:noFill/>
        </p:spPr>
        <p:txBody>
          <a:bodyPr wrap="square" rtlCol="0">
            <a:spAutoFit/>
          </a:bodyPr>
          <a:lstStyle/>
          <a:p>
            <a:pPr marL="342900" indent="-342900">
              <a:buFont typeface="+mj-lt"/>
              <a:buAutoNum type="alphaUcPeriod"/>
            </a:pPr>
            <a:r>
              <a:rPr lang="en-US" sz="2800" dirty="0" smtClean="0">
                <a:solidFill>
                  <a:schemeClr val="accent4">
                    <a:lumMod val="60000"/>
                    <a:lumOff val="40000"/>
                  </a:schemeClr>
                </a:solidFill>
              </a:rPr>
              <a:t>“He who walks uprightly” (v. 2)</a:t>
            </a:r>
          </a:p>
          <a:p>
            <a:pPr marL="342900" indent="-342900">
              <a:buFont typeface="+mj-lt"/>
              <a:buAutoNum type="alphaUcPeriod"/>
            </a:pPr>
            <a:r>
              <a:rPr lang="en-US" sz="2800" dirty="0" smtClean="0">
                <a:solidFill>
                  <a:schemeClr val="accent4">
                    <a:lumMod val="60000"/>
                    <a:lumOff val="40000"/>
                  </a:schemeClr>
                </a:solidFill>
              </a:rPr>
              <a:t>“Works righteousness” (v. 2)</a:t>
            </a:r>
          </a:p>
          <a:p>
            <a:pPr marL="342900" indent="-342900">
              <a:buFont typeface="+mj-lt"/>
              <a:buAutoNum type="alphaUcPeriod"/>
            </a:pPr>
            <a:r>
              <a:rPr lang="en-US" sz="2800" dirty="0" smtClean="0">
                <a:solidFill>
                  <a:schemeClr val="accent4">
                    <a:lumMod val="60000"/>
                    <a:lumOff val="40000"/>
                  </a:schemeClr>
                </a:solidFill>
              </a:rPr>
              <a:t>“Speaks the truth in his heart” (v. 2)</a:t>
            </a:r>
          </a:p>
          <a:p>
            <a:pPr marL="342900" indent="-342900">
              <a:buFont typeface="+mj-lt"/>
              <a:buAutoNum type="alphaUcPeriod"/>
            </a:pPr>
            <a:r>
              <a:rPr lang="en-US" sz="2800" dirty="0" smtClean="0">
                <a:solidFill>
                  <a:schemeClr val="accent4">
                    <a:lumMod val="60000"/>
                    <a:lumOff val="40000"/>
                  </a:schemeClr>
                </a:solidFill>
              </a:rPr>
              <a:t>“He does not backbite with his tongue” (v. 3)</a:t>
            </a:r>
          </a:p>
          <a:p>
            <a:pPr marL="342900" indent="-342900">
              <a:buFont typeface="+mj-lt"/>
              <a:buAutoNum type="alphaUcPeriod"/>
            </a:pPr>
            <a:r>
              <a:rPr lang="en-US" sz="2800" dirty="0" smtClean="0">
                <a:solidFill>
                  <a:schemeClr val="accent4">
                    <a:lumMod val="60000"/>
                    <a:lumOff val="40000"/>
                  </a:schemeClr>
                </a:solidFill>
              </a:rPr>
              <a:t>“Nor does evil to his neighbor” (v. 3)</a:t>
            </a:r>
          </a:p>
          <a:p>
            <a:pPr marL="342900" indent="-342900">
              <a:buFont typeface="+mj-lt"/>
              <a:buAutoNum type="alphaUcPeriod"/>
            </a:pPr>
            <a:r>
              <a:rPr lang="en-US" sz="2800" dirty="0" smtClean="0">
                <a:solidFill>
                  <a:schemeClr val="accent4">
                    <a:lumMod val="60000"/>
                    <a:lumOff val="40000"/>
                  </a:schemeClr>
                </a:solidFill>
              </a:rPr>
              <a:t>“Nor does he take up reproach against his friend” (v. 3)</a:t>
            </a:r>
          </a:p>
          <a:p>
            <a:pPr marL="342900" indent="-342900">
              <a:buFont typeface="+mj-lt"/>
              <a:buAutoNum type="alphaUcPeriod"/>
            </a:pPr>
            <a:r>
              <a:rPr lang="en-US" sz="2800" dirty="0" smtClean="0">
                <a:solidFill>
                  <a:schemeClr val="accent4">
                    <a:lumMod val="60000"/>
                    <a:lumOff val="40000"/>
                  </a:schemeClr>
                </a:solidFill>
              </a:rPr>
              <a:t>“In whose eyes a vile person is despised, but he honors those who fear the Lord” (v. 4)</a:t>
            </a:r>
          </a:p>
          <a:p>
            <a:pPr marL="342900" indent="-342900">
              <a:buFont typeface="+mj-lt"/>
              <a:buAutoNum type="alphaUcPeriod"/>
            </a:pPr>
            <a:r>
              <a:rPr lang="en-US" sz="2800" dirty="0" smtClean="0">
                <a:solidFill>
                  <a:schemeClr val="accent4">
                    <a:lumMod val="60000"/>
                    <a:lumOff val="40000"/>
                  </a:schemeClr>
                </a:solidFill>
              </a:rPr>
              <a:t>“Swears to his own hurt and does not change” (v. 4)</a:t>
            </a:r>
          </a:p>
        </p:txBody>
      </p:sp>
      <p:sp>
        <p:nvSpPr>
          <p:cNvPr id="4" name="TextBox 3"/>
          <p:cNvSpPr txBox="1"/>
          <p:nvPr/>
        </p:nvSpPr>
        <p:spPr>
          <a:xfrm>
            <a:off x="1" y="5329501"/>
            <a:ext cx="914400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1028700" indent="-1028700" algn="r">
              <a:buFont typeface="+mj-lt"/>
              <a:buAutoNum type="arabicPeriod" startAt="2"/>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Answer (v. 2-5a)</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Tree>
    <p:extLst>
      <p:ext uri="{BB962C8B-B14F-4D97-AF65-F5344CB8AC3E}">
        <p14:creationId xmlns:p14="http://schemas.microsoft.com/office/powerpoint/2010/main" val="1448490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5031" y="322730"/>
            <a:ext cx="8548970" cy="4401205"/>
          </a:xfrm>
          <a:prstGeom prst="rect">
            <a:avLst/>
          </a:prstGeom>
          <a:noFill/>
        </p:spPr>
        <p:txBody>
          <a:bodyPr wrap="square" rtlCol="0">
            <a:spAutoFit/>
          </a:bodyPr>
          <a:lstStyle/>
          <a:p>
            <a:pPr marL="342900" indent="-342900">
              <a:buFont typeface="+mj-lt"/>
              <a:buAutoNum type="alphaUcPeriod"/>
            </a:pPr>
            <a:r>
              <a:rPr lang="en-US" sz="2800" dirty="0" smtClean="0">
                <a:solidFill>
                  <a:schemeClr val="accent4">
                    <a:lumMod val="60000"/>
                    <a:lumOff val="40000"/>
                  </a:schemeClr>
                </a:solidFill>
              </a:rPr>
              <a:t>“He who walks uprightly” (v. 2)</a:t>
            </a:r>
          </a:p>
          <a:p>
            <a:pPr marL="342900" indent="-342900">
              <a:buFont typeface="+mj-lt"/>
              <a:buAutoNum type="alphaUcPeriod"/>
            </a:pPr>
            <a:r>
              <a:rPr lang="en-US" sz="2800" dirty="0" smtClean="0">
                <a:solidFill>
                  <a:schemeClr val="accent4">
                    <a:lumMod val="60000"/>
                    <a:lumOff val="40000"/>
                  </a:schemeClr>
                </a:solidFill>
              </a:rPr>
              <a:t>“Works righteousness” (v. 2)</a:t>
            </a:r>
          </a:p>
          <a:p>
            <a:pPr marL="342900" indent="-342900">
              <a:buFont typeface="+mj-lt"/>
              <a:buAutoNum type="alphaUcPeriod"/>
            </a:pPr>
            <a:r>
              <a:rPr lang="en-US" sz="2800" dirty="0" smtClean="0">
                <a:solidFill>
                  <a:schemeClr val="accent4">
                    <a:lumMod val="60000"/>
                    <a:lumOff val="40000"/>
                  </a:schemeClr>
                </a:solidFill>
              </a:rPr>
              <a:t>“Speaks the truth in his heart” (v. 2)</a:t>
            </a:r>
          </a:p>
          <a:p>
            <a:pPr marL="342900" indent="-342900">
              <a:buFont typeface="+mj-lt"/>
              <a:buAutoNum type="alphaUcPeriod"/>
            </a:pPr>
            <a:r>
              <a:rPr lang="en-US" sz="2800" dirty="0" smtClean="0">
                <a:solidFill>
                  <a:schemeClr val="accent4">
                    <a:lumMod val="60000"/>
                    <a:lumOff val="40000"/>
                  </a:schemeClr>
                </a:solidFill>
              </a:rPr>
              <a:t>“He does not backbite with his tongue” (v. 3)</a:t>
            </a:r>
          </a:p>
          <a:p>
            <a:pPr marL="342900" indent="-342900">
              <a:buFont typeface="+mj-lt"/>
              <a:buAutoNum type="alphaUcPeriod"/>
            </a:pPr>
            <a:r>
              <a:rPr lang="en-US" sz="2800" dirty="0" smtClean="0">
                <a:solidFill>
                  <a:schemeClr val="accent4">
                    <a:lumMod val="60000"/>
                    <a:lumOff val="40000"/>
                  </a:schemeClr>
                </a:solidFill>
              </a:rPr>
              <a:t>“Nor does evil to his neighbor” (v. 3)</a:t>
            </a:r>
          </a:p>
          <a:p>
            <a:pPr marL="342900" indent="-342900">
              <a:buFont typeface="+mj-lt"/>
              <a:buAutoNum type="alphaUcPeriod"/>
            </a:pPr>
            <a:r>
              <a:rPr lang="en-US" sz="2800" dirty="0" smtClean="0">
                <a:solidFill>
                  <a:schemeClr val="accent4">
                    <a:lumMod val="60000"/>
                    <a:lumOff val="40000"/>
                  </a:schemeClr>
                </a:solidFill>
              </a:rPr>
              <a:t>“Nor does he take up reproach against his friend” (v. 3)</a:t>
            </a:r>
          </a:p>
          <a:p>
            <a:pPr marL="342900" indent="-342900">
              <a:buFont typeface="+mj-lt"/>
              <a:buAutoNum type="alphaUcPeriod"/>
            </a:pPr>
            <a:r>
              <a:rPr lang="en-US" sz="2800" dirty="0" smtClean="0">
                <a:solidFill>
                  <a:schemeClr val="accent4">
                    <a:lumMod val="60000"/>
                    <a:lumOff val="40000"/>
                  </a:schemeClr>
                </a:solidFill>
              </a:rPr>
              <a:t>“In whose eyes a vile person is despised, but he honors those who fear the Lord” (v. 4)</a:t>
            </a:r>
          </a:p>
          <a:p>
            <a:pPr marL="342900" indent="-342900">
              <a:buFont typeface="+mj-lt"/>
              <a:buAutoNum type="alphaUcPeriod"/>
            </a:pPr>
            <a:r>
              <a:rPr lang="en-US" sz="2800" dirty="0" smtClean="0">
                <a:solidFill>
                  <a:schemeClr val="accent4">
                    <a:lumMod val="60000"/>
                    <a:lumOff val="40000"/>
                  </a:schemeClr>
                </a:solidFill>
              </a:rPr>
              <a:t>“Swears to his own hurt and does not change” (v. 4)</a:t>
            </a:r>
          </a:p>
          <a:p>
            <a:pPr marL="342900" indent="-342900">
              <a:buFont typeface="+mj-lt"/>
              <a:buAutoNum type="alphaUcPeriod"/>
            </a:pPr>
            <a:r>
              <a:rPr lang="en-US" sz="2800" dirty="0" smtClean="0">
                <a:solidFill>
                  <a:schemeClr val="accent4">
                    <a:lumMod val="60000"/>
                    <a:lumOff val="40000"/>
                  </a:schemeClr>
                </a:solidFill>
              </a:rPr>
              <a:t>“Does not put hand..</a:t>
            </a:r>
            <a:r>
              <a:rPr lang="en-US" sz="2800" dirty="0">
                <a:solidFill>
                  <a:schemeClr val="accent4">
                    <a:lumMod val="60000"/>
                    <a:lumOff val="40000"/>
                  </a:schemeClr>
                </a:solidFill>
              </a:rPr>
              <a:t> t</a:t>
            </a:r>
            <a:r>
              <a:rPr lang="en-US" sz="2800" dirty="0" smtClean="0">
                <a:solidFill>
                  <a:schemeClr val="accent4">
                    <a:lumMod val="60000"/>
                    <a:lumOff val="40000"/>
                  </a:schemeClr>
                </a:solidFill>
              </a:rPr>
              <a:t>o usury nor take bribe” (v. 5)</a:t>
            </a:r>
          </a:p>
        </p:txBody>
      </p:sp>
      <p:sp>
        <p:nvSpPr>
          <p:cNvPr id="4" name="TextBox 3"/>
          <p:cNvSpPr txBox="1"/>
          <p:nvPr/>
        </p:nvSpPr>
        <p:spPr>
          <a:xfrm>
            <a:off x="1" y="5329501"/>
            <a:ext cx="914400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1028700" indent="-1028700" algn="r">
              <a:buFont typeface="+mj-lt"/>
              <a:buAutoNum type="arabicPeriod" startAt="2"/>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Answer (v. 2-5a)</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Tree>
    <p:extLst>
      <p:ext uri="{BB962C8B-B14F-4D97-AF65-F5344CB8AC3E}">
        <p14:creationId xmlns:p14="http://schemas.microsoft.com/office/powerpoint/2010/main" val="808437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9174" y="224135"/>
            <a:ext cx="6300123"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latin typeface="Comic Sans MS" panose="030F0702030302020204" pitchFamily="66" charset="0"/>
              </a:rPr>
              <a:t>The Guest of God</a:t>
            </a:r>
            <a:endParaRPr lang="en-US" sz="5400" b="1" cap="none" spc="50" dirty="0">
              <a:ln w="0"/>
              <a:solidFill>
                <a:schemeClr val="bg2"/>
              </a:solidFill>
              <a:effectLst>
                <a:innerShdw blurRad="63500" dist="50800" dir="13500000">
                  <a:srgbClr val="000000">
                    <a:alpha val="50000"/>
                  </a:srgbClr>
                </a:innerShdw>
              </a:effectLst>
              <a:latin typeface="Comic Sans MS" panose="030F0702030302020204" pitchFamily="66" charset="0"/>
            </a:endParaRPr>
          </a:p>
        </p:txBody>
      </p:sp>
      <p:sp>
        <p:nvSpPr>
          <p:cNvPr id="5" name="TextBox 4"/>
          <p:cNvSpPr txBox="1"/>
          <p:nvPr/>
        </p:nvSpPr>
        <p:spPr>
          <a:xfrm>
            <a:off x="1102659" y="1550877"/>
            <a:ext cx="8041341" cy="2585323"/>
          </a:xfrm>
          <a:prstGeom prst="rect">
            <a:avLst/>
          </a:prstGeom>
          <a:noFill/>
        </p:spPr>
        <p:txBody>
          <a:bodyPr wrap="square" rtlCol="0">
            <a:spAutoFit/>
          </a:bodyPr>
          <a:lstStyle/>
          <a:p>
            <a:pPr marL="914400" indent="-914400">
              <a:buFont typeface="+mj-lt"/>
              <a:buAutoNum type="arabicPeriod"/>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Question (v. 1)</a:t>
            </a:r>
          </a:p>
          <a:p>
            <a:pPr marL="400050" indent="-400050">
              <a:buFont typeface="+mj-lt"/>
              <a:buAutoNum type="arabicPeriod"/>
            </a:pPr>
            <a:endParaRPr lang="en-US" sz="900" dirty="0" smtClean="0">
              <a:solidFill>
                <a:srgbClr val="FFFF00"/>
              </a:solidFill>
              <a:effectLst>
                <a:outerShdw blurRad="38100" dist="38100" dir="2700000" algn="tl">
                  <a:srgbClr val="000000">
                    <a:alpha val="43137"/>
                  </a:srgbClr>
                </a:outerShdw>
              </a:effectLst>
              <a:latin typeface="Korinna BT" panose="02040503030506020204" pitchFamily="18" charset="0"/>
            </a:endParaRPr>
          </a:p>
          <a:p>
            <a:pPr marL="914400" indent="-914400">
              <a:buFont typeface="+mj-lt"/>
              <a:buAutoNum type="arabicPeriod"/>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Answer (v. 2-5a)</a:t>
            </a:r>
          </a:p>
          <a:p>
            <a:pPr marL="400050" indent="-400050">
              <a:buFont typeface="+mj-lt"/>
              <a:buAutoNum type="arabicPeriod"/>
            </a:pPr>
            <a:endParaRPr lang="en-US" sz="900" dirty="0" smtClean="0">
              <a:solidFill>
                <a:srgbClr val="FFFF00"/>
              </a:solidFill>
              <a:effectLst>
                <a:outerShdw blurRad="38100" dist="38100" dir="2700000" algn="tl">
                  <a:srgbClr val="000000">
                    <a:alpha val="43137"/>
                  </a:srgbClr>
                </a:outerShdw>
              </a:effectLst>
              <a:latin typeface="Korinna BT" panose="02040503030506020204" pitchFamily="18" charset="0"/>
            </a:endParaRPr>
          </a:p>
          <a:p>
            <a:pPr marL="914400" indent="-914400">
              <a:buFont typeface="+mj-lt"/>
              <a:buAutoNum type="arabicPeriod"/>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Conclusion (v. 5b)</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Tree>
    <p:extLst>
      <p:ext uri="{BB962C8B-B14F-4D97-AF65-F5344CB8AC3E}">
        <p14:creationId xmlns:p14="http://schemas.microsoft.com/office/powerpoint/2010/main" val="172039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5396736"/>
            <a:ext cx="914400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1028700" indent="-1028700" algn="r">
              <a:buFont typeface="+mj-lt"/>
              <a:buAutoNum type="arabicPeriod" startAt="3"/>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Conclusion (v. 5b)</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
        <p:nvSpPr>
          <p:cNvPr id="2" name="Rectangle 1"/>
          <p:cNvSpPr/>
          <p:nvPr/>
        </p:nvSpPr>
        <p:spPr>
          <a:xfrm>
            <a:off x="517713" y="247001"/>
            <a:ext cx="8108576" cy="138499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en-US" sz="2800" dirty="0">
                <a:solidFill>
                  <a:schemeClr val="tx1">
                    <a:lumMod val="65000"/>
                    <a:lumOff val="3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who does not put out his money at usury, Nor does he take a bribe against the innocent. </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who does these things shall never be moved. </a:t>
            </a:r>
          </a:p>
        </p:txBody>
      </p:sp>
      <p:sp>
        <p:nvSpPr>
          <p:cNvPr id="4" name="TextBox 3"/>
          <p:cNvSpPr txBox="1"/>
          <p:nvPr/>
        </p:nvSpPr>
        <p:spPr>
          <a:xfrm>
            <a:off x="672353" y="1922930"/>
            <a:ext cx="7953936" cy="2185214"/>
          </a:xfrm>
          <a:prstGeom prst="rect">
            <a:avLst/>
          </a:prstGeom>
          <a:noFill/>
        </p:spPr>
        <p:txBody>
          <a:bodyPr wrap="square" rtlCol="0">
            <a:spAutoFit/>
          </a:bodyPr>
          <a:lstStyle/>
          <a:p>
            <a:pPr marL="342900" indent="-342900">
              <a:buFont typeface="+mj-lt"/>
              <a:buAutoNum type="alphaUcPeriod"/>
            </a:pPr>
            <a:r>
              <a:rPr lang="en-US" sz="2800" dirty="0" smtClean="0">
                <a:solidFill>
                  <a:schemeClr val="accent4">
                    <a:lumMod val="60000"/>
                    <a:lumOff val="40000"/>
                  </a:schemeClr>
                </a:solidFill>
              </a:rPr>
              <a:t>Well grounded – firmly fixed</a:t>
            </a:r>
          </a:p>
          <a:p>
            <a:pPr marL="342900" indent="-342900">
              <a:buFont typeface="+mj-lt"/>
              <a:buAutoNum type="alphaUcPeriod"/>
            </a:pPr>
            <a:endParaRPr lang="en-US" sz="800" dirty="0" smtClean="0">
              <a:solidFill>
                <a:schemeClr val="accent4">
                  <a:lumMod val="60000"/>
                  <a:lumOff val="40000"/>
                </a:schemeClr>
              </a:solidFill>
            </a:endParaRPr>
          </a:p>
          <a:p>
            <a:pPr marL="342900" indent="-342900">
              <a:buFont typeface="+mj-lt"/>
              <a:buAutoNum type="alphaUcPeriod"/>
            </a:pPr>
            <a:r>
              <a:rPr lang="en-US" sz="2800" dirty="0" smtClean="0">
                <a:solidFill>
                  <a:schemeClr val="accent4">
                    <a:lumMod val="60000"/>
                    <a:lumOff val="40000"/>
                  </a:schemeClr>
                </a:solidFill>
              </a:rPr>
              <a:t>Anchored (</a:t>
            </a:r>
            <a:r>
              <a:rPr lang="en-US" sz="2800" b="1" dirty="0" smtClean="0">
                <a:solidFill>
                  <a:srgbClr val="FFFF00"/>
                </a:solidFill>
              </a:rPr>
              <a:t>Heb. 6:19</a:t>
            </a:r>
            <a:r>
              <a:rPr lang="en-US" sz="2800" dirty="0" smtClean="0">
                <a:solidFill>
                  <a:schemeClr val="accent4">
                    <a:lumMod val="60000"/>
                    <a:lumOff val="40000"/>
                  </a:schemeClr>
                </a:solidFill>
              </a:rPr>
              <a:t>)</a:t>
            </a:r>
          </a:p>
          <a:p>
            <a:pPr marL="342900" indent="-342900">
              <a:buFont typeface="+mj-lt"/>
              <a:buAutoNum type="alphaUcPeriod"/>
            </a:pPr>
            <a:endParaRPr lang="en-US" sz="800" dirty="0" smtClean="0">
              <a:solidFill>
                <a:schemeClr val="accent4">
                  <a:lumMod val="60000"/>
                  <a:lumOff val="40000"/>
                </a:schemeClr>
              </a:solidFill>
            </a:endParaRPr>
          </a:p>
          <a:p>
            <a:pPr marL="342900" indent="-342900">
              <a:buFont typeface="+mj-lt"/>
              <a:buAutoNum type="alphaUcPeriod"/>
            </a:pPr>
            <a:r>
              <a:rPr lang="en-US" sz="2800" dirty="0" smtClean="0">
                <a:solidFill>
                  <a:schemeClr val="accent4">
                    <a:lumMod val="60000"/>
                    <a:lumOff val="40000"/>
                  </a:schemeClr>
                </a:solidFill>
              </a:rPr>
              <a:t>Abides forever (</a:t>
            </a:r>
            <a:r>
              <a:rPr lang="en-US" sz="2800" b="1" dirty="0" smtClean="0">
                <a:solidFill>
                  <a:srgbClr val="FFFF00"/>
                </a:solidFill>
              </a:rPr>
              <a:t>1 Jn. 2:17</a:t>
            </a:r>
            <a:r>
              <a:rPr lang="en-US" sz="2800" dirty="0" smtClean="0">
                <a:solidFill>
                  <a:schemeClr val="accent4">
                    <a:lumMod val="60000"/>
                    <a:lumOff val="40000"/>
                  </a:schemeClr>
                </a:solidFill>
              </a:rPr>
              <a:t>)</a:t>
            </a:r>
          </a:p>
          <a:p>
            <a:pPr marL="342900" indent="-342900">
              <a:buFont typeface="+mj-lt"/>
              <a:buAutoNum type="alphaUcPeriod"/>
            </a:pPr>
            <a:endParaRPr lang="en-US" sz="800" dirty="0" smtClean="0">
              <a:solidFill>
                <a:schemeClr val="accent4">
                  <a:lumMod val="60000"/>
                  <a:lumOff val="40000"/>
                </a:schemeClr>
              </a:solidFill>
            </a:endParaRPr>
          </a:p>
          <a:p>
            <a:pPr marL="342900" indent="-342900">
              <a:buFont typeface="+mj-lt"/>
              <a:buAutoNum type="alphaUcPeriod"/>
            </a:pPr>
            <a:r>
              <a:rPr lang="en-US" sz="2800" dirty="0" smtClean="0">
                <a:solidFill>
                  <a:schemeClr val="accent4">
                    <a:lumMod val="60000"/>
                    <a:lumOff val="40000"/>
                  </a:schemeClr>
                </a:solidFill>
              </a:rPr>
              <a:t>Never fall (</a:t>
            </a:r>
            <a:r>
              <a:rPr lang="en-US" sz="2800" b="1" dirty="0" smtClean="0">
                <a:solidFill>
                  <a:srgbClr val="FFFF00"/>
                </a:solidFill>
              </a:rPr>
              <a:t>2 Pet. 1:5-10</a:t>
            </a:r>
            <a:r>
              <a:rPr lang="en-US" sz="2800" dirty="0" smtClean="0">
                <a:solidFill>
                  <a:schemeClr val="accent4">
                    <a:lumMod val="60000"/>
                    <a:lumOff val="40000"/>
                  </a:schemeClr>
                </a:solidFill>
              </a:rPr>
              <a:t>)</a:t>
            </a:r>
          </a:p>
        </p:txBody>
      </p:sp>
    </p:spTree>
    <p:extLst>
      <p:ext uri="{BB962C8B-B14F-4D97-AF65-F5344CB8AC3E}">
        <p14:creationId xmlns:p14="http://schemas.microsoft.com/office/powerpoint/2010/main" val="595772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9174" y="224135"/>
            <a:ext cx="6300123"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latin typeface="Comic Sans MS" panose="030F0702030302020204" pitchFamily="66" charset="0"/>
              </a:rPr>
              <a:t>The Guest of God</a:t>
            </a:r>
            <a:endParaRPr lang="en-US" sz="5400" b="1" cap="none" spc="50" dirty="0">
              <a:ln w="0"/>
              <a:solidFill>
                <a:schemeClr val="bg2"/>
              </a:solidFill>
              <a:effectLst>
                <a:innerShdw blurRad="63500" dist="50800" dir="13500000">
                  <a:srgbClr val="000000">
                    <a:alpha val="50000"/>
                  </a:srgbClr>
                </a:innerShdw>
              </a:effectLst>
              <a:latin typeface="Comic Sans MS" panose="030F0702030302020204" pitchFamily="66" charset="0"/>
            </a:endParaRPr>
          </a:p>
        </p:txBody>
      </p:sp>
      <p:sp>
        <p:nvSpPr>
          <p:cNvPr id="5" name="TextBox 4"/>
          <p:cNvSpPr txBox="1"/>
          <p:nvPr/>
        </p:nvSpPr>
        <p:spPr>
          <a:xfrm>
            <a:off x="880237" y="1550877"/>
            <a:ext cx="8041341" cy="2585323"/>
          </a:xfrm>
          <a:prstGeom prst="rect">
            <a:avLst/>
          </a:prstGeom>
          <a:noFill/>
        </p:spPr>
        <p:txBody>
          <a:bodyPr wrap="square" rtlCol="0">
            <a:spAutoFit/>
          </a:bodyPr>
          <a:lstStyle/>
          <a:p>
            <a:pPr marL="914400" indent="-914400">
              <a:buFont typeface="+mj-lt"/>
              <a:buAutoNum type="arabicPeriod"/>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Question (v. 1)</a:t>
            </a:r>
          </a:p>
          <a:p>
            <a:pPr marL="400050" indent="-400050">
              <a:buFont typeface="+mj-lt"/>
              <a:buAutoNum type="arabicPeriod"/>
            </a:pPr>
            <a:endParaRPr lang="en-US" sz="900" dirty="0" smtClean="0">
              <a:solidFill>
                <a:srgbClr val="FFFF00"/>
              </a:solidFill>
              <a:effectLst>
                <a:outerShdw blurRad="38100" dist="38100" dir="2700000" algn="tl">
                  <a:srgbClr val="000000">
                    <a:alpha val="43137"/>
                  </a:srgbClr>
                </a:outerShdw>
              </a:effectLst>
              <a:latin typeface="Korinna BT" panose="02040503030506020204" pitchFamily="18" charset="0"/>
            </a:endParaRPr>
          </a:p>
          <a:p>
            <a:pPr marL="914400" indent="-914400">
              <a:buFont typeface="+mj-lt"/>
              <a:buAutoNum type="arabicPeriod"/>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Answer (v. 2-5a)</a:t>
            </a:r>
          </a:p>
          <a:p>
            <a:pPr marL="400050" indent="-400050">
              <a:buFont typeface="+mj-lt"/>
              <a:buAutoNum type="arabicPeriod"/>
            </a:pPr>
            <a:endParaRPr lang="en-US" sz="900" dirty="0" smtClean="0">
              <a:solidFill>
                <a:srgbClr val="FFFF00"/>
              </a:solidFill>
              <a:effectLst>
                <a:outerShdw blurRad="38100" dist="38100" dir="2700000" algn="tl">
                  <a:srgbClr val="000000">
                    <a:alpha val="43137"/>
                  </a:srgbClr>
                </a:outerShdw>
              </a:effectLst>
              <a:latin typeface="Korinna BT" panose="02040503030506020204" pitchFamily="18" charset="0"/>
            </a:endParaRPr>
          </a:p>
          <a:p>
            <a:pPr marL="914400" indent="-914400">
              <a:buFont typeface="+mj-lt"/>
              <a:buAutoNum type="arabicPeriod"/>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Conclusion (v. 5b)</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
        <p:nvSpPr>
          <p:cNvPr id="6" name="TextBox 5"/>
          <p:cNvSpPr txBox="1"/>
          <p:nvPr/>
        </p:nvSpPr>
        <p:spPr>
          <a:xfrm>
            <a:off x="4558554" y="5459506"/>
            <a:ext cx="3536576" cy="769441"/>
          </a:xfrm>
          <a:prstGeom prst="rect">
            <a:avLst/>
          </a:prstGeom>
          <a:noFill/>
        </p:spPr>
        <p:txBody>
          <a:bodyPr wrap="square" rtlCol="0">
            <a:spAutoFit/>
          </a:bodyPr>
          <a:lstStyle/>
          <a:p>
            <a:pPr algn="ctr"/>
            <a:r>
              <a:rPr lang="en-US" sz="4400" b="1" dirty="0" smtClean="0">
                <a:solidFill>
                  <a:srgbClr val="FFFF00"/>
                </a:solidFill>
                <a:effectLst>
                  <a:outerShdw blurRad="38100" dist="38100" dir="2700000" algn="tl">
                    <a:srgbClr val="000000">
                      <a:alpha val="43137"/>
                    </a:srgbClr>
                  </a:outerShdw>
                </a:effectLst>
              </a:rPr>
              <a:t>Psalm 15</a:t>
            </a:r>
            <a:endParaRPr lang="en-US" sz="4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9715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759" y="497541"/>
            <a:ext cx="7597589"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All men are invited to be a guest of God</a:t>
            </a:r>
          </a:p>
          <a:p>
            <a:pPr marL="457200" indent="-457200">
              <a:buFont typeface="Arial" panose="020B0604020202020204" pitchFamily="34" charset="0"/>
              <a:buChar char="•"/>
            </a:pPr>
            <a:r>
              <a:rPr lang="en-US" sz="2800" dirty="0" smtClean="0">
                <a:solidFill>
                  <a:schemeClr val="bg1"/>
                </a:solidFill>
              </a:rPr>
              <a:t>Shows us the way to have fellowship with God</a:t>
            </a:r>
          </a:p>
          <a:p>
            <a:pPr marL="457200" indent="-457200">
              <a:buFont typeface="Arial" panose="020B0604020202020204" pitchFamily="34" charset="0"/>
              <a:buChar char="•"/>
            </a:pPr>
            <a:r>
              <a:rPr lang="en-US" sz="2800" dirty="0" smtClean="0">
                <a:solidFill>
                  <a:schemeClr val="bg1"/>
                </a:solidFill>
              </a:rPr>
              <a:t>Shows us the way to heaven</a:t>
            </a:r>
          </a:p>
        </p:txBody>
      </p:sp>
      <p:sp>
        <p:nvSpPr>
          <p:cNvPr id="4" name="TextBox 3"/>
          <p:cNvSpPr txBox="1"/>
          <p:nvPr/>
        </p:nvSpPr>
        <p:spPr>
          <a:xfrm>
            <a:off x="2017059" y="2488235"/>
            <a:ext cx="5553635" cy="2000548"/>
          </a:xfrm>
          <a:prstGeom prst="rect">
            <a:avLst/>
          </a:prstGeom>
          <a:noFill/>
        </p:spPr>
        <p:txBody>
          <a:bodyPr wrap="square" rtlCol="0">
            <a:spAutoFit/>
          </a:bodyPr>
          <a:lstStyle/>
          <a:p>
            <a:pPr marL="742950" indent="-742950">
              <a:buFont typeface="+mj-lt"/>
              <a:buAutoNum type="arabicPeriod"/>
            </a:pPr>
            <a:r>
              <a:rPr lang="en-US" sz="3600" dirty="0" smtClean="0">
                <a:solidFill>
                  <a:srgbClr val="FFFF00"/>
                </a:solidFill>
                <a:effectLst>
                  <a:outerShdw blurRad="38100" dist="38100" dir="2700000" algn="tl">
                    <a:srgbClr val="000000">
                      <a:alpha val="43137"/>
                    </a:srgbClr>
                  </a:outerShdw>
                </a:effectLst>
                <a:latin typeface="Korinna BT" panose="02040503030506020204" pitchFamily="18" charset="0"/>
              </a:rPr>
              <a:t>The Question (v. 1)</a:t>
            </a:r>
          </a:p>
          <a:p>
            <a:pPr marL="400050" indent="-400050">
              <a:buFont typeface="+mj-lt"/>
              <a:buAutoNum type="arabicPeriod"/>
            </a:pPr>
            <a:endParaRPr lang="en-US" sz="600" dirty="0" smtClean="0">
              <a:solidFill>
                <a:srgbClr val="FFFF00"/>
              </a:solidFill>
              <a:effectLst>
                <a:outerShdw blurRad="38100" dist="38100" dir="2700000" algn="tl">
                  <a:srgbClr val="000000">
                    <a:alpha val="43137"/>
                  </a:srgbClr>
                </a:outerShdw>
              </a:effectLst>
              <a:latin typeface="Korinna BT" panose="02040503030506020204" pitchFamily="18" charset="0"/>
            </a:endParaRPr>
          </a:p>
          <a:p>
            <a:pPr marL="742950" indent="-742950">
              <a:buFont typeface="+mj-lt"/>
              <a:buAutoNum type="arabicPeriod"/>
            </a:pPr>
            <a:r>
              <a:rPr lang="en-US" sz="3600" dirty="0" smtClean="0">
                <a:solidFill>
                  <a:srgbClr val="FFFF00"/>
                </a:solidFill>
                <a:effectLst>
                  <a:outerShdw blurRad="38100" dist="38100" dir="2700000" algn="tl">
                    <a:srgbClr val="000000">
                      <a:alpha val="43137"/>
                    </a:srgbClr>
                  </a:outerShdw>
                </a:effectLst>
                <a:latin typeface="Korinna BT" panose="02040503030506020204" pitchFamily="18" charset="0"/>
              </a:rPr>
              <a:t>The Answer (v. 2-5a)</a:t>
            </a:r>
          </a:p>
          <a:p>
            <a:pPr marL="400050" indent="-400050">
              <a:buFont typeface="+mj-lt"/>
              <a:buAutoNum type="arabicPeriod"/>
            </a:pPr>
            <a:endParaRPr lang="en-US" sz="600" dirty="0" smtClean="0">
              <a:solidFill>
                <a:srgbClr val="FFFF00"/>
              </a:solidFill>
              <a:effectLst>
                <a:outerShdw blurRad="38100" dist="38100" dir="2700000" algn="tl">
                  <a:srgbClr val="000000">
                    <a:alpha val="43137"/>
                  </a:srgbClr>
                </a:outerShdw>
              </a:effectLst>
              <a:latin typeface="Korinna BT" panose="02040503030506020204" pitchFamily="18" charset="0"/>
            </a:endParaRPr>
          </a:p>
          <a:p>
            <a:pPr marL="742950" indent="-742950">
              <a:buFont typeface="+mj-lt"/>
              <a:buAutoNum type="arabicPeriod"/>
            </a:pPr>
            <a:r>
              <a:rPr lang="en-US" sz="3600" dirty="0" smtClean="0">
                <a:solidFill>
                  <a:srgbClr val="FFFF00"/>
                </a:solidFill>
                <a:effectLst>
                  <a:outerShdw blurRad="38100" dist="38100" dir="2700000" algn="tl">
                    <a:srgbClr val="000000">
                      <a:alpha val="43137"/>
                    </a:srgbClr>
                  </a:outerShdw>
                </a:effectLst>
                <a:latin typeface="Korinna BT" panose="02040503030506020204" pitchFamily="18" charset="0"/>
              </a:rPr>
              <a:t>The Conclusion (v. 5b)</a:t>
            </a:r>
            <a:endParaRPr lang="en-US" sz="36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Tree>
    <p:extLst>
      <p:ext uri="{BB962C8B-B14F-4D97-AF65-F5344CB8AC3E}">
        <p14:creationId xmlns:p14="http://schemas.microsoft.com/office/powerpoint/2010/main" val="36876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9702" y="74845"/>
            <a:ext cx="3265638"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latin typeface="Comic Sans MS" panose="030F0702030302020204" pitchFamily="66" charset="0"/>
              </a:rPr>
              <a:t>Salvation</a:t>
            </a:r>
            <a:endParaRPr lang="en-US" sz="5400" b="1" cap="none" spc="50" dirty="0">
              <a:ln w="0"/>
              <a:solidFill>
                <a:schemeClr val="bg2"/>
              </a:solidFill>
              <a:effectLst>
                <a:innerShdw blurRad="63500" dist="50800" dir="13500000">
                  <a:srgbClr val="000000">
                    <a:alpha val="50000"/>
                  </a:srgbClr>
                </a:innerShdw>
              </a:effectLst>
              <a:latin typeface="Comic Sans MS" panose="030F0702030302020204" pitchFamily="66" charset="0"/>
            </a:endParaRPr>
          </a:p>
        </p:txBody>
      </p:sp>
      <p:sp>
        <p:nvSpPr>
          <p:cNvPr id="7" name="AutoShape 4"/>
          <p:cNvSpPr>
            <a:spLocks noChangeArrowheads="1"/>
          </p:cNvSpPr>
          <p:nvPr/>
        </p:nvSpPr>
        <p:spPr bwMode="auto">
          <a:xfrm>
            <a:off x="1621972" y="685800"/>
            <a:ext cx="6141098" cy="4240763"/>
          </a:xfrm>
          <a:prstGeom prst="horizontalScroll">
            <a:avLst>
              <a:gd name="adj" fmla="val 12500"/>
            </a:avLst>
          </a:prstGeom>
          <a:solidFill>
            <a:schemeClr val="tx1"/>
          </a:solidFill>
          <a:ln w="9525">
            <a:solidFill>
              <a:schemeClr val="bg2"/>
            </a:solidFill>
            <a:round/>
            <a:headEnd/>
            <a:tailEnd/>
          </a:ln>
        </p:spPr>
        <p:txBody>
          <a:bodyPr/>
          <a:lstStyle/>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Hear		</a:t>
            </a:r>
            <a:r>
              <a:rPr lang="en-US" sz="2800" b="1" dirty="0" smtClean="0">
                <a:solidFill>
                  <a:schemeClr val="bg1"/>
                </a:solidFill>
                <a:effectLst>
                  <a:outerShdw blurRad="38100" dist="38100" dir="2700000" algn="tl">
                    <a:srgbClr val="808080"/>
                  </a:outerShdw>
                </a:effectLst>
                <a:latin typeface="Arial" pitchFamily="34" charset="0"/>
                <a:cs typeface="Arial" pitchFamily="34" charset="0"/>
              </a:rPr>
              <a:t>	John </a:t>
            </a:r>
            <a:r>
              <a:rPr lang="en-US" sz="2800" b="1" dirty="0">
                <a:solidFill>
                  <a:schemeClr val="bg1"/>
                </a:solidFill>
                <a:effectLst>
                  <a:outerShdw blurRad="38100" dist="38100" dir="2700000" algn="tl">
                    <a:srgbClr val="808080"/>
                  </a:outerShdw>
                </a:effectLst>
                <a:latin typeface="Arial" pitchFamily="34" charset="0"/>
                <a:cs typeface="Arial" pitchFamily="34" charset="0"/>
              </a:rPr>
              <a:t>12:48</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Believe		John 8:24</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Repent		Luke 13:3</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Confess	</a:t>
            </a:r>
            <a:r>
              <a:rPr lang="en-US" sz="2800" b="1" dirty="0" smtClean="0">
                <a:solidFill>
                  <a:schemeClr val="bg1"/>
                </a:solidFill>
                <a:effectLst>
                  <a:outerShdw blurRad="38100" dist="38100" dir="2700000" algn="tl">
                    <a:srgbClr val="808080"/>
                  </a:outerShdw>
                </a:effectLst>
                <a:latin typeface="Arial" pitchFamily="34" charset="0"/>
                <a:cs typeface="Arial" pitchFamily="34" charset="0"/>
              </a:rPr>
              <a:t>	Matt</a:t>
            </a:r>
            <a:r>
              <a:rPr lang="en-US" sz="2800" b="1" dirty="0">
                <a:solidFill>
                  <a:schemeClr val="bg1"/>
                </a:solidFill>
                <a:effectLst>
                  <a:outerShdw blurRad="38100" dist="38100" dir="2700000" algn="tl">
                    <a:srgbClr val="808080"/>
                  </a:outerShdw>
                </a:effectLst>
                <a:latin typeface="Arial" pitchFamily="34" charset="0"/>
                <a:cs typeface="Arial" pitchFamily="34" charset="0"/>
              </a:rPr>
              <a:t>. 10:32-33</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Baptized	</a:t>
            </a:r>
            <a:r>
              <a:rPr lang="en-US" sz="2800" b="1" dirty="0" smtClean="0">
                <a:solidFill>
                  <a:schemeClr val="bg1"/>
                </a:solidFill>
                <a:effectLst>
                  <a:outerShdw blurRad="38100" dist="38100" dir="2700000" algn="tl">
                    <a:srgbClr val="808080"/>
                  </a:outerShdw>
                </a:effectLst>
                <a:latin typeface="Arial" pitchFamily="34" charset="0"/>
                <a:cs typeface="Arial" pitchFamily="34" charset="0"/>
              </a:rPr>
              <a:t>	Mark </a:t>
            </a:r>
            <a:r>
              <a:rPr lang="en-US" sz="2800" b="1" dirty="0">
                <a:solidFill>
                  <a:schemeClr val="bg1"/>
                </a:solidFill>
                <a:effectLst>
                  <a:outerShdw blurRad="38100" dist="38100" dir="2700000" algn="tl">
                    <a:srgbClr val="808080"/>
                  </a:outerShdw>
                </a:effectLst>
                <a:latin typeface="Arial" pitchFamily="34" charset="0"/>
                <a:cs typeface="Arial" pitchFamily="34" charset="0"/>
              </a:rPr>
              <a:t>16:16</a:t>
            </a:r>
          </a:p>
          <a:p>
            <a:pPr>
              <a:spcBef>
                <a:spcPct val="20000"/>
              </a:spcBef>
              <a:defRPr/>
            </a:pPr>
            <a:r>
              <a:rPr lang="en-US" sz="2800" b="1" dirty="0">
                <a:solidFill>
                  <a:schemeClr val="bg1"/>
                </a:solidFill>
                <a:effectLst>
                  <a:outerShdw blurRad="38100" dist="38100" dir="2700000" algn="tl">
                    <a:srgbClr val="808080"/>
                  </a:outerShdw>
                </a:effectLst>
                <a:latin typeface="Arial" pitchFamily="34" charset="0"/>
                <a:cs typeface="Arial" pitchFamily="34" charset="0"/>
              </a:rPr>
              <a:t>Faithful		Matt. 24:13</a:t>
            </a:r>
          </a:p>
          <a:p>
            <a:pPr marL="342900" indent="-342900" algn="r">
              <a:spcBef>
                <a:spcPct val="20000"/>
              </a:spcBef>
              <a:defRPr/>
            </a:pPr>
            <a:endParaRPr lang="en-US" sz="28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55201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9174" y="224135"/>
            <a:ext cx="6300123"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latin typeface="Comic Sans MS" panose="030F0702030302020204" pitchFamily="66" charset="0"/>
              </a:rPr>
              <a:t>The Guest of God</a:t>
            </a:r>
            <a:endParaRPr lang="en-US" sz="5400" b="1" cap="none" spc="50" dirty="0">
              <a:ln w="0"/>
              <a:solidFill>
                <a:schemeClr val="bg2"/>
              </a:solidFill>
              <a:effectLst>
                <a:innerShdw blurRad="63500" dist="50800" dir="13500000">
                  <a:srgbClr val="000000">
                    <a:alpha val="50000"/>
                  </a:srgbClr>
                </a:innerShdw>
              </a:effectLst>
              <a:latin typeface="Comic Sans MS" panose="030F0702030302020204" pitchFamily="66" charset="0"/>
            </a:endParaRPr>
          </a:p>
        </p:txBody>
      </p:sp>
      <p:sp>
        <p:nvSpPr>
          <p:cNvPr id="5" name="TextBox 4"/>
          <p:cNvSpPr txBox="1"/>
          <p:nvPr/>
        </p:nvSpPr>
        <p:spPr>
          <a:xfrm>
            <a:off x="1102659" y="1550877"/>
            <a:ext cx="8041341" cy="830997"/>
          </a:xfrm>
          <a:prstGeom prst="rect">
            <a:avLst/>
          </a:prstGeom>
          <a:noFill/>
        </p:spPr>
        <p:txBody>
          <a:bodyPr wrap="square" rtlCol="0">
            <a:spAutoFit/>
          </a:bodyPr>
          <a:lstStyle/>
          <a:p>
            <a:pPr marL="914400" indent="-914400">
              <a:buFont typeface="+mj-lt"/>
              <a:buAutoNum type="arabicPeriod"/>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Question (v. 1)</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
        <p:nvSpPr>
          <p:cNvPr id="2" name="TextBox 1"/>
          <p:cNvSpPr txBox="1"/>
          <p:nvPr/>
        </p:nvSpPr>
        <p:spPr>
          <a:xfrm>
            <a:off x="1102658" y="2861991"/>
            <a:ext cx="7073153" cy="523220"/>
          </a:xfrm>
          <a:prstGeom prst="rect">
            <a:avLst/>
          </a:prstGeom>
          <a:noFill/>
        </p:spPr>
        <p:txBody>
          <a:bodyPr wrap="square" rtlCol="0">
            <a:spAutoFit/>
          </a:bodyPr>
          <a:lstStyle/>
          <a:p>
            <a:pPr algn="ctr"/>
            <a:r>
              <a:rPr lang="en-US" sz="2800" dirty="0" smtClean="0">
                <a:solidFill>
                  <a:schemeClr val="bg1"/>
                </a:solidFill>
              </a:rPr>
              <a:t>Asking God – the only One who has the answer</a:t>
            </a:r>
            <a:endParaRPr lang="en-US" sz="2800" dirty="0">
              <a:solidFill>
                <a:schemeClr val="bg1"/>
              </a:solidFill>
            </a:endParaRPr>
          </a:p>
        </p:txBody>
      </p:sp>
    </p:spTree>
    <p:extLst>
      <p:ext uri="{BB962C8B-B14F-4D97-AF65-F5344CB8AC3E}">
        <p14:creationId xmlns:p14="http://schemas.microsoft.com/office/powerpoint/2010/main" val="3506904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10183"/>
            <a:ext cx="914400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914400" indent="-914400" algn="r">
              <a:buFont typeface="+mj-lt"/>
              <a:buAutoNum type="arabicPeriod"/>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Question (v. 1)</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
        <p:nvSpPr>
          <p:cNvPr id="3" name="TextBox 2"/>
          <p:cNvSpPr txBox="1"/>
          <p:nvPr/>
        </p:nvSpPr>
        <p:spPr>
          <a:xfrm>
            <a:off x="595032" y="443753"/>
            <a:ext cx="8548968" cy="2739211"/>
          </a:xfrm>
          <a:prstGeom prst="rect">
            <a:avLst/>
          </a:prstGeom>
          <a:noFill/>
        </p:spPr>
        <p:txBody>
          <a:bodyPr wrap="square" rtlCol="0">
            <a:spAutoFit/>
          </a:bodyPr>
          <a:lstStyle/>
          <a:p>
            <a:pPr marL="342900" indent="-342900">
              <a:buFont typeface="+mj-lt"/>
              <a:buAutoNum type="alphaUcPeriod"/>
            </a:pPr>
            <a:r>
              <a:rPr lang="en-US" sz="2800" dirty="0" smtClean="0">
                <a:solidFill>
                  <a:schemeClr val="accent4">
                    <a:lumMod val="60000"/>
                    <a:lumOff val="40000"/>
                  </a:schemeClr>
                </a:solidFill>
              </a:rPr>
              <a:t>“Who may abide in Your tabernacle?”</a:t>
            </a:r>
          </a:p>
          <a:p>
            <a:pPr marL="914400" lvl="1" indent="-457200">
              <a:buFont typeface="+mj-lt"/>
              <a:buAutoNum type="arabicPeriod"/>
            </a:pPr>
            <a:r>
              <a:rPr lang="en-US" sz="2400" i="1" dirty="0" smtClean="0">
                <a:solidFill>
                  <a:schemeClr val="bg1"/>
                </a:solidFill>
              </a:rPr>
              <a:t>Tabernacle: tent – temporary structure</a:t>
            </a:r>
          </a:p>
          <a:p>
            <a:pPr marL="914400" lvl="1" indent="-457200">
              <a:buFont typeface="+mj-lt"/>
              <a:buAutoNum type="arabicPeriod"/>
            </a:pPr>
            <a:r>
              <a:rPr lang="en-US" sz="2400" i="1" dirty="0" smtClean="0">
                <a:solidFill>
                  <a:schemeClr val="bg1"/>
                </a:solidFill>
              </a:rPr>
              <a:t>“Abide” –  One who has permanence as a result of his gracious Host</a:t>
            </a:r>
          </a:p>
          <a:p>
            <a:pPr marL="914400" lvl="1" indent="-457200">
              <a:buFont typeface="+mj-lt"/>
              <a:buAutoNum type="arabicPeriod"/>
            </a:pPr>
            <a:r>
              <a:rPr lang="en-US" sz="2400" i="1" dirty="0" smtClean="0">
                <a:solidFill>
                  <a:schemeClr val="bg1"/>
                </a:solidFill>
              </a:rPr>
              <a:t>Such is a type of the church</a:t>
            </a:r>
          </a:p>
          <a:p>
            <a:pPr marL="1371600" lvl="2" indent="-457200">
              <a:buFont typeface="+mj-lt"/>
              <a:buAutoNum type="alphaLcPeriod"/>
            </a:pPr>
            <a:r>
              <a:rPr lang="en-US" sz="2400" dirty="0" smtClean="0">
                <a:solidFill>
                  <a:schemeClr val="bg1"/>
                </a:solidFill>
              </a:rPr>
              <a:t>Who shall have fellowship with God?</a:t>
            </a:r>
          </a:p>
          <a:p>
            <a:pPr marL="1371600" lvl="2" indent="-457200">
              <a:buFont typeface="+mj-lt"/>
              <a:buAutoNum type="alphaLcPeriod"/>
            </a:pPr>
            <a:r>
              <a:rPr lang="en-US" sz="2400" dirty="0" smtClean="0">
                <a:solidFill>
                  <a:schemeClr val="bg1"/>
                </a:solidFill>
              </a:rPr>
              <a:t>Who shall commune with Him?</a:t>
            </a:r>
            <a:endParaRPr lang="en-US" sz="2400" dirty="0">
              <a:solidFill>
                <a:schemeClr val="bg1"/>
              </a:solidFill>
            </a:endParaRPr>
          </a:p>
        </p:txBody>
      </p:sp>
    </p:spTree>
    <p:extLst>
      <p:ext uri="{BB962C8B-B14F-4D97-AF65-F5344CB8AC3E}">
        <p14:creationId xmlns:p14="http://schemas.microsoft.com/office/powerpoint/2010/main" val="4176553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5032" y="443753"/>
            <a:ext cx="8548968" cy="2923877"/>
          </a:xfrm>
          <a:prstGeom prst="rect">
            <a:avLst/>
          </a:prstGeom>
          <a:noFill/>
        </p:spPr>
        <p:txBody>
          <a:bodyPr wrap="square" rtlCol="0">
            <a:spAutoFit/>
          </a:bodyPr>
          <a:lstStyle/>
          <a:p>
            <a:pPr marL="342900" indent="-342900">
              <a:buFont typeface="+mj-lt"/>
              <a:buAutoNum type="alphaUcPeriod"/>
            </a:pPr>
            <a:r>
              <a:rPr lang="en-US" sz="2800" dirty="0" smtClean="0">
                <a:solidFill>
                  <a:schemeClr val="accent4">
                    <a:lumMod val="60000"/>
                    <a:lumOff val="40000"/>
                  </a:schemeClr>
                </a:solidFill>
              </a:rPr>
              <a:t>“Who may abide in Your tabernacle?”</a:t>
            </a:r>
          </a:p>
          <a:p>
            <a:pPr marL="342900" indent="-342900">
              <a:buFont typeface="+mj-lt"/>
              <a:buAutoNum type="alphaUcPeriod"/>
            </a:pPr>
            <a:endParaRPr lang="en-US" sz="800" dirty="0" smtClean="0">
              <a:solidFill>
                <a:schemeClr val="accent4">
                  <a:lumMod val="60000"/>
                  <a:lumOff val="40000"/>
                </a:schemeClr>
              </a:solidFill>
            </a:endParaRPr>
          </a:p>
          <a:p>
            <a:pPr marL="342900" indent="-342900">
              <a:buFont typeface="+mj-lt"/>
              <a:buAutoNum type="alphaUcPeriod"/>
            </a:pPr>
            <a:r>
              <a:rPr lang="en-US" sz="2800" dirty="0" smtClean="0">
                <a:solidFill>
                  <a:schemeClr val="accent4">
                    <a:lumMod val="60000"/>
                    <a:lumOff val="40000"/>
                  </a:schemeClr>
                </a:solidFill>
              </a:rPr>
              <a:t>“Who may dwell in Your holy hill?”</a:t>
            </a:r>
          </a:p>
          <a:p>
            <a:pPr marL="914400" lvl="1" indent="-457200">
              <a:buFont typeface="+mj-lt"/>
              <a:buAutoNum type="arabicPeriod"/>
            </a:pPr>
            <a:r>
              <a:rPr lang="en-US" sz="2400" i="1" dirty="0" smtClean="0">
                <a:solidFill>
                  <a:schemeClr val="bg1"/>
                </a:solidFill>
              </a:rPr>
              <a:t>Holy hill = Zion – Jerusalem</a:t>
            </a:r>
          </a:p>
          <a:p>
            <a:pPr marL="914400" lvl="1" indent="-457200">
              <a:buFont typeface="+mj-lt"/>
              <a:buAutoNum type="arabicPeriod"/>
            </a:pPr>
            <a:r>
              <a:rPr lang="en-US" sz="2400" i="1" dirty="0" smtClean="0">
                <a:solidFill>
                  <a:schemeClr val="bg1"/>
                </a:solidFill>
              </a:rPr>
              <a:t>Dwell is more permanent</a:t>
            </a:r>
          </a:p>
          <a:p>
            <a:pPr marL="914400" lvl="1" indent="-457200">
              <a:buFont typeface="+mj-lt"/>
              <a:buAutoNum type="arabicPeriod"/>
            </a:pPr>
            <a:r>
              <a:rPr lang="en-US" sz="2400" i="1" dirty="0" smtClean="0">
                <a:solidFill>
                  <a:schemeClr val="bg1"/>
                </a:solidFill>
              </a:rPr>
              <a:t>Such is a type of heaven</a:t>
            </a:r>
          </a:p>
          <a:p>
            <a:pPr marL="1371600" lvl="2" indent="-457200">
              <a:buFont typeface="+mj-lt"/>
              <a:buAutoNum type="alphaLcPeriod"/>
            </a:pPr>
            <a:r>
              <a:rPr lang="en-US" sz="2400" dirty="0" smtClean="0">
                <a:solidFill>
                  <a:schemeClr val="bg1"/>
                </a:solidFill>
              </a:rPr>
              <a:t>Who shall inhabit and inherit the heavenly Jerusalem?</a:t>
            </a:r>
          </a:p>
          <a:p>
            <a:pPr marL="1371600" lvl="2" indent="-457200">
              <a:buFont typeface="+mj-lt"/>
              <a:buAutoNum type="alphaLcPeriod"/>
            </a:pPr>
            <a:r>
              <a:rPr lang="en-US" sz="2400" dirty="0" smtClean="0">
                <a:solidFill>
                  <a:schemeClr val="bg1"/>
                </a:solidFill>
              </a:rPr>
              <a:t>Who shall be a guest of God?</a:t>
            </a:r>
          </a:p>
        </p:txBody>
      </p:sp>
      <p:sp>
        <p:nvSpPr>
          <p:cNvPr id="4" name="TextBox 3"/>
          <p:cNvSpPr txBox="1"/>
          <p:nvPr/>
        </p:nvSpPr>
        <p:spPr>
          <a:xfrm>
            <a:off x="0" y="5410183"/>
            <a:ext cx="914400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914400" indent="-914400" algn="r">
              <a:buFont typeface="+mj-lt"/>
              <a:buAutoNum type="arabicPeriod"/>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Question (v. 1)</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Tree>
    <p:extLst>
      <p:ext uri="{BB962C8B-B14F-4D97-AF65-F5344CB8AC3E}">
        <p14:creationId xmlns:p14="http://schemas.microsoft.com/office/powerpoint/2010/main" val="581854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5032" y="443753"/>
            <a:ext cx="7953936" cy="1077218"/>
          </a:xfrm>
          <a:prstGeom prst="rect">
            <a:avLst/>
          </a:prstGeom>
          <a:noFill/>
        </p:spPr>
        <p:txBody>
          <a:bodyPr wrap="square" rtlCol="0">
            <a:spAutoFit/>
          </a:bodyPr>
          <a:lstStyle/>
          <a:p>
            <a:pPr marL="342900" indent="-342900">
              <a:buFont typeface="+mj-lt"/>
              <a:buAutoNum type="alphaUcPeriod"/>
            </a:pPr>
            <a:r>
              <a:rPr lang="en-US" sz="2800" dirty="0" smtClean="0">
                <a:solidFill>
                  <a:schemeClr val="accent4">
                    <a:lumMod val="60000"/>
                    <a:lumOff val="40000"/>
                  </a:schemeClr>
                </a:solidFill>
              </a:rPr>
              <a:t>“Who may abide in </a:t>
            </a:r>
            <a:r>
              <a:rPr lang="en-US" sz="2800" dirty="0" smtClean="0">
                <a:solidFill>
                  <a:schemeClr val="accent4">
                    <a:lumMod val="60000"/>
                    <a:lumOff val="40000"/>
                  </a:schemeClr>
                </a:solidFill>
              </a:rPr>
              <a:t>Your </a:t>
            </a:r>
            <a:r>
              <a:rPr lang="en-US" sz="2800" dirty="0" smtClean="0">
                <a:solidFill>
                  <a:schemeClr val="accent4">
                    <a:lumMod val="60000"/>
                    <a:lumOff val="40000"/>
                  </a:schemeClr>
                </a:solidFill>
              </a:rPr>
              <a:t>tabernacle?”</a:t>
            </a:r>
          </a:p>
          <a:p>
            <a:pPr marL="342900" indent="-342900">
              <a:buFont typeface="+mj-lt"/>
              <a:buAutoNum type="alphaUcPeriod"/>
            </a:pPr>
            <a:endParaRPr lang="en-US" sz="800" dirty="0" smtClean="0">
              <a:solidFill>
                <a:schemeClr val="accent4">
                  <a:lumMod val="60000"/>
                  <a:lumOff val="40000"/>
                </a:schemeClr>
              </a:solidFill>
            </a:endParaRPr>
          </a:p>
          <a:p>
            <a:pPr marL="342900" indent="-342900">
              <a:buFont typeface="+mj-lt"/>
              <a:buAutoNum type="alphaUcPeriod"/>
            </a:pPr>
            <a:r>
              <a:rPr lang="en-US" sz="2800" dirty="0" smtClean="0">
                <a:solidFill>
                  <a:schemeClr val="accent4">
                    <a:lumMod val="60000"/>
                    <a:lumOff val="40000"/>
                  </a:schemeClr>
                </a:solidFill>
              </a:rPr>
              <a:t>“Who may dwell in </a:t>
            </a:r>
            <a:r>
              <a:rPr lang="en-US" sz="2800" dirty="0" smtClean="0">
                <a:solidFill>
                  <a:schemeClr val="accent4">
                    <a:lumMod val="60000"/>
                    <a:lumOff val="40000"/>
                  </a:schemeClr>
                </a:solidFill>
              </a:rPr>
              <a:t>Your </a:t>
            </a:r>
            <a:r>
              <a:rPr lang="en-US" sz="2800" dirty="0" smtClean="0">
                <a:solidFill>
                  <a:schemeClr val="accent4">
                    <a:lumMod val="60000"/>
                    <a:lumOff val="40000"/>
                  </a:schemeClr>
                </a:solidFill>
              </a:rPr>
              <a:t>holy hill?”</a:t>
            </a:r>
            <a:endParaRPr lang="en-US" sz="2400" dirty="0" smtClean="0">
              <a:solidFill>
                <a:schemeClr val="bg1"/>
              </a:solidFill>
            </a:endParaRPr>
          </a:p>
        </p:txBody>
      </p:sp>
      <p:pic>
        <p:nvPicPr>
          <p:cNvPr id="1028" name="Picture 4" descr="http://q83lm.com/e-cards/wp-content/uploads/2013/01/The-Number-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43" b="92000" l="0" r="100000"/>
                    </a14:imgEffect>
                  </a14:imgLayer>
                </a14:imgProps>
              </a:ext>
              <a:ext uri="{28A0092B-C50C-407E-A947-70E740481C1C}">
                <a14:useLocalDpi xmlns:a14="http://schemas.microsoft.com/office/drawing/2010/main" val="0"/>
              </a:ext>
            </a:extLst>
          </a:blip>
          <a:srcRect t="3227" b="8437"/>
          <a:stretch/>
        </p:blipFill>
        <p:spPr bwMode="auto">
          <a:xfrm>
            <a:off x="989294" y="2210321"/>
            <a:ext cx="2116978" cy="187005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114800" y="2017059"/>
            <a:ext cx="3980329" cy="833717"/>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effectLst>
                  <a:outerShdw blurRad="38100" dist="38100" dir="2700000" algn="tl">
                    <a:srgbClr val="000000">
                      <a:alpha val="43137"/>
                    </a:srgbClr>
                  </a:outerShdw>
                </a:effectLst>
              </a:rPr>
              <a:t>Who – In the Church?</a:t>
            </a:r>
            <a:endParaRPr lang="en-US" sz="2800" dirty="0">
              <a:solidFill>
                <a:schemeClr val="bg1"/>
              </a:solidFill>
              <a:effectLst>
                <a:outerShdw blurRad="38100" dist="38100" dir="2700000" algn="tl">
                  <a:srgbClr val="000000">
                    <a:alpha val="43137"/>
                  </a:srgbClr>
                </a:outerShdw>
              </a:effectLst>
            </a:endParaRPr>
          </a:p>
        </p:txBody>
      </p:sp>
      <p:sp>
        <p:nvSpPr>
          <p:cNvPr id="8" name="Rounded Rectangle 7"/>
          <p:cNvSpPr/>
          <p:nvPr/>
        </p:nvSpPr>
        <p:spPr>
          <a:xfrm>
            <a:off x="4114800" y="3246661"/>
            <a:ext cx="3980329" cy="833717"/>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effectLst>
                  <a:outerShdw blurRad="38100" dist="38100" dir="2700000" algn="tl">
                    <a:srgbClr val="000000">
                      <a:alpha val="43137"/>
                    </a:srgbClr>
                  </a:outerShdw>
                </a:effectLst>
              </a:rPr>
              <a:t>Who – In Heaven?</a:t>
            </a:r>
            <a:endParaRPr lang="en-US" sz="2800" dirty="0">
              <a:solidFill>
                <a:schemeClr val="bg1"/>
              </a:solidFill>
              <a:effectLst>
                <a:outerShdw blurRad="38100" dist="38100" dir="2700000" algn="tl">
                  <a:srgbClr val="000000">
                    <a:alpha val="43137"/>
                  </a:srgbClr>
                </a:outerShdw>
              </a:effectLst>
            </a:endParaRPr>
          </a:p>
        </p:txBody>
      </p:sp>
      <p:cxnSp>
        <p:nvCxnSpPr>
          <p:cNvPr id="7" name="Straight Arrow Connector 6"/>
          <p:cNvCxnSpPr/>
          <p:nvPr/>
        </p:nvCxnSpPr>
        <p:spPr>
          <a:xfrm flipV="1">
            <a:off x="2985249" y="2530548"/>
            <a:ext cx="833716" cy="614802"/>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85249" y="3175465"/>
            <a:ext cx="856128" cy="488054"/>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5410183"/>
            <a:ext cx="914400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914400" indent="-914400" algn="r">
              <a:buFont typeface="+mj-lt"/>
              <a:buAutoNum type="arabicPeriod"/>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Question (v. 1)</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Tree>
    <p:extLst>
      <p:ext uri="{BB962C8B-B14F-4D97-AF65-F5344CB8AC3E}">
        <p14:creationId xmlns:p14="http://schemas.microsoft.com/office/powerpoint/2010/main" val="1216552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9174" y="224135"/>
            <a:ext cx="6300123"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latin typeface="Comic Sans MS" panose="030F0702030302020204" pitchFamily="66" charset="0"/>
              </a:rPr>
              <a:t>The Guest of God</a:t>
            </a:r>
            <a:endParaRPr lang="en-US" sz="5400" b="1" cap="none" spc="50" dirty="0">
              <a:ln w="0"/>
              <a:solidFill>
                <a:schemeClr val="bg2"/>
              </a:solidFill>
              <a:effectLst>
                <a:innerShdw blurRad="63500" dist="50800" dir="13500000">
                  <a:srgbClr val="000000">
                    <a:alpha val="50000"/>
                  </a:srgbClr>
                </a:innerShdw>
              </a:effectLst>
              <a:latin typeface="Comic Sans MS" panose="030F0702030302020204" pitchFamily="66" charset="0"/>
            </a:endParaRPr>
          </a:p>
        </p:txBody>
      </p:sp>
      <p:sp>
        <p:nvSpPr>
          <p:cNvPr id="5" name="TextBox 4"/>
          <p:cNvSpPr txBox="1"/>
          <p:nvPr/>
        </p:nvSpPr>
        <p:spPr>
          <a:xfrm>
            <a:off x="1102659" y="1550877"/>
            <a:ext cx="8041341" cy="1708160"/>
          </a:xfrm>
          <a:prstGeom prst="rect">
            <a:avLst/>
          </a:prstGeom>
          <a:noFill/>
        </p:spPr>
        <p:txBody>
          <a:bodyPr wrap="square" rtlCol="0">
            <a:spAutoFit/>
          </a:bodyPr>
          <a:lstStyle/>
          <a:p>
            <a:pPr marL="914400" indent="-914400">
              <a:buFont typeface="+mj-lt"/>
              <a:buAutoNum type="arabicPeriod"/>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Question (v. 1)</a:t>
            </a:r>
          </a:p>
          <a:p>
            <a:pPr marL="400050" indent="-400050">
              <a:buFont typeface="+mj-lt"/>
              <a:buAutoNum type="arabicPeriod"/>
            </a:pPr>
            <a:endParaRPr lang="en-US" sz="900" dirty="0" smtClean="0">
              <a:solidFill>
                <a:srgbClr val="FFFF00"/>
              </a:solidFill>
              <a:effectLst>
                <a:outerShdw blurRad="38100" dist="38100" dir="2700000" algn="tl">
                  <a:srgbClr val="000000">
                    <a:alpha val="43137"/>
                  </a:srgbClr>
                </a:outerShdw>
              </a:effectLst>
              <a:latin typeface="Korinna BT" panose="02040503030506020204" pitchFamily="18" charset="0"/>
            </a:endParaRPr>
          </a:p>
          <a:p>
            <a:pPr marL="914400" indent="-914400">
              <a:buFont typeface="+mj-lt"/>
              <a:buAutoNum type="arabicPeriod"/>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Answer (v. 2-5a)</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Tree>
    <p:extLst>
      <p:ext uri="{BB962C8B-B14F-4D97-AF65-F5344CB8AC3E}">
        <p14:creationId xmlns:p14="http://schemas.microsoft.com/office/powerpoint/2010/main" val="2567886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329501"/>
            <a:ext cx="914400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1028700" indent="-1028700" algn="r">
              <a:buFont typeface="+mj-lt"/>
              <a:buAutoNum type="arabicPeriod" startAt="2"/>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Answer (v. 2-5a)</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
        <p:nvSpPr>
          <p:cNvPr id="3" name="TextBox 2"/>
          <p:cNvSpPr txBox="1"/>
          <p:nvPr/>
        </p:nvSpPr>
        <p:spPr>
          <a:xfrm>
            <a:off x="595032" y="322730"/>
            <a:ext cx="7953936" cy="2000548"/>
          </a:xfrm>
          <a:prstGeom prst="rect">
            <a:avLst/>
          </a:prstGeom>
          <a:noFill/>
        </p:spPr>
        <p:txBody>
          <a:bodyPr wrap="square" rtlCol="0">
            <a:spAutoFit/>
          </a:bodyPr>
          <a:lstStyle/>
          <a:p>
            <a:pPr marL="342900" indent="-342900">
              <a:buFont typeface="+mj-lt"/>
              <a:buAutoNum type="alphaUcPeriod"/>
            </a:pPr>
            <a:r>
              <a:rPr lang="en-US" sz="2800" dirty="0" smtClean="0">
                <a:solidFill>
                  <a:schemeClr val="accent4">
                    <a:lumMod val="60000"/>
                    <a:lumOff val="40000"/>
                  </a:schemeClr>
                </a:solidFill>
              </a:rPr>
              <a:t>“He who walks uprightly” (v. 2)</a:t>
            </a:r>
          </a:p>
          <a:p>
            <a:pPr marL="914400" lvl="1" indent="-457200">
              <a:buFont typeface="+mj-lt"/>
              <a:buAutoNum type="arabicPeriod"/>
            </a:pPr>
            <a:r>
              <a:rPr lang="en-US" sz="2400" i="1" dirty="0" smtClean="0">
                <a:solidFill>
                  <a:schemeClr val="bg1"/>
                </a:solidFill>
              </a:rPr>
              <a:t>Daily life is in harmony with God (</a:t>
            </a:r>
            <a:r>
              <a:rPr lang="en-US" sz="2400" b="1" i="1" dirty="0" smtClean="0">
                <a:solidFill>
                  <a:srgbClr val="FFFF00"/>
                </a:solidFill>
              </a:rPr>
              <a:t>1 Pet. 1:15</a:t>
            </a:r>
            <a:r>
              <a:rPr lang="en-US" sz="2400" i="1" dirty="0" smtClean="0">
                <a:solidFill>
                  <a:schemeClr val="bg1"/>
                </a:solidFill>
              </a:rPr>
              <a:t>)</a:t>
            </a:r>
          </a:p>
          <a:p>
            <a:pPr marL="914400" lvl="1" indent="-457200">
              <a:buFont typeface="+mj-lt"/>
              <a:buAutoNum type="arabicPeriod"/>
            </a:pPr>
            <a:r>
              <a:rPr lang="en-US" sz="2400" i="1" dirty="0" smtClean="0">
                <a:solidFill>
                  <a:schemeClr val="bg1"/>
                </a:solidFill>
              </a:rPr>
              <a:t>Just &amp; fair with fellowman</a:t>
            </a:r>
          </a:p>
          <a:p>
            <a:pPr marL="914400" lvl="1" indent="-457200">
              <a:buFont typeface="+mj-lt"/>
              <a:buAutoNum type="arabicPeriod"/>
            </a:pPr>
            <a:r>
              <a:rPr lang="en-US" sz="2400" i="1" dirty="0" smtClean="0">
                <a:solidFill>
                  <a:schemeClr val="bg1"/>
                </a:solidFill>
              </a:rPr>
              <a:t>No hypocrisy or guile</a:t>
            </a:r>
          </a:p>
          <a:p>
            <a:pPr marL="914400" lvl="1" indent="-457200">
              <a:buFont typeface="+mj-lt"/>
              <a:buAutoNum type="arabicPeriod"/>
            </a:pPr>
            <a:r>
              <a:rPr lang="en-US" sz="2400" i="1" dirty="0" smtClean="0">
                <a:solidFill>
                  <a:schemeClr val="bg1"/>
                </a:solidFill>
              </a:rPr>
              <a:t>Puts God &amp; service to Him first</a:t>
            </a:r>
          </a:p>
        </p:txBody>
      </p:sp>
    </p:spTree>
    <p:extLst>
      <p:ext uri="{BB962C8B-B14F-4D97-AF65-F5344CB8AC3E}">
        <p14:creationId xmlns:p14="http://schemas.microsoft.com/office/powerpoint/2010/main" val="966057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5032" y="322730"/>
            <a:ext cx="7953936" cy="2062103"/>
          </a:xfrm>
          <a:prstGeom prst="rect">
            <a:avLst/>
          </a:prstGeom>
          <a:noFill/>
        </p:spPr>
        <p:txBody>
          <a:bodyPr wrap="square" rtlCol="0">
            <a:spAutoFit/>
          </a:bodyPr>
          <a:lstStyle/>
          <a:p>
            <a:pPr marL="342900" indent="-342900">
              <a:buFont typeface="+mj-lt"/>
              <a:buAutoNum type="alphaUcPeriod"/>
            </a:pPr>
            <a:r>
              <a:rPr lang="en-US" sz="2800" dirty="0" smtClean="0">
                <a:solidFill>
                  <a:schemeClr val="accent4">
                    <a:lumMod val="60000"/>
                    <a:lumOff val="40000"/>
                  </a:schemeClr>
                </a:solidFill>
              </a:rPr>
              <a:t>“He who walks uprightly” (v. 2)</a:t>
            </a:r>
          </a:p>
          <a:p>
            <a:pPr marL="342900" indent="-342900">
              <a:buFont typeface="+mj-lt"/>
              <a:buAutoNum type="alphaUcPeriod"/>
            </a:pPr>
            <a:r>
              <a:rPr lang="en-US" sz="2800" dirty="0" smtClean="0">
                <a:solidFill>
                  <a:schemeClr val="accent4">
                    <a:lumMod val="60000"/>
                    <a:lumOff val="40000"/>
                  </a:schemeClr>
                </a:solidFill>
              </a:rPr>
              <a:t>“Works righteousness” (v. 2)</a:t>
            </a:r>
          </a:p>
          <a:p>
            <a:pPr marL="914400" lvl="1" indent="-457200">
              <a:buFont typeface="+mj-lt"/>
              <a:buAutoNum type="arabicPeriod"/>
            </a:pPr>
            <a:r>
              <a:rPr lang="en-US" sz="2400" i="1" dirty="0" smtClean="0">
                <a:solidFill>
                  <a:schemeClr val="bg1"/>
                </a:solidFill>
              </a:rPr>
              <a:t>Obeys commands (</a:t>
            </a:r>
            <a:r>
              <a:rPr lang="en-US" sz="2400" b="1" i="1" dirty="0" smtClean="0">
                <a:solidFill>
                  <a:srgbClr val="FFFF00"/>
                </a:solidFill>
              </a:rPr>
              <a:t>Ps. 119:172</a:t>
            </a:r>
            <a:r>
              <a:rPr lang="en-US" sz="2400" i="1" dirty="0" smtClean="0">
                <a:solidFill>
                  <a:schemeClr val="bg1"/>
                </a:solidFill>
              </a:rPr>
              <a:t>)</a:t>
            </a:r>
          </a:p>
          <a:p>
            <a:pPr marL="914400" lvl="1" indent="-457200">
              <a:buFont typeface="+mj-lt"/>
              <a:buAutoNum type="arabicPeriod"/>
            </a:pPr>
            <a:r>
              <a:rPr lang="en-US" sz="2400" i="1" dirty="0" smtClean="0">
                <a:solidFill>
                  <a:schemeClr val="bg1"/>
                </a:solidFill>
              </a:rPr>
              <a:t>Must to be accepted of God (</a:t>
            </a:r>
            <a:r>
              <a:rPr lang="en-US" sz="2400" b="1" i="1" dirty="0" smtClean="0">
                <a:solidFill>
                  <a:srgbClr val="FFFF00"/>
                </a:solidFill>
              </a:rPr>
              <a:t>Acts 10:34-35</a:t>
            </a:r>
            <a:r>
              <a:rPr lang="en-US" sz="2400" i="1" dirty="0" smtClean="0">
                <a:solidFill>
                  <a:schemeClr val="bg1"/>
                </a:solidFill>
              </a:rPr>
              <a:t>)</a:t>
            </a:r>
          </a:p>
          <a:p>
            <a:pPr marL="914400" lvl="1" indent="-457200">
              <a:buFont typeface="+mj-lt"/>
              <a:buAutoNum type="arabicPeriod"/>
            </a:pPr>
            <a:r>
              <a:rPr lang="en-US" sz="2400" i="1" dirty="0" smtClean="0">
                <a:solidFill>
                  <a:schemeClr val="bg1"/>
                </a:solidFill>
              </a:rPr>
              <a:t>Essential to be born of God (</a:t>
            </a:r>
            <a:r>
              <a:rPr lang="en-US" sz="2400" b="1" i="1" dirty="0" smtClean="0">
                <a:solidFill>
                  <a:srgbClr val="FFFF00"/>
                </a:solidFill>
              </a:rPr>
              <a:t>1 Jn. 2:29</a:t>
            </a:r>
            <a:r>
              <a:rPr lang="en-US" sz="2400" i="1" dirty="0" smtClean="0">
                <a:solidFill>
                  <a:schemeClr val="bg1"/>
                </a:solidFill>
              </a:rPr>
              <a:t>)</a:t>
            </a:r>
            <a:endParaRPr lang="en-US" sz="2400" dirty="0">
              <a:solidFill>
                <a:schemeClr val="bg1"/>
              </a:solidFill>
            </a:endParaRPr>
          </a:p>
        </p:txBody>
      </p:sp>
      <p:sp>
        <p:nvSpPr>
          <p:cNvPr id="4" name="TextBox 3"/>
          <p:cNvSpPr txBox="1"/>
          <p:nvPr/>
        </p:nvSpPr>
        <p:spPr>
          <a:xfrm>
            <a:off x="1" y="5329501"/>
            <a:ext cx="914400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1028700" indent="-1028700" algn="r">
              <a:buFont typeface="+mj-lt"/>
              <a:buAutoNum type="arabicPeriod" startAt="2"/>
            </a:pPr>
            <a:r>
              <a:rPr lang="en-US" sz="4800" dirty="0" smtClean="0">
                <a:solidFill>
                  <a:srgbClr val="FFFF00"/>
                </a:solidFill>
                <a:effectLst>
                  <a:outerShdw blurRad="38100" dist="38100" dir="2700000" algn="tl">
                    <a:srgbClr val="000000">
                      <a:alpha val="43137"/>
                    </a:srgbClr>
                  </a:outerShdw>
                </a:effectLst>
                <a:latin typeface="Korinna BT" panose="02040503030506020204" pitchFamily="18" charset="0"/>
              </a:rPr>
              <a:t>The Answer (v. 2-5a)</a:t>
            </a:r>
            <a:endParaRPr lang="en-US" sz="4800" dirty="0">
              <a:solidFill>
                <a:srgbClr val="FFFF00"/>
              </a:solidFill>
              <a:effectLst>
                <a:outerShdw blurRad="38100" dist="38100" dir="2700000" algn="tl">
                  <a:srgbClr val="000000">
                    <a:alpha val="43137"/>
                  </a:srgbClr>
                </a:outerShdw>
              </a:effectLst>
              <a:latin typeface="Korinna BT" panose="02040503030506020204" pitchFamily="18" charset="0"/>
            </a:endParaRPr>
          </a:p>
        </p:txBody>
      </p:sp>
    </p:spTree>
    <p:extLst>
      <p:ext uri="{BB962C8B-B14F-4D97-AF65-F5344CB8AC3E}">
        <p14:creationId xmlns:p14="http://schemas.microsoft.com/office/powerpoint/2010/main" val="445865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TotalTime>
  <Words>1904</Words>
  <Application>Microsoft Office PowerPoint</Application>
  <PresentationFormat>On-screen Show (4:3)</PresentationFormat>
  <Paragraphs>181</Paragraphs>
  <Slides>20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Korinna BT</vt:lpstr>
      <vt:lpstr>Times New Roman</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DonnieV</dc:creator>
  <cp:lastModifiedBy>John Croft</cp:lastModifiedBy>
  <cp:revision>24</cp:revision>
  <cp:lastPrinted>2014-04-06T21:19:36Z</cp:lastPrinted>
  <dcterms:created xsi:type="dcterms:W3CDTF">2014-04-06T12:16:55Z</dcterms:created>
  <dcterms:modified xsi:type="dcterms:W3CDTF">2016-05-27T20:54:47Z</dcterms:modified>
</cp:coreProperties>
</file>