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52" r:id="rId3"/>
  </p:sldMasterIdLst>
  <p:notesMasterIdLst>
    <p:notesMasterId r:id="rId39"/>
  </p:notesMasterIdLst>
  <p:sldIdLst>
    <p:sldId id="256" r:id="rId4"/>
    <p:sldId id="281" r:id="rId5"/>
    <p:sldId id="261" r:id="rId6"/>
    <p:sldId id="259" r:id="rId7"/>
    <p:sldId id="260" r:id="rId8"/>
    <p:sldId id="264" r:id="rId9"/>
    <p:sldId id="258" r:id="rId10"/>
    <p:sldId id="267" r:id="rId11"/>
    <p:sldId id="271" r:id="rId12"/>
    <p:sldId id="265" r:id="rId13"/>
    <p:sldId id="280" r:id="rId14"/>
    <p:sldId id="283" r:id="rId15"/>
    <p:sldId id="263" r:id="rId16"/>
    <p:sldId id="269" r:id="rId17"/>
    <p:sldId id="275" r:id="rId18"/>
    <p:sldId id="291" r:id="rId19"/>
    <p:sldId id="304" r:id="rId20"/>
    <p:sldId id="284" r:id="rId21"/>
    <p:sldId id="282" r:id="rId22"/>
    <p:sldId id="292" r:id="rId23"/>
    <p:sldId id="305" r:id="rId24"/>
    <p:sldId id="293" r:id="rId25"/>
    <p:sldId id="285" r:id="rId26"/>
    <p:sldId id="294" r:id="rId27"/>
    <p:sldId id="295" r:id="rId28"/>
    <p:sldId id="296" r:id="rId29"/>
    <p:sldId id="297" r:id="rId30"/>
    <p:sldId id="298" r:id="rId31"/>
    <p:sldId id="299" r:id="rId32"/>
    <p:sldId id="266" r:id="rId33"/>
    <p:sldId id="272" r:id="rId34"/>
    <p:sldId id="276" r:id="rId35"/>
    <p:sldId id="301" r:id="rId36"/>
    <p:sldId id="302" r:id="rId37"/>
    <p:sldId id="279" r:id="rId38"/>
  </p:sldIdLst>
  <p:sldSz cx="9144000" cy="6858000" type="screen4x3"/>
  <p:notesSz cx="6858000" cy="9144000"/>
  <p:defaultTextStyle>
    <a:defPPr>
      <a:defRPr lang="en-US"/>
    </a:defPPr>
    <a:lvl1pPr algn="l" rtl="0" fontAlgn="base">
      <a:spcBef>
        <a:spcPct val="0"/>
      </a:spcBef>
      <a:spcAft>
        <a:spcPct val="0"/>
      </a:spcAft>
      <a:defRPr sz="4400" b="1" kern="1200">
        <a:solidFill>
          <a:schemeClr val="bg1"/>
        </a:solidFill>
        <a:latin typeface="Arial" charset="0"/>
        <a:ea typeface="+mn-ea"/>
        <a:cs typeface="+mn-cs"/>
      </a:defRPr>
    </a:lvl1pPr>
    <a:lvl2pPr marL="457200" algn="l" rtl="0" fontAlgn="base">
      <a:spcBef>
        <a:spcPct val="0"/>
      </a:spcBef>
      <a:spcAft>
        <a:spcPct val="0"/>
      </a:spcAft>
      <a:defRPr sz="4400" b="1" kern="1200">
        <a:solidFill>
          <a:schemeClr val="bg1"/>
        </a:solidFill>
        <a:latin typeface="Arial" charset="0"/>
        <a:ea typeface="+mn-ea"/>
        <a:cs typeface="+mn-cs"/>
      </a:defRPr>
    </a:lvl2pPr>
    <a:lvl3pPr marL="914400" algn="l" rtl="0" fontAlgn="base">
      <a:spcBef>
        <a:spcPct val="0"/>
      </a:spcBef>
      <a:spcAft>
        <a:spcPct val="0"/>
      </a:spcAft>
      <a:defRPr sz="4400" b="1" kern="1200">
        <a:solidFill>
          <a:schemeClr val="bg1"/>
        </a:solidFill>
        <a:latin typeface="Arial" charset="0"/>
        <a:ea typeface="+mn-ea"/>
        <a:cs typeface="+mn-cs"/>
      </a:defRPr>
    </a:lvl3pPr>
    <a:lvl4pPr marL="1371600" algn="l" rtl="0" fontAlgn="base">
      <a:spcBef>
        <a:spcPct val="0"/>
      </a:spcBef>
      <a:spcAft>
        <a:spcPct val="0"/>
      </a:spcAft>
      <a:defRPr sz="4400" b="1" kern="1200">
        <a:solidFill>
          <a:schemeClr val="bg1"/>
        </a:solidFill>
        <a:latin typeface="Arial" charset="0"/>
        <a:ea typeface="+mn-ea"/>
        <a:cs typeface="+mn-cs"/>
      </a:defRPr>
    </a:lvl4pPr>
    <a:lvl5pPr marL="1828800" algn="l" rtl="0" fontAlgn="base">
      <a:spcBef>
        <a:spcPct val="0"/>
      </a:spcBef>
      <a:spcAft>
        <a:spcPct val="0"/>
      </a:spcAft>
      <a:defRPr sz="4400" b="1" kern="1200">
        <a:solidFill>
          <a:schemeClr val="bg1"/>
        </a:solidFill>
        <a:latin typeface="Arial" charset="0"/>
        <a:ea typeface="+mn-ea"/>
        <a:cs typeface="+mn-cs"/>
      </a:defRPr>
    </a:lvl5pPr>
    <a:lvl6pPr marL="2286000" algn="l" defTabSz="914400" rtl="0" eaLnBrk="1" latinLnBrk="0" hangingPunct="1">
      <a:defRPr sz="4400" b="1" kern="1200">
        <a:solidFill>
          <a:schemeClr val="bg1"/>
        </a:solidFill>
        <a:latin typeface="Arial" charset="0"/>
        <a:ea typeface="+mn-ea"/>
        <a:cs typeface="+mn-cs"/>
      </a:defRPr>
    </a:lvl6pPr>
    <a:lvl7pPr marL="2743200" algn="l" defTabSz="914400" rtl="0" eaLnBrk="1" latinLnBrk="0" hangingPunct="1">
      <a:defRPr sz="4400" b="1" kern="1200">
        <a:solidFill>
          <a:schemeClr val="bg1"/>
        </a:solidFill>
        <a:latin typeface="Arial" charset="0"/>
        <a:ea typeface="+mn-ea"/>
        <a:cs typeface="+mn-cs"/>
      </a:defRPr>
    </a:lvl7pPr>
    <a:lvl8pPr marL="3200400" algn="l" defTabSz="914400" rtl="0" eaLnBrk="1" latinLnBrk="0" hangingPunct="1">
      <a:defRPr sz="4400" b="1" kern="1200">
        <a:solidFill>
          <a:schemeClr val="bg1"/>
        </a:solidFill>
        <a:latin typeface="Arial" charset="0"/>
        <a:ea typeface="+mn-ea"/>
        <a:cs typeface="+mn-cs"/>
      </a:defRPr>
    </a:lvl8pPr>
    <a:lvl9pPr marL="3657600" algn="l" defTabSz="914400" rtl="0" eaLnBrk="1" latinLnBrk="0" hangingPunct="1">
      <a:defRPr sz="4400" b="1"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DAD"/>
    <a:srgbClr val="B4B4B4"/>
    <a:srgbClr val="C0C0C0"/>
    <a:srgbClr val="00FFFF"/>
    <a:srgbClr val="000000"/>
    <a:srgbClr val="F5F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8221" autoAdjust="0"/>
  </p:normalViewPr>
  <p:slideViewPr>
    <p:cSldViewPr>
      <p:cViewPr varScale="1">
        <p:scale>
          <a:sx n="68" d="100"/>
          <a:sy n="68" d="100"/>
        </p:scale>
        <p:origin x="-11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EAACD102-E0E0-44C4-99F7-67B77947FE04}" type="slidenum">
              <a:rPr lang="en-US"/>
              <a:pPr>
                <a:defRPr/>
              </a:pPr>
              <a:t>‹#›</a:t>
            </a:fld>
            <a:endParaRPr lang="en-US"/>
          </a:p>
        </p:txBody>
      </p:sp>
    </p:spTree>
    <p:extLst>
      <p:ext uri="{BB962C8B-B14F-4D97-AF65-F5344CB8AC3E}">
        <p14:creationId xmlns:p14="http://schemas.microsoft.com/office/powerpoint/2010/main" val="17257800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0C5659B-FF90-4CC9-BE5D-8A97EB7BAC1D}" type="slidenum">
              <a:rPr lang="en-US" altLang="en-US" smtClean="0"/>
              <a:pPr eaLnBrk="1" hangingPunct="1">
                <a:spcBef>
                  <a:spcPct val="0"/>
                </a:spcBef>
              </a:pPr>
              <a:t>1</a:t>
            </a:fld>
            <a:endParaRPr lang="en-US" alt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Aim: To show that the world of astronomy is another proof that the Bible is true.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11043AD-BD8A-4B28-AED3-9C2A2D5B2B95}" type="slidenum">
              <a:rPr lang="en-US" altLang="en-US" smtClean="0"/>
              <a:pPr eaLnBrk="1" hangingPunct="1">
                <a:spcBef>
                  <a:spcPct val="0"/>
                </a:spcBef>
              </a:pPr>
              <a:t>10</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B. The common view today is that the universe resulted from the “Big Bang Theory”</a:t>
            </a:r>
          </a:p>
          <a:p>
            <a:pPr eaLnBrk="1" hangingPunct="1"/>
            <a:r>
              <a:rPr lang="en-US" altLang="en-US" smtClean="0"/>
              <a:t>1. It is suggested that all the matter then in existence (which supposedly dates to some 20 billion years ago) “was compressed into an infinitely dense and hot mass” (called a “cosmic egg”)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ACBC967-2BDF-43A9-90E7-C82B453B8138}" type="slidenum">
              <a:rPr lang="en-US" altLang="en-US" smtClean="0"/>
              <a:pPr eaLnBrk="1" hangingPunct="1">
                <a:spcBef>
                  <a:spcPct val="0"/>
                </a:spcBef>
              </a:pPr>
              <a:t>11</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that finally exploded (about 10 billion years ago), thus producing the </a:t>
            </a:r>
            <a:r>
              <a:rPr lang="en-US" altLang="en-US" u="sng" smtClean="0"/>
              <a:t>ordered</a:t>
            </a:r>
            <a:r>
              <a:rPr lang="en-US" altLang="en-US" smtClean="0"/>
              <a:t> systems of the universe</a:t>
            </a:r>
          </a:p>
          <a:p>
            <a:pPr eaLnBrk="1" hangingPunct="1"/>
            <a:r>
              <a:rPr lang="en-US" altLang="en-US" smtClean="0"/>
              <a:t>2. The “egg” was “many billions of times smaller than a single proton”. Where this “egg” came from, no one seems to know. Certainly no “cosmic chicken” has yet been located!</a:t>
            </a:r>
          </a:p>
          <a:p>
            <a:pPr eaLnBrk="1" hangingPunct="1"/>
            <a:r>
              <a:rPr lang="en-US" altLang="en-US" smtClean="0"/>
              <a:t>3. There are, however, many problems with the Big Bang theory. Consider just 2 of them.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1A2C7AC-5363-422A-8CAB-491E5A1D0025}" type="slidenum">
              <a:rPr lang="en-US" altLang="en-US" smtClean="0"/>
              <a:pPr eaLnBrk="1" hangingPunct="1">
                <a:spcBef>
                  <a:spcPct val="0"/>
                </a:spcBef>
              </a:pPr>
              <a:t>12</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82F174C-52C1-4857-A803-B7F90710F581}" type="slidenum">
              <a:rPr lang="en-US" altLang="en-US" smtClean="0"/>
              <a:pPr eaLnBrk="1" hangingPunct="1">
                <a:spcBef>
                  <a:spcPct val="0"/>
                </a:spcBef>
              </a:pPr>
              <a:t>13</a:t>
            </a:fld>
            <a:endParaRPr lang="en-US"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 No mere “explosion” could have made this machine we call the universe</a:t>
            </a:r>
          </a:p>
          <a:p>
            <a:pPr eaLnBrk="1" hangingPunct="1"/>
            <a:r>
              <a:rPr lang="en-US" altLang="en-US" smtClean="0"/>
              <a:t>b. A blowup in a printing factory does not produce an encyclopedia.</a:t>
            </a:r>
          </a:p>
          <a:p>
            <a:pPr eaLnBrk="1" hangingPunct="1"/>
            <a:r>
              <a:rPr lang="en-US" altLang="en-US" smtClean="0"/>
              <a:t>c. A stack of lumber and dynamite cannot construct a house. </a:t>
            </a:r>
          </a:p>
          <a:p>
            <a:pPr eaLnBrk="1" hangingPunct="1"/>
            <a:r>
              <a:rPr lang="en-US" altLang="en-US" smtClean="0"/>
              <a:t>d. An explosion propels objects radially - in all directions.</a:t>
            </a:r>
          </a:p>
          <a:p>
            <a:pPr eaLnBrk="1" hangingPunct="1"/>
            <a:r>
              <a:rPr lang="en-US" altLang="en-US" smtClean="0"/>
              <a:t>e. If you light a firecracker on the driveway, after it explodes you will find paper fragments scattered all around. There is no order to these.</a:t>
            </a:r>
          </a:p>
          <a:p>
            <a:pPr eaLnBrk="1" hangingPunct="1"/>
            <a:r>
              <a:rPr lang="en-US" altLang="en-US" smtClean="0"/>
              <a:t>f. The planets in our solar system have order, balance, and arrangement.</a:t>
            </a:r>
          </a:p>
          <a:p>
            <a:pPr eaLnBrk="1" hangingPunct="1"/>
            <a:r>
              <a:rPr lang="en-US" altLang="en-US" smtClean="0"/>
              <a:t>g. It is not just randomness. There is order.</a:t>
            </a:r>
          </a:p>
          <a:p>
            <a:pPr eaLnBrk="1" hangingPunct="1"/>
            <a:r>
              <a:rPr lang="en-US" altLang="en-US" smtClean="0"/>
              <a:t>2. “Every house is built by someone; but the builder of all things is God” (Heb. 3:4)</a:t>
            </a:r>
          </a:p>
          <a:p>
            <a:pPr eaLnBrk="1" hangingPunct="1"/>
            <a:r>
              <a:rPr lang="en-US" altLang="en-US" smtClean="0"/>
              <a:t>a. Intelligence can fashion a habitable dwelling; mere force cannot.</a:t>
            </a:r>
          </a:p>
          <a:p>
            <a:pPr eaLnBrk="1" hangingPunct="1"/>
            <a:r>
              <a:rPr lang="en-US" altLang="en-US" smtClean="0"/>
              <a:t>b. And so, “an accident” is not an adequate explanation for an ordered system.</a:t>
            </a:r>
          </a:p>
          <a:p>
            <a:pPr eaLnBrk="1" hangingPunct="1"/>
            <a:r>
              <a:rPr lang="en-US" altLang="en-US" smtClean="0"/>
              <a:t>c. Henri Poincare (1854-1912), considered to be one of the greatest mathematicians and original thinkers of his day, declared: “The world is</a:t>
            </a:r>
          </a:p>
          <a:p>
            <a:pPr eaLnBrk="1" hangingPunct="1"/>
            <a:r>
              <a:rPr lang="en-US" altLang="en-US" smtClean="0"/>
              <a:t>Divine because of its harmony”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77CF9AC-CDB9-403C-92B2-51B1AB027106}" type="slidenum">
              <a:rPr lang="en-US" altLang="en-US" smtClean="0"/>
              <a:pPr eaLnBrk="1" hangingPunct="1">
                <a:spcBef>
                  <a:spcPct val="0"/>
                </a:spcBef>
              </a:pPr>
              <a:t>14</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2. ASTRONOMY AND DESIGN</a:t>
            </a:r>
          </a:p>
          <a:p>
            <a:pPr eaLnBrk="1" hangingPunct="1"/>
            <a:r>
              <a:rPr lang="en-US" altLang="en-US" smtClean="0"/>
              <a:t>A. David declared in Psalms 19:1 “The heavens declare the glory of God; and the sky above proclaims his handiwork.”</a:t>
            </a:r>
          </a:p>
          <a:p>
            <a:pPr eaLnBrk="1" hangingPunct="1"/>
            <a:r>
              <a:rPr lang="en-US" altLang="en-US" smtClean="0"/>
              <a:t>1. The stars testify concerning God in 2 ways:</a:t>
            </a:r>
          </a:p>
          <a:p>
            <a:pPr eaLnBrk="1" hangingPunct="1"/>
            <a:r>
              <a:rPr lang="en-US" altLang="en-US" smtClean="0"/>
              <a:t>a. The </a:t>
            </a:r>
            <a:r>
              <a:rPr lang="en-US" altLang="en-US" u="sng" smtClean="0"/>
              <a:t>vastness</a:t>
            </a:r>
            <a:r>
              <a:rPr lang="en-US" altLang="en-US" smtClean="0"/>
              <a:t> of the universe is a testimony to His </a:t>
            </a:r>
            <a:r>
              <a:rPr lang="en-US" altLang="en-US" u="sng" smtClean="0"/>
              <a:t>Power</a:t>
            </a:r>
            <a:r>
              <a:rPr lang="en-US" altLang="en-US" smtClean="0"/>
              <a:t>.</a:t>
            </a:r>
          </a:p>
          <a:p>
            <a:pPr eaLnBrk="1" hangingPunct="1"/>
            <a:r>
              <a:rPr lang="en-US" altLang="en-US" smtClean="0"/>
              <a:t>b. The </a:t>
            </a:r>
            <a:r>
              <a:rPr lang="en-US" altLang="en-US" u="sng" smtClean="0"/>
              <a:t>organization</a:t>
            </a:r>
            <a:r>
              <a:rPr lang="en-US" altLang="en-US" smtClean="0"/>
              <a:t> is testimony to His </a:t>
            </a:r>
            <a:r>
              <a:rPr lang="en-US" altLang="en-US" u="sng" smtClean="0"/>
              <a:t>Intelligence</a:t>
            </a:r>
            <a:r>
              <a:rPr lang="en-US" altLang="en-US" smtClean="0"/>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A1DE272-6A64-43E2-B645-BE5A2F4B1D95}" type="slidenum">
              <a:rPr lang="en-US" altLang="en-US" smtClean="0"/>
              <a:pPr eaLnBrk="1" hangingPunct="1">
                <a:spcBef>
                  <a:spcPct val="0"/>
                </a:spcBef>
              </a:pPr>
              <a:t>15</a:t>
            </a:fld>
            <a:endParaRPr lang="en-US" alt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 The Number of the Heavenly Bodies is beyond our ability to understand.</a:t>
            </a:r>
          </a:p>
          <a:p>
            <a:pPr eaLnBrk="1" hangingPunct="1"/>
            <a:r>
              <a:rPr lang="en-US" altLang="en-US" smtClean="0"/>
              <a:t>1. Ancient men and astronomers tried to number the stars.</a:t>
            </a:r>
          </a:p>
          <a:p>
            <a:pPr eaLnBrk="1" hangingPunct="1"/>
            <a:r>
              <a:rPr lang="en-US" altLang="en-US" smtClean="0"/>
              <a:t>a. In 150 B.C., Hipparchus estimated there were less than 3,000 stars.</a:t>
            </a:r>
          </a:p>
          <a:p>
            <a:pPr eaLnBrk="1" hangingPunct="1"/>
            <a:r>
              <a:rPr lang="en-US" altLang="en-US" smtClean="0"/>
              <a:t>b. Three centuries later, Ptolemy suggested a slightly larger figure.</a:t>
            </a:r>
          </a:p>
          <a:p>
            <a:pPr eaLnBrk="1" hangingPunct="1"/>
            <a:r>
              <a:rPr lang="en-US" altLang="en-US" smtClean="0"/>
              <a:t>c. One of the latest estimates today is that there could be as many as 100 septillion stars in space (that's a 1 followed by 26 zeros).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4D33B49-BC11-4C11-B2E3-140C1775DC91}" type="slidenum">
              <a:rPr lang="en-US" altLang="en-US" smtClean="0"/>
              <a:pPr eaLnBrk="1" hangingPunct="1">
                <a:spcBef>
                  <a:spcPct val="0"/>
                </a:spcBef>
              </a:pPr>
              <a:t>16</a:t>
            </a:fld>
            <a:endParaRPr lang="en-US" alt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All the while, though, the Scriptures had taught that the stars are numberless</a:t>
            </a:r>
          </a:p>
          <a:p>
            <a:pPr eaLnBrk="1" hangingPunct="1"/>
            <a:r>
              <a:rPr lang="en-US" altLang="en-US" smtClean="0"/>
              <a:t>a. Gen. 22:17 “I will multiply thy seed as the stars of the heaven,”</a:t>
            </a:r>
          </a:p>
          <a:p>
            <a:pPr eaLnBrk="1" hangingPunct="1"/>
            <a:r>
              <a:rPr lang="en-US" altLang="en-US" smtClean="0"/>
              <a:t>b. Jer. 33:22 “As the </a:t>
            </a:r>
            <a:r>
              <a:rPr lang="en-US" altLang="en-US" u="sng" smtClean="0"/>
              <a:t>host of heaven</a:t>
            </a:r>
            <a:r>
              <a:rPr lang="en-US" altLang="en-US" smtClean="0"/>
              <a:t> cannot be numbered, neither the sand of the sea measured: so will I multiply the seed of David my servant, and the Levites that minister to me.”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7E91C95-773F-427E-B0FC-4FD731B0345B}" type="slidenum">
              <a:rPr lang="en-US" altLang="en-US" smtClean="0"/>
              <a:pPr eaLnBrk="1" hangingPunct="1">
                <a:spcBef>
                  <a:spcPct val="0"/>
                </a:spcBef>
              </a:pPr>
              <a:t>17</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And God knows them all by name - Psa. 147:4 </a:t>
            </a:r>
            <a:r>
              <a:rPr lang="en-US" altLang="en-US" smtClean="0">
                <a:solidFill>
                  <a:schemeClr val="bg1"/>
                </a:solidFill>
              </a:rPr>
              <a:t>“He counts the number of the stars; He calls them all by name.” </a:t>
            </a:r>
          </a:p>
          <a:p>
            <a:pPr eaLnBrk="1" hangingPunct="1"/>
            <a:r>
              <a:rPr lang="en-US" altLang="en-US" smtClean="0"/>
              <a:t>2. What power has the Maker of this universe!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7E40F4C-71B5-46C5-92F7-C0F5002A98C2}" type="slidenum">
              <a:rPr lang="en-US" altLang="en-US" smtClean="0"/>
              <a:pPr eaLnBrk="1" hangingPunct="1">
                <a:spcBef>
                  <a:spcPct val="0"/>
                </a:spcBef>
              </a:pPr>
              <a:t>18</a:t>
            </a:fld>
            <a:endParaRPr lang="en-US" alt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 David described the starry hosts as Jehovah's “handiwork,” indeed, the exquisite work of his “fingers” (Psa. 8:3). “When I consider thy heavens, the work of thy fingers, the moon and the stars, which thou hast ordained;”</a:t>
            </a:r>
          </a:p>
          <a:p>
            <a:pPr eaLnBrk="1" hangingPunct="1"/>
            <a:r>
              <a:rPr lang="en-US" altLang="en-US" smtClean="0"/>
              <a:t>1. Job exclaimed that the heavens were “garnished” by the Creator (Job 26:13).</a:t>
            </a:r>
          </a:p>
          <a:p>
            <a:pPr eaLnBrk="1" hangingPunct="1"/>
            <a:r>
              <a:rPr lang="en-US" altLang="en-US" smtClean="0"/>
              <a:t>2. Heb. 11:3 says the “worlds” were “framed” by the words of God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F36427E-2D6E-405D-BDE4-4B7690EBC158}" type="slidenum">
              <a:rPr lang="en-US" altLang="en-US" smtClean="0"/>
              <a:pPr eaLnBrk="1" hangingPunct="1">
                <a:spcBef>
                  <a:spcPct val="0"/>
                </a:spcBef>
              </a:pPr>
              <a:t>19</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 Reflect upon some of the design features of the Lord's universe. Astounding to think of the intelligence that was behind them</a:t>
            </a:r>
          </a:p>
          <a:p>
            <a:pPr eaLnBrk="1" hangingPunct="1"/>
            <a:r>
              <a:rPr lang="en-US" altLang="en-US" smtClean="0"/>
              <a:t>1. Our earth is the 3</a:t>
            </a:r>
            <a:r>
              <a:rPr lang="en-US" altLang="en-US" baseline="30000" smtClean="0"/>
              <a:t>rd</a:t>
            </a:r>
            <a:r>
              <a:rPr lang="en-US" altLang="en-US" smtClean="0"/>
              <a:t> planet from the sun (93 million miles away). It is spinning on its axis at the rate of 1,000 miles per hour (at the equator).</a:t>
            </a:r>
          </a:p>
          <a:p>
            <a:pPr eaLnBrk="1" hangingPunct="1"/>
            <a:r>
              <a:rPr lang="en-US" altLang="en-US" smtClean="0"/>
              <a:t>a. The earth is moving in an elliptical orbit around the sun at an average speed of 66,600 m.p.h.</a:t>
            </a:r>
          </a:p>
          <a:p>
            <a:pPr eaLnBrk="1" hangingPunct="1"/>
            <a:r>
              <a:rPr lang="en-US" altLang="en-US" smtClean="0"/>
              <a:t>b. It travels 595 million miles in its yearly route around the “track.”</a:t>
            </a:r>
          </a:p>
          <a:p>
            <a:pPr eaLnBrk="1" hangingPunct="1"/>
            <a:r>
              <a:rPr lang="en-US" altLang="en-US" smtClean="0"/>
              <a:t>c. What started all this movement? How did it get started by itself as the evolutionist would claim</a:t>
            </a:r>
          </a:p>
          <a:p>
            <a:pPr eaLnBrk="1" hangingPunct="1"/>
            <a:r>
              <a:rPr lang="en-US" altLang="en-US" smtClean="0"/>
              <a:t>(1) There is no natural explanation.</a:t>
            </a:r>
          </a:p>
          <a:p>
            <a:pPr eaLnBrk="1" hangingPunct="1"/>
            <a:r>
              <a:rPr lang="en-US" altLang="en-US" smtClean="0"/>
              <a:t>(2) Sir Isaac Newton's First Law of Motion asserts that a stationary object will remain so until force is exerted upon it from some other source.</a:t>
            </a:r>
          </a:p>
          <a:p>
            <a:pPr eaLnBrk="1" hangingPunct="1"/>
            <a:r>
              <a:rPr lang="en-US" altLang="en-US" smtClean="0"/>
              <a:t>(3) This fact has forced many philosophers and logicians to postulate a “Prime Mover.”</a:t>
            </a:r>
          </a:p>
          <a:p>
            <a:pPr eaLnBrk="1" hangingPunct="1"/>
            <a:r>
              <a:rPr lang="en-US" altLang="en-US" smtClean="0"/>
              <a:t>(4) The Bible calls Him “God.”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58701D4-46E6-4C0A-A0AB-A15262334B8C}" type="slidenum">
              <a:rPr lang="en-US" altLang="en-US" smtClean="0"/>
              <a:pPr eaLnBrk="1" hangingPunct="1">
                <a:spcBef>
                  <a:spcPct val="0"/>
                </a:spcBef>
              </a:pPr>
              <a:t>2</a:t>
            </a:fld>
            <a:endParaRPr lang="en-US" alt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F150706-FDF9-4B0F-B4C3-02CE0A143A88}" type="slidenum">
              <a:rPr lang="en-US" altLang="en-US" smtClean="0"/>
              <a:pPr eaLnBrk="1" hangingPunct="1">
                <a:spcBef>
                  <a:spcPct val="0"/>
                </a:spcBef>
              </a:pPr>
              <a:t>20</a:t>
            </a:fld>
            <a:endParaRPr lang="en-US" alt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The earth is delicately balanced in its orbit.</a:t>
            </a:r>
          </a:p>
          <a:p>
            <a:pPr eaLnBrk="1" hangingPunct="1"/>
            <a:r>
              <a:rPr lang="en-US" altLang="en-US" smtClean="0"/>
              <a:t>(1) As the earth moves around the sun, centrifugal force pushes it outward (much like a weight attached to a string and whirled above your head).</a:t>
            </a:r>
          </a:p>
          <a:p>
            <a:pPr eaLnBrk="1" hangingPunct="1"/>
            <a:r>
              <a:rPr lang="en-US" altLang="en-US" smtClean="0"/>
              <a:t>(2) At the same time, the force of gravity pulls it toward the sun.</a:t>
            </a:r>
          </a:p>
          <a:p>
            <a:pPr eaLnBrk="1" hangingPunct="1"/>
            <a:r>
              <a:rPr lang="en-US" altLang="en-US" smtClean="0"/>
              <a:t>(3) It would take a steel cable at least 8,000 miles in diameter (comparable to that of our earth) to equal the strength</a:t>
            </a:r>
          </a:p>
          <a:p>
            <a:pPr eaLnBrk="1" hangingPunct="1"/>
            <a:r>
              <a:rPr lang="en-US" altLang="en-US" smtClean="0"/>
              <a:t>of the force which ties this planet to the sun</a:t>
            </a:r>
          </a:p>
          <a:p>
            <a:pPr eaLnBrk="1" hangingPunct="1"/>
            <a:r>
              <a:rPr lang="en-US" altLang="en-US" smtClean="0"/>
              <a:t>(4) Gravity ! What a mysterious force.</a:t>
            </a:r>
          </a:p>
          <a:p>
            <a:pPr eaLnBrk="1" hangingPunct="1"/>
            <a:r>
              <a:rPr lang="en-US" altLang="en-US" smtClean="0"/>
              <a:t>(a) We constantly see its effect, but still do not fully understand it.</a:t>
            </a:r>
          </a:p>
          <a:p>
            <a:pPr eaLnBrk="1" hangingPunct="1"/>
            <a:r>
              <a:rPr lang="en-US" altLang="en-US" smtClean="0"/>
              <a:t>(b) We can explain the principle of its universal force, but we really do not even know what it is.</a:t>
            </a:r>
          </a:p>
          <a:p>
            <a:pPr eaLnBrk="1" hangingPunct="1"/>
            <a:r>
              <a:rPr lang="en-US" altLang="en-US" smtClean="0"/>
              <a:t>2. The amazing balance between these forces of nature can be explained reasonably only in the light of intelligent design.</a:t>
            </a:r>
          </a:p>
          <a:p>
            <a:pPr eaLnBrk="1" hangingPunct="1"/>
            <a:r>
              <a:rPr lang="en-US" altLang="en-US" smtClean="0"/>
              <a:t>3. Think about this. As the earth travels in its orbit around the sun, it must make minute adjustments to conform to its elliptical “track.”</a:t>
            </a:r>
          </a:p>
          <a:p>
            <a:pPr eaLnBrk="1" hangingPunct="1"/>
            <a:r>
              <a:rPr lang="en-US" altLang="en-US" smtClean="0"/>
              <a:t>a. Our planet digresses from a straight line one-ninth of an inch every eighteen miles.</a:t>
            </a:r>
          </a:p>
          <a:p>
            <a:pPr eaLnBrk="1" hangingPunct="1"/>
            <a:r>
              <a:rPr lang="en-US" altLang="en-US" smtClean="0"/>
              <a:t>b. If the modification was only 1/10 of an inch, our globe would gradually move toward outer space and eventually become a frozen ball.</a:t>
            </a:r>
          </a:p>
          <a:p>
            <a:pPr eaLnBrk="1" hangingPunct="1"/>
            <a:r>
              <a:rPr lang="en-US" altLang="en-US" smtClean="0"/>
              <a:t>e. If the adjustment was as much as 1/8 of an inch, we would be pulled toward the sun and burned up.</a:t>
            </a:r>
          </a:p>
          <a:p>
            <a:pPr eaLnBrk="1" hangingPunct="1"/>
            <a:r>
              <a:rPr lang="en-US" altLang="en-US" smtClean="0"/>
              <a:t>f. The balance is just right.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4D8A33F-89DA-431F-95FF-2C16665ABEB9}" type="slidenum">
              <a:rPr lang="en-US" altLang="en-US" smtClean="0"/>
              <a:pPr eaLnBrk="1" hangingPunct="1">
                <a:spcBef>
                  <a:spcPct val="0"/>
                </a:spcBef>
              </a:pPr>
              <a:t>22</a:t>
            </a:fld>
            <a:endParaRPr lang="en-US" alt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3. THE PURPOSE OF HEAVENLY LUMINARIES</a:t>
            </a:r>
          </a:p>
          <a:p>
            <a:pPr eaLnBrk="1" hangingPunct="1"/>
            <a:r>
              <a:rPr lang="en-US" altLang="en-US" smtClean="0"/>
              <a:t>A. Why did God create the sun, the moon, and the stars?</a:t>
            </a:r>
          </a:p>
          <a:p>
            <a:pPr eaLnBrk="1" hangingPunct="1"/>
            <a:r>
              <a:rPr lang="en-US" altLang="en-US" smtClean="0"/>
              <a:t>1. Most of them are far beyond mans ability to visit, even if a human could survive there.</a:t>
            </a:r>
          </a:p>
          <a:p>
            <a:pPr eaLnBrk="1" hangingPunct="1"/>
            <a:r>
              <a:rPr lang="en-US" altLang="en-US" smtClean="0"/>
              <a:t>2. If one wanted to draw a map of our universe, with a scale of 1 inch = 93 million miles (the distance from earth to the sun), his paper would have to be four miles long to include our next nearest star.</a:t>
            </a:r>
          </a:p>
          <a:p>
            <a:pPr eaLnBrk="1" hangingPunct="1"/>
            <a:r>
              <a:rPr lang="en-US" altLang="en-US" smtClean="0"/>
              <a:t>3. The map would need to be 25,000 miles long just to reach to the center of the Milky Way galaxy!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CEFB478-0242-4D54-B697-CC63F5868F25}" type="slidenum">
              <a:rPr lang="en-US" altLang="en-US" smtClean="0"/>
              <a:pPr eaLnBrk="1" hangingPunct="1">
                <a:spcBef>
                  <a:spcPct val="0"/>
                </a:spcBef>
              </a:pPr>
              <a:t>23</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4571A24-5C12-42E8-AC25-161522BF3394}" type="slidenum">
              <a:rPr lang="en-US" altLang="en-US" smtClean="0"/>
              <a:pPr eaLnBrk="1" hangingPunct="1">
                <a:spcBef>
                  <a:spcPct val="0"/>
                </a:spcBef>
              </a:pPr>
              <a:t>24</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Size of the earth with Venus, Mars, Mercury and Pluto - Larger</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98C1A5C-DC1B-411B-ACD4-63C3CC4C0BF6}" type="slidenum">
              <a:rPr lang="en-US" altLang="en-US" smtClean="0"/>
              <a:pPr eaLnBrk="1" hangingPunct="1">
                <a:spcBef>
                  <a:spcPct val="0"/>
                </a:spcBef>
              </a:pPr>
              <a:t>25</a:t>
            </a:fld>
            <a:endParaRPr lang="en-US"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2. Comparison to Saturn and Jupiter - smaller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90EDABB-7077-4B33-A8B5-67CEC4E759EA}" type="slidenum">
              <a:rPr lang="en-US" altLang="en-US" smtClean="0"/>
              <a:pPr eaLnBrk="1" hangingPunct="1">
                <a:spcBef>
                  <a:spcPct val="0"/>
                </a:spcBef>
              </a:pPr>
              <a:t>26</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3. When the Sun is shown the earth is a tiny speck</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4DAD18D-1D58-40CB-8BF9-E045C18E2496}" type="slidenum">
              <a:rPr lang="en-US" altLang="en-US" smtClean="0"/>
              <a:pPr eaLnBrk="1" hangingPunct="1">
                <a:spcBef>
                  <a:spcPct val="0"/>
                </a:spcBef>
              </a:pPr>
              <a:t>27</a:t>
            </a:fld>
            <a:endParaRPr lang="en-US" alt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Pollux (giant star)</a:t>
            </a:r>
          </a:p>
          <a:p>
            <a:pPr eaLnBrk="1" hangingPunct="1"/>
            <a:r>
              <a:rPr lang="en-US" altLang="en-US" smtClean="0"/>
              <a:t>2. In comparison to the star Arcturus (orange giant star) the sun is very small and the earth is invisible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BDA3187-43FD-4545-9DC6-BFADD9AB674E}" type="slidenum">
              <a:rPr lang="en-US" altLang="en-US" smtClean="0"/>
              <a:pPr eaLnBrk="1" hangingPunct="1">
                <a:spcBef>
                  <a:spcPct val="0"/>
                </a:spcBef>
              </a:pPr>
              <a:t>28</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5. But the Star Antares (red supergiant star) makes Arcturus look very small</a:t>
            </a:r>
          </a:p>
          <a:p>
            <a:pPr eaLnBrk="1" hangingPunct="1"/>
            <a:r>
              <a:rPr lang="en-US" altLang="en-US" smtClean="0"/>
              <a:t>6. So in comparison the earth and mankind are very small and insignificant.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A5871FD-0C1D-44B0-A834-2210CB3276FB}" type="slidenum">
              <a:rPr lang="en-US" altLang="en-US" smtClean="0"/>
              <a:pPr eaLnBrk="1" hangingPunct="1">
                <a:spcBef>
                  <a:spcPct val="0"/>
                </a:spcBef>
              </a:pPr>
              <a:t>29</a:t>
            </a:fld>
            <a:endParaRPr lang="en-US" alt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 Moses described the purpose of the planets and stars in Genesis 1.</a:t>
            </a:r>
          </a:p>
          <a:p>
            <a:pPr eaLnBrk="1" hangingPunct="1"/>
            <a:r>
              <a:rPr lang="en-US" altLang="en-US" smtClean="0"/>
              <a:t>1. They were designed to “divide the day from the night,” to be for “signs, and for seasons, and for days and years,” and to serve in the expanse to “give light upon the earth” (1:14-15).</a:t>
            </a:r>
          </a:p>
          <a:p>
            <a:pPr eaLnBrk="1" hangingPunct="1"/>
            <a:r>
              <a:rPr lang="en-US" altLang="en-US" smtClean="0"/>
              <a:t>2. The sun provides light (and heat) upon the earth for the day time.</a:t>
            </a:r>
          </a:p>
          <a:p>
            <a:pPr eaLnBrk="1" hangingPunct="1"/>
            <a:r>
              <a:rPr lang="en-US" altLang="en-US" smtClean="0"/>
              <a:t>3. It is called the “greater” light (compared to the moon); it is significant that the inspired Writer did not say, the “greatest” light (as the sun would have appeared to the ordinary observer 15 centuries before Christ), for there are many stars larger than the sun.</a:t>
            </a:r>
          </a:p>
          <a:p>
            <a:pPr eaLnBrk="1" hangingPunct="1"/>
            <a:r>
              <a:rPr lang="en-US" altLang="en-US" smtClean="0"/>
              <a:t>4. The rotation of our earth upon its axis, in relation to the sun, produces the day-night sequence.</a:t>
            </a:r>
          </a:p>
          <a:p>
            <a:pPr eaLnBrk="1" hangingPunct="1"/>
            <a:r>
              <a:rPr lang="en-US" altLang="en-US" smtClean="0"/>
              <a:t>5. The revolution of the earth in its orbit around the sun, each 365 days, measures the year.</a:t>
            </a:r>
          </a:p>
          <a:p>
            <a:pPr eaLnBrk="1" hangingPunct="1"/>
            <a:r>
              <a:rPr lang="en-US" altLang="en-US" smtClean="0"/>
              <a:t>6. The incline or decline of the earth on its axis, relative to the sun, provides our seasons, which facilitate the growing of crops.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9EDC53F-39E9-4DB8-AC9E-6CEAB30642CA}" type="slidenum">
              <a:rPr lang="en-US" altLang="en-US" smtClean="0"/>
              <a:pPr eaLnBrk="1" hangingPunct="1">
                <a:spcBef>
                  <a:spcPct val="0"/>
                </a:spcBef>
              </a:pPr>
              <a:t>30</a:t>
            </a:fld>
            <a:endParaRPr lang="en-US" alt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Further, the Lord has made use of celestial bodies as “signs” for the teaching of spiritual lessons.</a:t>
            </a:r>
          </a:p>
          <a:p>
            <a:pPr eaLnBrk="1" hangingPunct="1"/>
            <a:r>
              <a:rPr lang="en-US" altLang="en-US" smtClean="0"/>
              <a:t>a. When Joseph dreamed of the sun, moon, and stars bowing down to him (Gen. 37), it was a prophetic symbol of his future glory.</a:t>
            </a:r>
          </a:p>
          <a:p>
            <a:pPr eaLnBrk="1" hangingPunct="1"/>
            <a:r>
              <a:rPr lang="en-US" altLang="en-US" smtClean="0"/>
              <a:t>b. Balaam's prophecy of a “star” to come out of Jacob (Num. 24:17), is most likely a preview of the coming of Christ, who refers to himself as “the bright and morning star” (Rev. 22:16).</a:t>
            </a:r>
          </a:p>
          <a:p>
            <a:pPr eaLnBrk="1" hangingPunct="1"/>
            <a:r>
              <a:rPr lang="en-US" altLang="en-US" smtClean="0"/>
              <a:t>c. God employed some sort of heavenly light (“star” — a generic term) to guide the wise men to the place where the infant Christ lay (Mt. 2:2, 9). This phenomenon cannot be explained except by a miracle.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D992943-B5B3-4F6E-BA34-A213C90BB097}" type="slidenum">
              <a:rPr lang="en-US" altLang="en-US" smtClean="0"/>
              <a:pPr eaLnBrk="1" hangingPunct="1">
                <a:spcBef>
                  <a:spcPct val="0"/>
                </a:spcBef>
              </a:pPr>
              <a:t>3</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FA89B81-C37B-4518-8D09-0BC14306448F}" type="slidenum">
              <a:rPr lang="en-US" altLang="en-US" smtClean="0"/>
              <a:pPr eaLnBrk="1" hangingPunct="1">
                <a:spcBef>
                  <a:spcPct val="0"/>
                </a:spcBef>
              </a:pPr>
              <a:t>31</a:t>
            </a:fld>
            <a:endParaRPr lang="en-US"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The sun, moon, and stars are magnificent evidences of the Creator's genius and power.</a:t>
            </a:r>
          </a:p>
          <a:p>
            <a:pPr eaLnBrk="1" hangingPunct="1"/>
            <a:r>
              <a:rPr lang="en-US" altLang="en-US" smtClean="0"/>
              <a:t>2. They are both beautiful and serve a purpose through a grand design</a:t>
            </a:r>
          </a:p>
          <a:p>
            <a:pPr eaLnBrk="1" hangingPunct="1"/>
            <a:r>
              <a:rPr lang="en-US" altLang="en-US" smtClean="0"/>
              <a:t>3. Dr. Arthur Harding, Professor of Mathematics and Astronomy at the University of Arkansas, wrote: As we look at the machines in some of our factories we sometimes wonder at what the mind of man has created, overlooking the fact that we are living on a little World that is a part of a gigantic machine which is operating silently in the sky . Surely here is a gigantic machine which makes us stand in awe and wonder at the power of the creator who could design such a machine and put it into operation.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196F696-21B3-409F-9F5D-3E242B38CFEC}" type="slidenum">
              <a:rPr lang="en-US" altLang="en-US" smtClean="0"/>
              <a:pPr eaLnBrk="1" hangingPunct="1">
                <a:spcBef>
                  <a:spcPct val="0"/>
                </a:spcBef>
              </a:pPr>
              <a:t>32</a:t>
            </a:fld>
            <a:endParaRPr lang="en-US" alt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Unfortunately, over the centuries, some have given the heavenly bodies undue prominence.</a:t>
            </a:r>
          </a:p>
          <a:p>
            <a:pPr eaLnBrk="1" hangingPunct="1"/>
            <a:r>
              <a:rPr lang="en-US" altLang="en-US" smtClean="0"/>
              <a:t>a. It is an interesting fact that whereas in ancient times some gave much attention to the sun, moon, and stars — even worshiping them — the Hebrews were not preoccupied with such matters, doubtless due to prohibition against star worship,</a:t>
            </a:r>
          </a:p>
          <a:p>
            <a:pPr eaLnBrk="1" hangingPunct="1"/>
            <a:r>
              <a:rPr lang="en-US" altLang="en-US" smtClean="0"/>
              <a:t>b. Deut. 4:19; 17:2-5;</a:t>
            </a:r>
          </a:p>
          <a:p>
            <a:pPr eaLnBrk="1" hangingPunct="1"/>
            <a:r>
              <a:rPr lang="en-US" altLang="en-US" smtClean="0"/>
              <a:t>c. Isa. 47:13;</a:t>
            </a:r>
          </a:p>
          <a:p>
            <a:pPr eaLnBrk="1" hangingPunct="1"/>
            <a:r>
              <a:rPr lang="en-US" altLang="en-US" smtClean="0"/>
              <a:t>d. Jer. 44:19</a:t>
            </a:r>
          </a:p>
          <a:p>
            <a:pPr eaLnBrk="1" hangingPunct="1"/>
            <a:r>
              <a:rPr lang="en-US" altLang="en-US" smtClean="0"/>
              <a:t>e. Modern devotees of astrology (who allege that the sky's luminaries have control over the destinies of men) are equally pagan.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7ED3D2-30FE-4B04-BEDE-B2DCE76D3E11}" type="slidenum">
              <a:rPr lang="en-US" altLang="en-US" smtClean="0"/>
              <a:pPr eaLnBrk="1" hangingPunct="1">
                <a:spcBef>
                  <a:spcPct val="0"/>
                </a:spcBef>
              </a:pPr>
              <a:t>33</a:t>
            </a:fld>
            <a:endParaRPr lang="en-US" alt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73A1FA8-AF54-43FB-A3CC-3CCA6944EE2A}" type="slidenum">
              <a:rPr lang="en-US" altLang="en-US" smtClean="0"/>
              <a:pPr eaLnBrk="1" hangingPunct="1">
                <a:spcBef>
                  <a:spcPct val="0"/>
                </a:spcBef>
              </a:pPr>
              <a:t>34</a:t>
            </a:fld>
            <a:endParaRPr lang="en-US" alt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264060C-2E6E-405D-80E9-D52D7434EE03}" type="slidenum">
              <a:rPr lang="en-US" altLang="en-US" smtClean="0"/>
              <a:pPr eaLnBrk="1" hangingPunct="1">
                <a:spcBef>
                  <a:spcPct val="0"/>
                </a:spcBef>
              </a:pPr>
              <a:t>35</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6BB2862-CFFB-4BA5-8694-92291AF43A8A}" type="slidenum">
              <a:rPr lang="en-US" altLang="en-US" smtClean="0"/>
              <a:pPr eaLnBrk="1" hangingPunct="1">
                <a:spcBef>
                  <a:spcPct val="0"/>
                </a:spcBef>
              </a:pPr>
              <a:t>4</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1D6F429-9FB6-4F85-BBB5-6A31CC0BC9F5}" type="slidenum">
              <a:rPr lang="en-US" altLang="en-US" smtClean="0"/>
              <a:pPr eaLnBrk="1" hangingPunct="1">
                <a:spcBef>
                  <a:spcPct val="0"/>
                </a:spcBef>
              </a:pPr>
              <a:t>5</a:t>
            </a:fld>
            <a:endParaRPr lang="en-US" alt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8C4DB8B-8957-44EB-972C-0836650043CF}" type="slidenum">
              <a:rPr lang="en-US" altLang="en-US" smtClean="0"/>
              <a:pPr eaLnBrk="1" hangingPunct="1">
                <a:spcBef>
                  <a:spcPct val="0"/>
                </a:spcBef>
              </a:pPr>
              <a:t>6</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The word “astronomy” derives from two roots — astron = “star” and nomos = “law.”</a:t>
            </a:r>
          </a:p>
          <a:p>
            <a:pPr eaLnBrk="1" hangingPunct="1"/>
            <a:r>
              <a:rPr lang="en-US" altLang="en-US" smtClean="0"/>
              <a:t>a. The word suggests an arrangement or distribution of the stars.</a:t>
            </a:r>
          </a:p>
          <a:p>
            <a:pPr eaLnBrk="1" hangingPunct="1"/>
            <a:r>
              <a:rPr lang="en-US" altLang="en-US" smtClean="0"/>
              <a:t>b. This, in itself, implies a law-giver or an arranger.</a:t>
            </a:r>
          </a:p>
          <a:p>
            <a:pPr eaLnBrk="1" hangingPunct="1"/>
            <a:r>
              <a:rPr lang="en-US" altLang="en-US" smtClean="0"/>
              <a:t>c. Astronomy, then, basically means star law. It suggests the idea that the stars or the heavenly bodies function according to law.</a:t>
            </a:r>
          </a:p>
          <a:p>
            <a:pPr eaLnBrk="1" hangingPunct="1"/>
            <a:r>
              <a:rPr lang="en-US" altLang="en-US" smtClean="0"/>
              <a:t>d. They are not characterized by haphazardness, randomness, but rather, they function according to what we call celestial laws.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E407CE4-78B4-4B4A-B4B1-3AEA3D5ACC3E}" type="slidenum">
              <a:rPr lang="en-US" altLang="en-US" smtClean="0"/>
              <a:pPr eaLnBrk="1" hangingPunct="1">
                <a:spcBef>
                  <a:spcPct val="0"/>
                </a:spcBef>
              </a:pPr>
              <a:t>7</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The Greeks called the universe cosmos</a:t>
            </a:r>
          </a:p>
          <a:p>
            <a:pPr eaLnBrk="1" hangingPunct="1"/>
            <a:r>
              <a:rPr lang="en-US" altLang="en-US" smtClean="0"/>
              <a:t>a. The word “cosmos” = order, arrangement, design. It is the opposite of the word “chaos.”</a:t>
            </a:r>
          </a:p>
          <a:p>
            <a:pPr eaLnBrk="1" hangingPunct="1"/>
            <a:r>
              <a:rPr lang="en-US" altLang="en-US" smtClean="0"/>
              <a:t>b. Cosmos is that which is orderly. Chaos is that which is disorderly.</a:t>
            </a:r>
          </a:p>
          <a:p>
            <a:pPr eaLnBrk="1" hangingPunct="1"/>
            <a:r>
              <a:rPr lang="en-US" altLang="en-US" smtClean="0"/>
              <a:t>c. The universe, then, is not the chaos. It’s the cosmos.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828E546-3DE7-4A01-9DC0-F07F33F1D374}" type="slidenum">
              <a:rPr lang="en-US" altLang="en-US" smtClean="0"/>
              <a:pPr eaLnBrk="1" hangingPunct="1">
                <a:spcBef>
                  <a:spcPct val="0"/>
                </a:spcBef>
              </a:pPr>
              <a:t>8</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 The Bible itself speaks of the “ordinances” of the heavens (Jer. 31:35) </a:t>
            </a:r>
            <a:r>
              <a:rPr lang="en-US" altLang="en-US" sz="1400" smtClean="0">
                <a:solidFill>
                  <a:schemeClr val="bg1"/>
                </a:solidFill>
              </a:rPr>
              <a:t>“</a:t>
            </a:r>
            <a:r>
              <a:rPr lang="en-US" altLang="en-US" sz="1400" u="sng" smtClean="0">
                <a:solidFill>
                  <a:schemeClr val="bg1"/>
                </a:solidFill>
              </a:rPr>
              <a:t>ordinances</a:t>
            </a:r>
            <a:r>
              <a:rPr lang="en-US" altLang="en-US" smtClean="0">
                <a:solidFill>
                  <a:schemeClr val="bg1"/>
                </a:solidFill>
              </a:rPr>
              <a:t> of the moon and the stars for a light by night”</a:t>
            </a:r>
            <a:endParaRPr lang="en-US" altLang="en-US" smtClean="0"/>
          </a:p>
          <a:p>
            <a:pPr eaLnBrk="1" hangingPunct="1"/>
            <a:r>
              <a:rPr lang="en-US" altLang="en-US" smtClean="0"/>
              <a:t>a. What’s an ordinance? Well, a law. So Jeremiah then suggests the idea that the heavenly bodies are regulated according to law</a:t>
            </a:r>
          </a:p>
          <a:p>
            <a:pPr eaLnBrk="1" hangingPunct="1"/>
            <a:r>
              <a:rPr lang="en-US" altLang="en-US" smtClean="0"/>
              <a:t>b. The ESV says “The fixed order”</a:t>
            </a:r>
          </a:p>
          <a:p>
            <a:pPr eaLnBrk="1" hangingPunct="1"/>
            <a:r>
              <a:rPr lang="en-US" altLang="en-US" smtClean="0"/>
              <a:t>c. It is a fundamental principle of logic that where there is law, there must be a law-giver.</a:t>
            </a:r>
          </a:p>
          <a:p>
            <a:pPr eaLnBrk="1" hangingPunct="1"/>
            <a:r>
              <a:rPr lang="en-US" altLang="en-US" smtClean="0"/>
              <a:t>d. The U.S. Constitution did not compose itself!</a:t>
            </a:r>
          </a:p>
          <a:p>
            <a:pPr eaLnBrk="1" hangingPunct="1"/>
            <a:r>
              <a:rPr lang="en-US" altLang="en-US" smtClean="0"/>
              <a:t>e. The law-giver, the orderer of the universe, is its Creator, God.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D893963-2429-437B-91B6-875BB1122695}" type="slidenum">
              <a:rPr lang="en-US" altLang="en-US" smtClean="0"/>
              <a:pPr eaLnBrk="1" hangingPunct="1">
                <a:spcBef>
                  <a:spcPct val="0"/>
                </a:spcBef>
              </a:pPr>
              <a:t>9</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1. ORIGIN OF HEAVENLY BODIES</a:t>
            </a:r>
          </a:p>
          <a:p>
            <a:pPr eaLnBrk="1" hangingPunct="1"/>
            <a:r>
              <a:rPr lang="en-US" altLang="en-US" smtClean="0"/>
              <a:t>A. Only 2 possibilities as to the origin of the universe</a:t>
            </a:r>
          </a:p>
          <a:p>
            <a:pPr eaLnBrk="1" hangingPunct="1"/>
            <a:r>
              <a:rPr lang="en-US" altLang="en-US" smtClean="0"/>
              <a:t>1. It occurred either naturally or supernatural.</a:t>
            </a:r>
          </a:p>
          <a:p>
            <a:pPr eaLnBrk="1" hangingPunct="1"/>
            <a:r>
              <a:rPr lang="en-US" altLang="en-US" smtClean="0"/>
              <a:t>2. The question is: which idea is taught by the evidence?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4C6448-5C3F-4561-8F49-A66F29F0DE00}" type="slidenum">
              <a:rPr lang="en-US"/>
              <a:pPr>
                <a:defRPr/>
              </a:pPr>
              <a:t>‹#›</a:t>
            </a:fld>
            <a:endParaRPr lang="en-US"/>
          </a:p>
        </p:txBody>
      </p:sp>
    </p:spTree>
    <p:extLst>
      <p:ext uri="{BB962C8B-B14F-4D97-AF65-F5344CB8AC3E}">
        <p14:creationId xmlns:p14="http://schemas.microsoft.com/office/powerpoint/2010/main" val="3237696224"/>
      </p:ext>
    </p:extLst>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5B6C38-B689-4CD3-9FB7-037AB7D207D1}" type="slidenum">
              <a:rPr lang="en-US"/>
              <a:pPr>
                <a:defRPr/>
              </a:pPr>
              <a:t>‹#›</a:t>
            </a:fld>
            <a:endParaRPr lang="en-US"/>
          </a:p>
        </p:txBody>
      </p:sp>
    </p:spTree>
    <p:extLst>
      <p:ext uri="{BB962C8B-B14F-4D97-AF65-F5344CB8AC3E}">
        <p14:creationId xmlns:p14="http://schemas.microsoft.com/office/powerpoint/2010/main" val="3453376395"/>
      </p:ext>
    </p:extLst>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EA2037-9969-4581-90E7-4CCE4CDCC826}" type="slidenum">
              <a:rPr lang="en-US"/>
              <a:pPr>
                <a:defRPr/>
              </a:pPr>
              <a:t>‹#›</a:t>
            </a:fld>
            <a:endParaRPr lang="en-US"/>
          </a:p>
        </p:txBody>
      </p:sp>
    </p:spTree>
    <p:extLst>
      <p:ext uri="{BB962C8B-B14F-4D97-AF65-F5344CB8AC3E}">
        <p14:creationId xmlns:p14="http://schemas.microsoft.com/office/powerpoint/2010/main" val="3682888201"/>
      </p:ext>
    </p:extLst>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A8EE70-06C7-4BCA-AD31-620197105506}" type="slidenum">
              <a:rPr lang="en-US"/>
              <a:pPr>
                <a:defRPr/>
              </a:pPr>
              <a:t>‹#›</a:t>
            </a:fld>
            <a:endParaRPr lang="en-US"/>
          </a:p>
        </p:txBody>
      </p:sp>
    </p:spTree>
    <p:extLst>
      <p:ext uri="{BB962C8B-B14F-4D97-AF65-F5344CB8AC3E}">
        <p14:creationId xmlns:p14="http://schemas.microsoft.com/office/powerpoint/2010/main" val="1579556404"/>
      </p:ext>
    </p:extLst>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A8B2EF-F49B-42C8-B4A6-A245B2782FE6}" type="slidenum">
              <a:rPr lang="en-US"/>
              <a:pPr>
                <a:defRPr/>
              </a:pPr>
              <a:t>‹#›</a:t>
            </a:fld>
            <a:endParaRPr lang="en-US"/>
          </a:p>
        </p:txBody>
      </p:sp>
    </p:spTree>
    <p:extLst>
      <p:ext uri="{BB962C8B-B14F-4D97-AF65-F5344CB8AC3E}">
        <p14:creationId xmlns:p14="http://schemas.microsoft.com/office/powerpoint/2010/main" val="1080706673"/>
      </p:ext>
    </p:extLst>
  </p:cSld>
  <p:clrMapOvr>
    <a:masterClrMapping/>
  </p:clrMapOvr>
  <p:transition spd="med">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22DEF7-E8FF-4D7A-83A2-CB0AF878E052}" type="slidenum">
              <a:rPr lang="en-US"/>
              <a:pPr>
                <a:defRPr/>
              </a:pPr>
              <a:t>‹#›</a:t>
            </a:fld>
            <a:endParaRPr lang="en-US"/>
          </a:p>
        </p:txBody>
      </p:sp>
    </p:spTree>
    <p:extLst>
      <p:ext uri="{BB962C8B-B14F-4D97-AF65-F5344CB8AC3E}">
        <p14:creationId xmlns:p14="http://schemas.microsoft.com/office/powerpoint/2010/main" val="2344586706"/>
      </p:ext>
    </p:extLst>
  </p:cSld>
  <p:clrMapOvr>
    <a:masterClrMapping/>
  </p:clrMapOvr>
  <p:transition spd="med">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D6283F-C309-4518-8E16-40EEFA163734}" type="slidenum">
              <a:rPr lang="en-US"/>
              <a:pPr>
                <a:defRPr/>
              </a:pPr>
              <a:t>‹#›</a:t>
            </a:fld>
            <a:endParaRPr lang="en-US"/>
          </a:p>
        </p:txBody>
      </p:sp>
    </p:spTree>
    <p:extLst>
      <p:ext uri="{BB962C8B-B14F-4D97-AF65-F5344CB8AC3E}">
        <p14:creationId xmlns:p14="http://schemas.microsoft.com/office/powerpoint/2010/main" val="1974964822"/>
      </p:ext>
    </p:extLst>
  </p:cSld>
  <p:clrMapOvr>
    <a:masterClrMapping/>
  </p:clrMapOvr>
  <p:transition spd="med">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6C685E6-1F67-4957-A096-4D205CB65842}" type="slidenum">
              <a:rPr lang="en-US"/>
              <a:pPr>
                <a:defRPr/>
              </a:pPr>
              <a:t>‹#›</a:t>
            </a:fld>
            <a:endParaRPr lang="en-US"/>
          </a:p>
        </p:txBody>
      </p:sp>
    </p:spTree>
    <p:extLst>
      <p:ext uri="{BB962C8B-B14F-4D97-AF65-F5344CB8AC3E}">
        <p14:creationId xmlns:p14="http://schemas.microsoft.com/office/powerpoint/2010/main" val="425650440"/>
      </p:ext>
    </p:extLst>
  </p:cSld>
  <p:clrMapOvr>
    <a:masterClrMapping/>
  </p:clrMapOvr>
  <p:transition spd="med">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903E43-F35A-462D-A3C3-C9120D659197}" type="slidenum">
              <a:rPr lang="en-US"/>
              <a:pPr>
                <a:defRPr/>
              </a:pPr>
              <a:t>‹#›</a:t>
            </a:fld>
            <a:endParaRPr lang="en-US"/>
          </a:p>
        </p:txBody>
      </p:sp>
    </p:spTree>
    <p:extLst>
      <p:ext uri="{BB962C8B-B14F-4D97-AF65-F5344CB8AC3E}">
        <p14:creationId xmlns:p14="http://schemas.microsoft.com/office/powerpoint/2010/main" val="3184707925"/>
      </p:ext>
    </p:extLst>
  </p:cSld>
  <p:clrMapOvr>
    <a:masterClrMapping/>
  </p:clrMapOvr>
  <p:transition spd="med">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D98D9D5-C058-469B-A8D9-CB16F3409599}" type="slidenum">
              <a:rPr lang="en-US"/>
              <a:pPr>
                <a:defRPr/>
              </a:pPr>
              <a:t>‹#›</a:t>
            </a:fld>
            <a:endParaRPr lang="en-US"/>
          </a:p>
        </p:txBody>
      </p:sp>
    </p:spTree>
    <p:extLst>
      <p:ext uri="{BB962C8B-B14F-4D97-AF65-F5344CB8AC3E}">
        <p14:creationId xmlns:p14="http://schemas.microsoft.com/office/powerpoint/2010/main" val="2152763760"/>
      </p:ext>
    </p:extLst>
  </p:cSld>
  <p:clrMapOvr>
    <a:masterClrMapping/>
  </p:clrMapOvr>
  <p:transition spd="med">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E6763D-8C11-4821-8912-1506D2BC5D6F}" type="slidenum">
              <a:rPr lang="en-US"/>
              <a:pPr>
                <a:defRPr/>
              </a:pPr>
              <a:t>‹#›</a:t>
            </a:fld>
            <a:endParaRPr lang="en-US"/>
          </a:p>
        </p:txBody>
      </p:sp>
    </p:spTree>
    <p:extLst>
      <p:ext uri="{BB962C8B-B14F-4D97-AF65-F5344CB8AC3E}">
        <p14:creationId xmlns:p14="http://schemas.microsoft.com/office/powerpoint/2010/main" val="4265525821"/>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F14B83-071B-4F3C-80A8-AB413B69D427}" type="slidenum">
              <a:rPr lang="en-US"/>
              <a:pPr>
                <a:defRPr/>
              </a:pPr>
              <a:t>‹#›</a:t>
            </a:fld>
            <a:endParaRPr lang="en-US"/>
          </a:p>
        </p:txBody>
      </p:sp>
    </p:spTree>
    <p:extLst>
      <p:ext uri="{BB962C8B-B14F-4D97-AF65-F5344CB8AC3E}">
        <p14:creationId xmlns:p14="http://schemas.microsoft.com/office/powerpoint/2010/main" val="2190223968"/>
      </p:ext>
    </p:extLst>
  </p:cSld>
  <p:clrMapOvr>
    <a:masterClrMapping/>
  </p:clrMapOvr>
  <p:transition spd="med">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400B08-182B-435A-9A0E-2E41AE0C2B5C}" type="slidenum">
              <a:rPr lang="en-US"/>
              <a:pPr>
                <a:defRPr/>
              </a:pPr>
              <a:t>‹#›</a:t>
            </a:fld>
            <a:endParaRPr lang="en-US"/>
          </a:p>
        </p:txBody>
      </p:sp>
    </p:spTree>
    <p:extLst>
      <p:ext uri="{BB962C8B-B14F-4D97-AF65-F5344CB8AC3E}">
        <p14:creationId xmlns:p14="http://schemas.microsoft.com/office/powerpoint/2010/main" val="2764591071"/>
      </p:ext>
    </p:extLst>
  </p:cSld>
  <p:clrMapOvr>
    <a:masterClrMapping/>
  </p:clrMapOvr>
  <p:transition spd="med">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9264C6-DBEE-472B-9D93-F034D38E04F1}" type="slidenum">
              <a:rPr lang="en-US"/>
              <a:pPr>
                <a:defRPr/>
              </a:pPr>
              <a:t>‹#›</a:t>
            </a:fld>
            <a:endParaRPr lang="en-US"/>
          </a:p>
        </p:txBody>
      </p:sp>
    </p:spTree>
    <p:extLst>
      <p:ext uri="{BB962C8B-B14F-4D97-AF65-F5344CB8AC3E}">
        <p14:creationId xmlns:p14="http://schemas.microsoft.com/office/powerpoint/2010/main" val="2578022100"/>
      </p:ext>
    </p:extLst>
  </p:cSld>
  <p:clrMapOvr>
    <a:masterClrMapping/>
  </p:clrMapOvr>
  <p:transition spd="med">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F209C0-03DA-4FAC-83A8-B114B9992CE0}" type="slidenum">
              <a:rPr lang="en-US"/>
              <a:pPr>
                <a:defRPr/>
              </a:pPr>
              <a:t>‹#›</a:t>
            </a:fld>
            <a:endParaRPr lang="en-US"/>
          </a:p>
        </p:txBody>
      </p:sp>
    </p:spTree>
    <p:extLst>
      <p:ext uri="{BB962C8B-B14F-4D97-AF65-F5344CB8AC3E}">
        <p14:creationId xmlns:p14="http://schemas.microsoft.com/office/powerpoint/2010/main" val="3718124469"/>
      </p:ext>
    </p:extLst>
  </p:cSld>
  <p:clrMapOvr>
    <a:masterClrMapping/>
  </p:clrMapOvr>
  <p:transition spd="med">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5714"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1571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BB15CB-5C52-4BDF-ACD5-263358DB317E}" type="slidenum">
              <a:rPr lang="en-US"/>
              <a:pPr>
                <a:defRPr/>
              </a:pPr>
              <a:t>‹#›</a:t>
            </a:fld>
            <a:endParaRPr lang="en-US"/>
          </a:p>
        </p:txBody>
      </p:sp>
    </p:spTree>
    <p:extLst>
      <p:ext uri="{BB962C8B-B14F-4D97-AF65-F5344CB8AC3E}">
        <p14:creationId xmlns:p14="http://schemas.microsoft.com/office/powerpoint/2010/main" val="381013736"/>
      </p:ext>
    </p:extLst>
  </p:cSld>
  <p:clrMapOvr>
    <a:masterClrMapping/>
  </p:clrMapOvr>
  <p:transition spd="med">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87001A-B0F5-4F79-A4D4-6DEBF7B791F5}" type="slidenum">
              <a:rPr lang="en-US"/>
              <a:pPr>
                <a:defRPr/>
              </a:pPr>
              <a:t>‹#›</a:t>
            </a:fld>
            <a:endParaRPr lang="en-US"/>
          </a:p>
        </p:txBody>
      </p:sp>
    </p:spTree>
    <p:extLst>
      <p:ext uri="{BB962C8B-B14F-4D97-AF65-F5344CB8AC3E}">
        <p14:creationId xmlns:p14="http://schemas.microsoft.com/office/powerpoint/2010/main" val="2982692765"/>
      </p:ext>
    </p:extLst>
  </p:cSld>
  <p:clrMapOvr>
    <a:masterClrMapping/>
  </p:clrMapOvr>
  <p:transition spd="med">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648E13-5695-4238-8AA0-E32CCDCE0DFA}" type="slidenum">
              <a:rPr lang="en-US"/>
              <a:pPr>
                <a:defRPr/>
              </a:pPr>
              <a:t>‹#›</a:t>
            </a:fld>
            <a:endParaRPr lang="en-US"/>
          </a:p>
        </p:txBody>
      </p:sp>
    </p:spTree>
    <p:extLst>
      <p:ext uri="{BB962C8B-B14F-4D97-AF65-F5344CB8AC3E}">
        <p14:creationId xmlns:p14="http://schemas.microsoft.com/office/powerpoint/2010/main" val="2770431923"/>
      </p:ext>
    </p:extLst>
  </p:cSld>
  <p:clrMapOvr>
    <a:masterClrMapping/>
  </p:clrMapOvr>
  <p:transition spd="med">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CB573A-13DB-409B-AA52-1E147E8DC40E}" type="slidenum">
              <a:rPr lang="en-US"/>
              <a:pPr>
                <a:defRPr/>
              </a:pPr>
              <a:t>‹#›</a:t>
            </a:fld>
            <a:endParaRPr lang="en-US"/>
          </a:p>
        </p:txBody>
      </p:sp>
    </p:spTree>
    <p:extLst>
      <p:ext uri="{BB962C8B-B14F-4D97-AF65-F5344CB8AC3E}">
        <p14:creationId xmlns:p14="http://schemas.microsoft.com/office/powerpoint/2010/main" val="2066467568"/>
      </p:ext>
    </p:extLst>
  </p:cSld>
  <p:clrMapOvr>
    <a:masterClrMapping/>
  </p:clrMapOvr>
  <p:transition spd="med">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4238ABA-1A6F-4A9A-8161-0787EAC4E814}" type="slidenum">
              <a:rPr lang="en-US"/>
              <a:pPr>
                <a:defRPr/>
              </a:pPr>
              <a:t>‹#›</a:t>
            </a:fld>
            <a:endParaRPr lang="en-US"/>
          </a:p>
        </p:txBody>
      </p:sp>
    </p:spTree>
    <p:extLst>
      <p:ext uri="{BB962C8B-B14F-4D97-AF65-F5344CB8AC3E}">
        <p14:creationId xmlns:p14="http://schemas.microsoft.com/office/powerpoint/2010/main" val="792192822"/>
      </p:ext>
    </p:extLst>
  </p:cSld>
  <p:clrMapOvr>
    <a:masterClrMapping/>
  </p:clrMapOvr>
  <p:transition spd="med">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EB9F47C-FC27-4F18-9A59-2CB778EB4B18}" type="slidenum">
              <a:rPr lang="en-US"/>
              <a:pPr>
                <a:defRPr/>
              </a:pPr>
              <a:t>‹#›</a:t>
            </a:fld>
            <a:endParaRPr lang="en-US"/>
          </a:p>
        </p:txBody>
      </p:sp>
    </p:spTree>
    <p:extLst>
      <p:ext uri="{BB962C8B-B14F-4D97-AF65-F5344CB8AC3E}">
        <p14:creationId xmlns:p14="http://schemas.microsoft.com/office/powerpoint/2010/main" val="3121020018"/>
      </p:ext>
    </p:extLst>
  </p:cSld>
  <p:clrMapOvr>
    <a:masterClrMapping/>
  </p:clrMapOvr>
  <p:transition spd="med">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22CDF1-3F60-47C0-8B0E-E7C3DAE0BB5E}" type="slidenum">
              <a:rPr lang="en-US"/>
              <a:pPr>
                <a:defRPr/>
              </a:pPr>
              <a:t>‹#›</a:t>
            </a:fld>
            <a:endParaRPr lang="en-US"/>
          </a:p>
        </p:txBody>
      </p:sp>
    </p:spTree>
    <p:extLst>
      <p:ext uri="{BB962C8B-B14F-4D97-AF65-F5344CB8AC3E}">
        <p14:creationId xmlns:p14="http://schemas.microsoft.com/office/powerpoint/2010/main" val="3308577931"/>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F32FE2-D119-47B9-BC6C-3506363ADE9F}" type="slidenum">
              <a:rPr lang="en-US"/>
              <a:pPr>
                <a:defRPr/>
              </a:pPr>
              <a:t>‹#›</a:t>
            </a:fld>
            <a:endParaRPr lang="en-US"/>
          </a:p>
        </p:txBody>
      </p:sp>
    </p:spTree>
    <p:extLst>
      <p:ext uri="{BB962C8B-B14F-4D97-AF65-F5344CB8AC3E}">
        <p14:creationId xmlns:p14="http://schemas.microsoft.com/office/powerpoint/2010/main" val="1361269701"/>
      </p:ext>
    </p:extLst>
  </p:cSld>
  <p:clrMapOvr>
    <a:masterClrMapping/>
  </p:clrMapOvr>
  <p:transition spd="med">
    <p:zo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B2E42A-A657-4795-8D90-75235E449489}" type="slidenum">
              <a:rPr lang="en-US"/>
              <a:pPr>
                <a:defRPr/>
              </a:pPr>
              <a:t>‹#›</a:t>
            </a:fld>
            <a:endParaRPr lang="en-US"/>
          </a:p>
        </p:txBody>
      </p:sp>
    </p:spTree>
    <p:extLst>
      <p:ext uri="{BB962C8B-B14F-4D97-AF65-F5344CB8AC3E}">
        <p14:creationId xmlns:p14="http://schemas.microsoft.com/office/powerpoint/2010/main" val="1345411760"/>
      </p:ext>
    </p:extLst>
  </p:cSld>
  <p:clrMapOvr>
    <a:masterClrMapping/>
  </p:clrMapOvr>
  <p:transition spd="med">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4E0FC9-6D07-47E5-9A12-F01C231CE624}" type="slidenum">
              <a:rPr lang="en-US"/>
              <a:pPr>
                <a:defRPr/>
              </a:pPr>
              <a:t>‹#›</a:t>
            </a:fld>
            <a:endParaRPr lang="en-US"/>
          </a:p>
        </p:txBody>
      </p:sp>
    </p:spTree>
    <p:extLst>
      <p:ext uri="{BB962C8B-B14F-4D97-AF65-F5344CB8AC3E}">
        <p14:creationId xmlns:p14="http://schemas.microsoft.com/office/powerpoint/2010/main" val="2025311061"/>
      </p:ext>
    </p:extLst>
  </p:cSld>
  <p:clrMapOvr>
    <a:masterClrMapping/>
  </p:clrMapOvr>
  <p:transition spd="med">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06EF50-3CF8-4F85-80D5-992D478033C1}" type="slidenum">
              <a:rPr lang="en-US"/>
              <a:pPr>
                <a:defRPr/>
              </a:pPr>
              <a:t>‹#›</a:t>
            </a:fld>
            <a:endParaRPr lang="en-US"/>
          </a:p>
        </p:txBody>
      </p:sp>
    </p:spTree>
    <p:extLst>
      <p:ext uri="{BB962C8B-B14F-4D97-AF65-F5344CB8AC3E}">
        <p14:creationId xmlns:p14="http://schemas.microsoft.com/office/powerpoint/2010/main" val="1311574255"/>
      </p:ext>
    </p:extLst>
  </p:cSld>
  <p:clrMapOvr>
    <a:masterClrMapping/>
  </p:clrMapOvr>
  <p:transition spd="med">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81AA02-368F-41AC-8615-C74DB62FBCE8}" type="slidenum">
              <a:rPr lang="en-US"/>
              <a:pPr>
                <a:defRPr/>
              </a:pPr>
              <a:t>‹#›</a:t>
            </a:fld>
            <a:endParaRPr lang="en-US"/>
          </a:p>
        </p:txBody>
      </p:sp>
    </p:spTree>
    <p:extLst>
      <p:ext uri="{BB962C8B-B14F-4D97-AF65-F5344CB8AC3E}">
        <p14:creationId xmlns:p14="http://schemas.microsoft.com/office/powerpoint/2010/main" val="3213092560"/>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7F7963-F1FD-4606-A569-143D919BEEE6}" type="slidenum">
              <a:rPr lang="en-US"/>
              <a:pPr>
                <a:defRPr/>
              </a:pPr>
              <a:t>‹#›</a:t>
            </a:fld>
            <a:endParaRPr lang="en-US"/>
          </a:p>
        </p:txBody>
      </p:sp>
    </p:spTree>
    <p:extLst>
      <p:ext uri="{BB962C8B-B14F-4D97-AF65-F5344CB8AC3E}">
        <p14:creationId xmlns:p14="http://schemas.microsoft.com/office/powerpoint/2010/main" val="2071647745"/>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43D9E54-A0BA-4656-BCFA-E1A51B857533}" type="slidenum">
              <a:rPr lang="en-US"/>
              <a:pPr>
                <a:defRPr/>
              </a:pPr>
              <a:t>‹#›</a:t>
            </a:fld>
            <a:endParaRPr lang="en-US"/>
          </a:p>
        </p:txBody>
      </p:sp>
    </p:spTree>
    <p:extLst>
      <p:ext uri="{BB962C8B-B14F-4D97-AF65-F5344CB8AC3E}">
        <p14:creationId xmlns:p14="http://schemas.microsoft.com/office/powerpoint/2010/main" val="308340876"/>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E0FC692-51CF-4321-B47B-52914CEFC9BA}" type="slidenum">
              <a:rPr lang="en-US"/>
              <a:pPr>
                <a:defRPr/>
              </a:pPr>
              <a:t>‹#›</a:t>
            </a:fld>
            <a:endParaRPr lang="en-US"/>
          </a:p>
        </p:txBody>
      </p:sp>
    </p:spTree>
    <p:extLst>
      <p:ext uri="{BB962C8B-B14F-4D97-AF65-F5344CB8AC3E}">
        <p14:creationId xmlns:p14="http://schemas.microsoft.com/office/powerpoint/2010/main" val="4015434791"/>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FABC6EE-E31B-4825-BC9E-5A4D3D51B454}" type="slidenum">
              <a:rPr lang="en-US"/>
              <a:pPr>
                <a:defRPr/>
              </a:pPr>
              <a:t>‹#›</a:t>
            </a:fld>
            <a:endParaRPr lang="en-US"/>
          </a:p>
        </p:txBody>
      </p:sp>
    </p:spTree>
    <p:extLst>
      <p:ext uri="{BB962C8B-B14F-4D97-AF65-F5344CB8AC3E}">
        <p14:creationId xmlns:p14="http://schemas.microsoft.com/office/powerpoint/2010/main" val="59016971"/>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95CAE4-4CE5-4FC8-8DA9-41731911020F}" type="slidenum">
              <a:rPr lang="en-US"/>
              <a:pPr>
                <a:defRPr/>
              </a:pPr>
              <a:t>‹#›</a:t>
            </a:fld>
            <a:endParaRPr lang="en-US"/>
          </a:p>
        </p:txBody>
      </p:sp>
    </p:spTree>
    <p:extLst>
      <p:ext uri="{BB962C8B-B14F-4D97-AF65-F5344CB8AC3E}">
        <p14:creationId xmlns:p14="http://schemas.microsoft.com/office/powerpoint/2010/main" val="3324465302"/>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6FE7BB-92AC-41DA-9498-FFEDEDDA647D}" type="slidenum">
              <a:rPr lang="en-US"/>
              <a:pPr>
                <a:defRPr/>
              </a:pPr>
              <a:t>‹#›</a:t>
            </a:fld>
            <a:endParaRPr lang="en-US"/>
          </a:p>
        </p:txBody>
      </p:sp>
    </p:spTree>
    <p:extLst>
      <p:ext uri="{BB962C8B-B14F-4D97-AF65-F5344CB8AC3E}">
        <p14:creationId xmlns:p14="http://schemas.microsoft.com/office/powerpoint/2010/main" val="3357306755"/>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pPr>
              <a:defRPr/>
            </a:pPr>
            <a:fld id="{EDEBFA18-EED9-4491-98ED-575A2ED239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transition spd="med">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0">
                <a:latin typeface="+mn-lt"/>
              </a:defRPr>
            </a:lvl1pPr>
          </a:lstStyle>
          <a:p>
            <a:pPr>
              <a:defRPr/>
            </a:pPr>
            <a:endParaRPr lang="en-US"/>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latin typeface="+mn-lt"/>
              </a:defRPr>
            </a:lvl1pPr>
          </a:lstStyle>
          <a:p>
            <a:pPr>
              <a:defRPr/>
            </a:pPr>
            <a:endParaRPr lang="en-US"/>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latin typeface="+mn-lt"/>
              </a:defRPr>
            </a:lvl1pPr>
          </a:lstStyle>
          <a:p>
            <a:pPr>
              <a:defRPr/>
            </a:pPr>
            <a:fld id="{3CC01429-22D0-4E50-BE14-80ACD287E5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transition spd="med">
    <p:zoom/>
  </p:transition>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Times New Roman" pitchFamily="18" charset="0"/>
        </a:defRPr>
      </a:lvl2pPr>
      <a:lvl3pPr algn="ctr" rtl="0" eaLnBrk="0" fontAlgn="base" hangingPunct="0">
        <a:spcBef>
          <a:spcPct val="0"/>
        </a:spcBef>
        <a:spcAft>
          <a:spcPct val="0"/>
        </a:spcAft>
        <a:defRPr sz="4400">
          <a:solidFill>
            <a:schemeClr val="bg1"/>
          </a:solidFill>
          <a:latin typeface="Times New Roman" pitchFamily="18" charset="0"/>
        </a:defRPr>
      </a:lvl3pPr>
      <a:lvl4pPr algn="ctr" rtl="0" eaLnBrk="0" fontAlgn="base" hangingPunct="0">
        <a:spcBef>
          <a:spcPct val="0"/>
        </a:spcBef>
        <a:spcAft>
          <a:spcPct val="0"/>
        </a:spcAft>
        <a:defRPr sz="4400">
          <a:solidFill>
            <a:schemeClr val="bg1"/>
          </a:solidFill>
          <a:latin typeface="Times New Roman" pitchFamily="18" charset="0"/>
        </a:defRPr>
      </a:lvl4pPr>
      <a:lvl5pPr algn="ctr" rtl="0" eaLnBrk="0" fontAlgn="base" hangingPunct="0">
        <a:spcBef>
          <a:spcPct val="0"/>
        </a:spcBef>
        <a:spcAft>
          <a:spcPct val="0"/>
        </a:spcAft>
        <a:defRPr sz="4400">
          <a:solidFill>
            <a:schemeClr val="bg1"/>
          </a:solidFill>
          <a:latin typeface="Times New Roman" pitchFamily="18" charset="0"/>
        </a:defRPr>
      </a:lvl5pPr>
      <a:lvl6pPr marL="457200" algn="ctr" rtl="0" fontAlgn="base">
        <a:spcBef>
          <a:spcPct val="0"/>
        </a:spcBef>
        <a:spcAft>
          <a:spcPct val="0"/>
        </a:spcAft>
        <a:defRPr sz="4400">
          <a:solidFill>
            <a:schemeClr val="bg1"/>
          </a:solidFill>
          <a:latin typeface="Times New Roman" pitchFamily="18" charset="0"/>
        </a:defRPr>
      </a:lvl6pPr>
      <a:lvl7pPr marL="914400" algn="ctr" rtl="0" fontAlgn="base">
        <a:spcBef>
          <a:spcPct val="0"/>
        </a:spcBef>
        <a:spcAft>
          <a:spcPct val="0"/>
        </a:spcAft>
        <a:defRPr sz="4400">
          <a:solidFill>
            <a:schemeClr val="bg1"/>
          </a:solidFill>
          <a:latin typeface="Times New Roman" pitchFamily="18" charset="0"/>
        </a:defRPr>
      </a:lvl7pPr>
      <a:lvl8pPr marL="1371600" algn="ctr" rtl="0" fontAlgn="base">
        <a:spcBef>
          <a:spcPct val="0"/>
        </a:spcBef>
        <a:spcAft>
          <a:spcPct val="0"/>
        </a:spcAft>
        <a:defRPr sz="4400">
          <a:solidFill>
            <a:schemeClr val="bg1"/>
          </a:solidFill>
          <a:latin typeface="Times New Roman" pitchFamily="18" charset="0"/>
        </a:defRPr>
      </a:lvl8pPr>
      <a:lvl9pPr marL="1828800" algn="ctr" rtl="0" fontAlgn="base">
        <a:spcBef>
          <a:spcPct val="0"/>
        </a:spcBef>
        <a:spcAft>
          <a:spcPct val="0"/>
        </a:spcAft>
        <a:defRPr sz="4400">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469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46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000000"/>
                  </a:outerShdw>
                </a:effectLst>
              </a:defRPr>
            </a:lvl1pPr>
          </a:lstStyle>
          <a:p>
            <a:pPr>
              <a:defRPr/>
            </a:pPr>
            <a:endParaRPr lang="en-US"/>
          </a:p>
        </p:txBody>
      </p:sp>
      <p:sp>
        <p:nvSpPr>
          <p:cNvPr id="1146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solidFill>
                  <a:schemeClr val="tx1"/>
                </a:solidFill>
                <a:effectLst>
                  <a:outerShdw blurRad="38100" dist="38100" dir="2700000" algn="tl">
                    <a:srgbClr val="000000"/>
                  </a:outerShdw>
                </a:effectLst>
              </a:defRPr>
            </a:lvl1pPr>
          </a:lstStyle>
          <a:p>
            <a:pPr>
              <a:defRPr/>
            </a:pPr>
            <a:endParaRPr lang="en-US"/>
          </a:p>
        </p:txBody>
      </p:sp>
      <p:sp>
        <p:nvSpPr>
          <p:cNvPr id="1146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defRPr>
            </a:lvl1pPr>
          </a:lstStyle>
          <a:p>
            <a:pPr>
              <a:defRPr/>
            </a:pPr>
            <a:fld id="{82477C26-685F-41A1-83CF-C53D820A1FC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ransition spd="med">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WordArt 5"/>
          <p:cNvSpPr>
            <a:spLocks noChangeArrowheads="1" noChangeShapeType="1" noTextEdit="1"/>
          </p:cNvSpPr>
          <p:nvPr/>
        </p:nvSpPr>
        <p:spPr bwMode="auto">
          <a:xfrm>
            <a:off x="1905000" y="1143000"/>
            <a:ext cx="5867400" cy="411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85194" dir="17793903" algn="ctr" rotWithShape="0">
                    <a:srgbClr val="00FFFF"/>
                  </a:outerShdw>
                </a:effectLst>
                <a:latin typeface="Arial Black"/>
              </a:rPr>
              <a:t>The Bible</a:t>
            </a:r>
          </a:p>
          <a:p>
            <a:pPr algn="ctr"/>
            <a:r>
              <a:rPr lang="en-US" sz="3600" kern="10">
                <a:ln w="9525">
                  <a:solidFill>
                    <a:srgbClr val="000000"/>
                  </a:solidFill>
                  <a:round/>
                  <a:headEnd/>
                  <a:tailEnd/>
                </a:ln>
                <a:solidFill>
                  <a:srgbClr val="FFFFFF"/>
                </a:solidFill>
                <a:effectLst>
                  <a:outerShdw dist="85194" dir="17793903" algn="ctr" rotWithShape="0">
                    <a:srgbClr val="00FFFF"/>
                  </a:outerShdw>
                </a:effectLst>
                <a:latin typeface="Arial Black"/>
              </a:rPr>
              <a:t>and</a:t>
            </a:r>
          </a:p>
          <a:p>
            <a:pPr algn="ctr"/>
            <a:r>
              <a:rPr lang="en-US" sz="3600" kern="10">
                <a:ln w="9525">
                  <a:solidFill>
                    <a:srgbClr val="000000"/>
                  </a:solidFill>
                  <a:round/>
                  <a:headEnd/>
                  <a:tailEnd/>
                </a:ln>
                <a:solidFill>
                  <a:srgbClr val="FFFFFF"/>
                </a:solidFill>
                <a:effectLst>
                  <a:outerShdw dist="85194" dir="17793903" algn="ctr" rotWithShape="0">
                    <a:srgbClr val="00FFFF"/>
                  </a:outerShdw>
                </a:effectLst>
                <a:latin typeface="Arial Black"/>
              </a:rPr>
              <a:t>Astronomy</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021388"/>
            <a:ext cx="457200" cy="327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6387" name="WordArt 3"/>
          <p:cNvSpPr>
            <a:spLocks noChangeArrowheads="1" noChangeShapeType="1" noTextEdit="1"/>
          </p:cNvSpPr>
          <p:nvPr/>
        </p:nvSpPr>
        <p:spPr bwMode="auto">
          <a:xfrm>
            <a:off x="1828800" y="533400"/>
            <a:ext cx="6019800" cy="838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effectLst>
                  <a:prstShdw prst="shdw17" dist="35921" dir="18900000">
                    <a:schemeClr val="accent2"/>
                  </a:prstShdw>
                </a:effectLst>
                <a:latin typeface="Arial Black"/>
              </a:rPr>
              <a:t>The Big Bang Theory</a:t>
            </a:r>
          </a:p>
        </p:txBody>
      </p:sp>
      <p:sp>
        <p:nvSpPr>
          <p:cNvPr id="16388" name="Text Box 4"/>
          <p:cNvSpPr txBox="1">
            <a:spLocks noChangeArrowheads="1"/>
          </p:cNvSpPr>
          <p:nvPr/>
        </p:nvSpPr>
        <p:spPr bwMode="auto">
          <a:xfrm>
            <a:off x="1143000" y="1600200"/>
            <a:ext cx="76200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20 Billion years ago</a:t>
            </a:r>
          </a:p>
          <a:p>
            <a:pPr eaLnBrk="1" hangingPunct="1">
              <a:spcBef>
                <a:spcPct val="50000"/>
              </a:spcBef>
              <a:buFontTx/>
              <a:buNone/>
            </a:pPr>
            <a:r>
              <a:rPr lang="en-US" altLang="en-US" sz="4400">
                <a:solidFill>
                  <a:schemeClr val="bg1"/>
                </a:solidFill>
              </a:rPr>
              <a:t>Cosmic Egg</a:t>
            </a:r>
          </a:p>
        </p:txBody>
      </p:sp>
      <p:pic>
        <p:nvPicPr>
          <p:cNvPr id="1638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3641725"/>
            <a:ext cx="4495800" cy="32162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9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ChangeArrowheads="1"/>
          </p:cNvSpPr>
          <p:nvPr/>
        </p:nvSpPr>
        <p:spPr bwMode="auto">
          <a:xfrm>
            <a:off x="0" y="0"/>
            <a:ext cx="9144000" cy="68580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4400">
              <a:solidFill>
                <a:schemeClr val="bg1"/>
              </a:solidFill>
            </a:endParaRPr>
          </a:p>
        </p:txBody>
      </p:sp>
      <p:sp>
        <p:nvSpPr>
          <p:cNvPr id="17412" name="AutoShape 4"/>
          <p:cNvSpPr>
            <a:spLocks noChangeArrowheads="1"/>
          </p:cNvSpPr>
          <p:nvPr/>
        </p:nvSpPr>
        <p:spPr bwMode="auto">
          <a:xfrm>
            <a:off x="2286000" y="1524000"/>
            <a:ext cx="4648200" cy="3886200"/>
          </a:xfrm>
          <a:prstGeom prst="irregularSeal2">
            <a:avLst/>
          </a:prstGeom>
          <a:noFill/>
          <a:ln w="571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4400">
                <a:solidFill>
                  <a:srgbClr val="FFFF00"/>
                </a:solidFill>
                <a:latin typeface="GoudySans Md BT" pitchFamily="34" charset="0"/>
              </a:rPr>
              <a:t>Big Bang!</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1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4188" y="0"/>
            <a:ext cx="4849812" cy="6858000"/>
          </a:xfrm>
          <a:prstGeom prst="rect">
            <a:avLst/>
          </a:prstGeom>
          <a:noFill/>
          <a:ln>
            <a:noFill/>
          </a:ln>
          <a:effectLst>
            <a:outerShdw dist="107763"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
          <p:cNvSpPr>
            <a:spLocks noChangeArrowheads="1"/>
          </p:cNvSpPr>
          <p:nvPr/>
        </p:nvSpPr>
        <p:spPr bwMode="auto">
          <a:xfrm>
            <a:off x="0" y="0"/>
            <a:ext cx="4572000" cy="7459663"/>
          </a:xfrm>
          <a:prstGeom prst="rect">
            <a:avLst/>
          </a:prstGeom>
          <a:noFill/>
          <a:ln>
            <a:noFill/>
          </a:ln>
          <a:effectLst>
            <a:outerShdw dist="107763"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4100">
                <a:solidFill>
                  <a:schemeClr val="bg1"/>
                </a:solidFill>
              </a:rPr>
              <a:t>If the big bang </a:t>
            </a:r>
          </a:p>
          <a:p>
            <a:pPr>
              <a:spcBef>
                <a:spcPct val="0"/>
              </a:spcBef>
              <a:buFontTx/>
              <a:buNone/>
            </a:pPr>
            <a:r>
              <a:rPr lang="en-US" altLang="en-US" sz="4100">
                <a:solidFill>
                  <a:schemeClr val="bg1"/>
                </a:solidFill>
              </a:rPr>
              <a:t>theory were true, </a:t>
            </a:r>
          </a:p>
          <a:p>
            <a:pPr>
              <a:spcBef>
                <a:spcPct val="0"/>
              </a:spcBef>
              <a:buFontTx/>
              <a:buNone/>
            </a:pPr>
            <a:r>
              <a:rPr lang="en-US" altLang="en-US" sz="4100">
                <a:solidFill>
                  <a:schemeClr val="bg1"/>
                </a:solidFill>
              </a:rPr>
              <a:t>the matter would </a:t>
            </a:r>
          </a:p>
          <a:p>
            <a:pPr>
              <a:spcBef>
                <a:spcPct val="0"/>
              </a:spcBef>
              <a:buFontTx/>
              <a:buNone/>
            </a:pPr>
            <a:r>
              <a:rPr lang="en-US" altLang="en-US" sz="4100">
                <a:solidFill>
                  <a:schemeClr val="bg1"/>
                </a:solidFill>
              </a:rPr>
              <a:t>be </a:t>
            </a:r>
            <a:r>
              <a:rPr lang="en-US" altLang="en-US" sz="4100">
                <a:solidFill>
                  <a:srgbClr val="FFFF00"/>
                </a:solidFill>
              </a:rPr>
              <a:t>evenly distributed.</a:t>
            </a:r>
            <a:r>
              <a:rPr lang="en-US" altLang="en-US" sz="4100">
                <a:solidFill>
                  <a:schemeClr val="bg1"/>
                </a:solidFill>
              </a:rPr>
              <a:t> </a:t>
            </a:r>
          </a:p>
          <a:p>
            <a:pPr>
              <a:spcBef>
                <a:spcPct val="0"/>
              </a:spcBef>
              <a:buFontTx/>
              <a:buNone/>
            </a:pPr>
            <a:endParaRPr lang="en-US" altLang="en-US" sz="2100">
              <a:solidFill>
                <a:schemeClr val="bg1"/>
              </a:solidFill>
            </a:endParaRPr>
          </a:p>
          <a:p>
            <a:pPr>
              <a:spcBef>
                <a:spcPct val="0"/>
              </a:spcBef>
              <a:buFontTx/>
              <a:buNone/>
            </a:pPr>
            <a:r>
              <a:rPr lang="en-US" altLang="en-US" sz="4100">
                <a:solidFill>
                  <a:schemeClr val="bg1"/>
                </a:solidFill>
              </a:rPr>
              <a:t>Instead it is </a:t>
            </a:r>
            <a:r>
              <a:rPr lang="en-US" altLang="en-US" sz="4100">
                <a:solidFill>
                  <a:srgbClr val="FFFF00"/>
                </a:solidFill>
              </a:rPr>
              <a:t>“lumpy.”</a:t>
            </a:r>
            <a:r>
              <a:rPr lang="en-US" altLang="en-US" sz="4100">
                <a:solidFill>
                  <a:schemeClr val="bg1"/>
                </a:solidFill>
              </a:rPr>
              <a:t> There are clusters of stars then great “voids.”</a:t>
            </a:r>
            <a:r>
              <a:rPr lang="en-US" altLang="en-US" sz="3300">
                <a:solidFill>
                  <a:schemeClr val="bg1"/>
                </a:solidFill>
              </a:rPr>
              <a:t> </a:t>
            </a:r>
          </a:p>
          <a:p>
            <a:pPr>
              <a:spcBef>
                <a:spcPct val="0"/>
              </a:spcBef>
              <a:buFontTx/>
              <a:buNone/>
            </a:pPr>
            <a:endParaRPr lang="en-US" altLang="en-US" sz="1900">
              <a:solidFill>
                <a:schemeClr val="bg1"/>
              </a:solidFill>
            </a:endParaRPr>
          </a:p>
          <a:p>
            <a:pPr>
              <a:spcBef>
                <a:spcPct val="0"/>
              </a:spcBef>
              <a:buFontTx/>
              <a:buNone/>
            </a:pPr>
            <a:endParaRPr lang="en-US" altLang="en-US" sz="3300">
              <a:solidFill>
                <a:srgbClr val="FFFF00"/>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WordArt 3"/>
          <p:cNvSpPr>
            <a:spLocks noChangeArrowheads="1" noChangeShapeType="1" noTextEdit="1"/>
          </p:cNvSpPr>
          <p:nvPr/>
        </p:nvSpPr>
        <p:spPr bwMode="auto">
          <a:xfrm>
            <a:off x="1828800" y="533400"/>
            <a:ext cx="6019800" cy="838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effectLst>
                  <a:prstShdw prst="shdw17" dist="35921" dir="18900000">
                    <a:schemeClr val="accent2"/>
                  </a:prstShdw>
                </a:effectLst>
                <a:latin typeface="Arial Black"/>
              </a:rPr>
              <a:t>The Big Bang Theory</a:t>
            </a:r>
          </a:p>
        </p:txBody>
      </p:sp>
      <p:sp>
        <p:nvSpPr>
          <p:cNvPr id="19460" name="Text Box 4"/>
          <p:cNvSpPr txBox="1">
            <a:spLocks noChangeArrowheads="1"/>
          </p:cNvSpPr>
          <p:nvPr/>
        </p:nvSpPr>
        <p:spPr bwMode="auto">
          <a:xfrm>
            <a:off x="0" y="1420813"/>
            <a:ext cx="91440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 Explosion would not bring order</a:t>
            </a:r>
          </a:p>
          <a:p>
            <a:pPr eaLnBrk="1" hangingPunct="1">
              <a:spcBef>
                <a:spcPct val="50000"/>
              </a:spcBef>
              <a:buFontTx/>
              <a:buNone/>
            </a:pPr>
            <a:endParaRPr lang="en-US" altLang="en-US" sz="4400">
              <a:solidFill>
                <a:schemeClr val="bg1"/>
              </a:solidFill>
            </a:endParaRPr>
          </a:p>
          <a:p>
            <a:pPr eaLnBrk="1" hangingPunct="1">
              <a:spcBef>
                <a:spcPct val="50000"/>
              </a:spcBef>
              <a:buFontTx/>
              <a:buNone/>
            </a:pPr>
            <a:r>
              <a:rPr lang="en-US" altLang="en-US" sz="4400">
                <a:solidFill>
                  <a:schemeClr val="bg1"/>
                </a:solidFill>
              </a:rPr>
              <a:t>“Every house is built by someone: but the builder of all things is God”   	</a:t>
            </a:r>
            <a:r>
              <a:rPr lang="en-US" altLang="en-US" sz="4400">
                <a:solidFill>
                  <a:srgbClr val="FFFF00"/>
                </a:solidFill>
              </a:rPr>
              <a:t>Heb. 3:4</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WordArt 3"/>
          <p:cNvSpPr>
            <a:spLocks noChangeArrowheads="1" noChangeShapeType="1" noTextEdit="1"/>
          </p:cNvSpPr>
          <p:nvPr/>
        </p:nvSpPr>
        <p:spPr bwMode="auto">
          <a:xfrm>
            <a:off x="609600" y="152400"/>
            <a:ext cx="4856163" cy="10033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CC0099"/>
                    </a:gs>
                    <a:gs pos="100000">
                      <a:schemeClr val="hlink"/>
                    </a:gs>
                  </a:gsLst>
                  <a:lin ang="5400000" scaled="1"/>
                </a:gradFill>
                <a:effectLst>
                  <a:prstShdw prst="shdw17" dist="17961" dir="2700000">
                    <a:srgbClr val="7A005C"/>
                  </a:prstShdw>
                </a:effectLst>
                <a:latin typeface="Arial Black"/>
              </a:rPr>
              <a:t>2. Astronomy</a:t>
            </a:r>
          </a:p>
        </p:txBody>
      </p:sp>
      <p:sp>
        <p:nvSpPr>
          <p:cNvPr id="20484" name="WordArt 4"/>
          <p:cNvSpPr>
            <a:spLocks noChangeArrowheads="1" noChangeShapeType="1" noTextEdit="1"/>
          </p:cNvSpPr>
          <p:nvPr/>
        </p:nvSpPr>
        <p:spPr bwMode="auto">
          <a:xfrm>
            <a:off x="2143125" y="1239838"/>
            <a:ext cx="4856163" cy="8937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CC0099"/>
                    </a:gs>
                    <a:gs pos="100000">
                      <a:schemeClr val="hlink"/>
                    </a:gs>
                  </a:gsLst>
                  <a:lin ang="5400000" scaled="1"/>
                </a:gradFill>
                <a:effectLst>
                  <a:prstShdw prst="shdw17" dist="17961" dir="2700000">
                    <a:srgbClr val="7A005C"/>
                  </a:prstShdw>
                </a:effectLst>
                <a:latin typeface="Arial Black"/>
              </a:rPr>
              <a:t>and Design</a:t>
            </a:r>
          </a:p>
        </p:txBody>
      </p:sp>
      <p:pic>
        <p:nvPicPr>
          <p:cNvPr id="20485" name="Picture 5" descr="Ti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6475" y="0"/>
            <a:ext cx="1812925"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Line 6"/>
          <p:cNvSpPr>
            <a:spLocks noChangeShapeType="1"/>
          </p:cNvSpPr>
          <p:nvPr/>
        </p:nvSpPr>
        <p:spPr bwMode="auto">
          <a:xfrm flipH="1" flipV="1">
            <a:off x="330200" y="2992438"/>
            <a:ext cx="146050" cy="106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Line 7"/>
          <p:cNvSpPr>
            <a:spLocks noChangeShapeType="1"/>
          </p:cNvSpPr>
          <p:nvPr/>
        </p:nvSpPr>
        <p:spPr bwMode="auto">
          <a:xfrm flipV="1">
            <a:off x="3622675" y="2984500"/>
            <a:ext cx="130175" cy="114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8"/>
          <p:cNvSpPr>
            <a:spLocks noChangeShapeType="1"/>
          </p:cNvSpPr>
          <p:nvPr/>
        </p:nvSpPr>
        <p:spPr bwMode="auto">
          <a:xfrm flipH="1">
            <a:off x="323850" y="6054725"/>
            <a:ext cx="158750" cy="114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9"/>
          <p:cNvSpPr>
            <a:spLocks noChangeShapeType="1"/>
          </p:cNvSpPr>
          <p:nvPr/>
        </p:nvSpPr>
        <p:spPr bwMode="auto">
          <a:xfrm>
            <a:off x="3630613" y="6054725"/>
            <a:ext cx="128587" cy="122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Text Box 10"/>
          <p:cNvSpPr txBox="1">
            <a:spLocks noChangeArrowheads="1"/>
          </p:cNvSpPr>
          <p:nvPr/>
        </p:nvSpPr>
        <p:spPr bwMode="auto">
          <a:xfrm>
            <a:off x="228600" y="2895600"/>
            <a:ext cx="8610600" cy="28003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“The heavens declare the glory of God: and the sky above proclaims His handiwork.”  							</a:t>
            </a:r>
            <a:r>
              <a:rPr lang="en-US" altLang="en-US" sz="4400">
                <a:solidFill>
                  <a:srgbClr val="FFFF00"/>
                </a:solidFill>
              </a:rPr>
              <a:t>Ps. 19:1 </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WordArt 4"/>
          <p:cNvSpPr>
            <a:spLocks noChangeArrowheads="1" noChangeShapeType="1" noTextEdit="1"/>
          </p:cNvSpPr>
          <p:nvPr/>
        </p:nvSpPr>
        <p:spPr bwMode="auto">
          <a:xfrm>
            <a:off x="304800" y="0"/>
            <a:ext cx="8458200" cy="1828800"/>
          </a:xfrm>
          <a:prstGeom prst="rect">
            <a:avLst/>
          </a:prstGeom>
        </p:spPr>
        <p:txBody>
          <a:bodyPr wrap="none" fromWordArt="1">
            <a:prstTxWarp prst="textTriangle">
              <a:avLst>
                <a:gd name="adj" fmla="val 50000"/>
              </a:avLst>
            </a:prstTxWarp>
            <a:scene3d>
              <a:camera prst="legacyPerspectiveBottom"/>
              <a:lightRig rig="legacyNormal3" dir="t"/>
            </a:scene3d>
            <a:sp3d extrusionH="121893000" prstMaterial="legacyMatte">
              <a:extrusionClr>
                <a:srgbClr val="0066CC"/>
              </a:extrusionClr>
            </a:sp3d>
          </a:bodyPr>
          <a:lstStyle/>
          <a:p>
            <a:pPr algn="ctr"/>
            <a:r>
              <a:rPr lang="en-US" sz="3600" kern="10">
                <a:ln w="9525">
                  <a:round/>
                  <a:headEnd/>
                  <a:tailEnd/>
                </a:ln>
                <a:gradFill rotWithShape="1">
                  <a:gsLst>
                    <a:gs pos="0">
                      <a:srgbClr val="FFFFCC"/>
                    </a:gs>
                    <a:gs pos="100000">
                      <a:srgbClr val="FF9999"/>
                    </a:gs>
                  </a:gsLst>
                  <a:lin ang="5400000" scaled="1"/>
                </a:gradFill>
                <a:latin typeface="Arial Black"/>
              </a:rPr>
              <a:t>The Number of the</a:t>
            </a:r>
          </a:p>
          <a:p>
            <a:pPr algn="ctr"/>
            <a:r>
              <a:rPr lang="en-US" sz="3600" kern="10">
                <a:ln w="9525">
                  <a:round/>
                  <a:headEnd/>
                  <a:tailEnd/>
                </a:ln>
                <a:gradFill rotWithShape="1">
                  <a:gsLst>
                    <a:gs pos="0">
                      <a:srgbClr val="FFFFCC"/>
                    </a:gs>
                    <a:gs pos="100000">
                      <a:srgbClr val="FF9999"/>
                    </a:gs>
                  </a:gsLst>
                  <a:lin ang="5400000" scaled="1"/>
                </a:gradFill>
                <a:latin typeface="Arial Black"/>
              </a:rPr>
              <a:t>Heavenly Bodies</a:t>
            </a:r>
          </a:p>
        </p:txBody>
      </p:sp>
      <p:sp>
        <p:nvSpPr>
          <p:cNvPr id="21508" name="Oval 5"/>
          <p:cNvSpPr>
            <a:spLocks noChangeArrowheads="1"/>
          </p:cNvSpPr>
          <p:nvPr/>
        </p:nvSpPr>
        <p:spPr bwMode="auto">
          <a:xfrm>
            <a:off x="457200" y="3200400"/>
            <a:ext cx="2819400" cy="15240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3,000</a:t>
            </a:r>
          </a:p>
          <a:p>
            <a:pPr algn="ctr" eaLnBrk="1" hangingPunct="1">
              <a:spcBef>
                <a:spcPct val="0"/>
              </a:spcBef>
              <a:buFontTx/>
              <a:buNone/>
            </a:pPr>
            <a:r>
              <a:rPr lang="en-US" altLang="en-US" sz="4400">
                <a:solidFill>
                  <a:schemeClr val="bg1"/>
                </a:solidFill>
              </a:rPr>
              <a:t>150 BC</a:t>
            </a:r>
          </a:p>
        </p:txBody>
      </p:sp>
      <p:sp>
        <p:nvSpPr>
          <p:cNvPr id="21509" name="Oval 6"/>
          <p:cNvSpPr>
            <a:spLocks noChangeArrowheads="1"/>
          </p:cNvSpPr>
          <p:nvPr/>
        </p:nvSpPr>
        <p:spPr bwMode="auto">
          <a:xfrm>
            <a:off x="2362200" y="5257800"/>
            <a:ext cx="4953000" cy="12954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100 Septillion</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WordArt 3"/>
          <p:cNvSpPr>
            <a:spLocks noChangeArrowheads="1" noChangeShapeType="1" noTextEdit="1"/>
          </p:cNvSpPr>
          <p:nvPr/>
        </p:nvSpPr>
        <p:spPr bwMode="auto">
          <a:xfrm>
            <a:off x="304800" y="0"/>
            <a:ext cx="8458200" cy="1828800"/>
          </a:xfrm>
          <a:prstGeom prst="rect">
            <a:avLst/>
          </a:prstGeom>
        </p:spPr>
        <p:txBody>
          <a:bodyPr wrap="none" fromWordArt="1">
            <a:prstTxWarp prst="textTriangle">
              <a:avLst>
                <a:gd name="adj" fmla="val 50000"/>
              </a:avLst>
            </a:prstTxWarp>
            <a:scene3d>
              <a:camera prst="legacyPerspectiveBottom"/>
              <a:lightRig rig="legacyNormal3" dir="t"/>
            </a:scene3d>
            <a:sp3d extrusionH="121893000" prstMaterial="legacyMatte">
              <a:extrusionClr>
                <a:srgbClr val="0066CC"/>
              </a:extrusionClr>
            </a:sp3d>
          </a:bodyPr>
          <a:lstStyle/>
          <a:p>
            <a:pPr algn="ctr"/>
            <a:r>
              <a:rPr lang="en-US" sz="3600" kern="10">
                <a:ln w="9525">
                  <a:round/>
                  <a:headEnd/>
                  <a:tailEnd/>
                </a:ln>
                <a:gradFill rotWithShape="1">
                  <a:gsLst>
                    <a:gs pos="0">
                      <a:srgbClr val="FFFFCC"/>
                    </a:gs>
                    <a:gs pos="100000">
                      <a:srgbClr val="FF9999"/>
                    </a:gs>
                  </a:gsLst>
                  <a:lin ang="5400000" scaled="1"/>
                </a:gradFill>
                <a:latin typeface="Arial Black"/>
              </a:rPr>
              <a:t>The Number of the</a:t>
            </a:r>
          </a:p>
          <a:p>
            <a:pPr algn="ctr"/>
            <a:r>
              <a:rPr lang="en-US" sz="3600" kern="10">
                <a:ln w="9525">
                  <a:round/>
                  <a:headEnd/>
                  <a:tailEnd/>
                </a:ln>
                <a:gradFill rotWithShape="1">
                  <a:gsLst>
                    <a:gs pos="0">
                      <a:srgbClr val="FFFFCC"/>
                    </a:gs>
                    <a:gs pos="100000">
                      <a:srgbClr val="FF9999"/>
                    </a:gs>
                  </a:gsLst>
                  <a:lin ang="5400000" scaled="1"/>
                </a:gradFill>
                <a:latin typeface="Arial Black"/>
              </a:rPr>
              <a:t>Heavenly Bodies</a:t>
            </a:r>
          </a:p>
        </p:txBody>
      </p:sp>
      <p:sp>
        <p:nvSpPr>
          <p:cNvPr id="22532" name="Rectangle 6"/>
          <p:cNvSpPr>
            <a:spLocks noChangeArrowheads="1"/>
          </p:cNvSpPr>
          <p:nvPr/>
        </p:nvSpPr>
        <p:spPr bwMode="auto">
          <a:xfrm>
            <a:off x="152400" y="2743200"/>
            <a:ext cx="3124200" cy="1066800"/>
          </a:xfrm>
          <a:prstGeom prst="rect">
            <a:avLst/>
          </a:prstGeom>
          <a:solidFill>
            <a:schemeClr val="tx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rgbClr val="FFFF00"/>
                </a:solidFill>
              </a:rPr>
              <a:t>Gen. 22:17</a:t>
            </a:r>
          </a:p>
        </p:txBody>
      </p:sp>
      <p:sp>
        <p:nvSpPr>
          <p:cNvPr id="22533" name="AutoShape 7"/>
          <p:cNvSpPr>
            <a:spLocks noChangeArrowheads="1"/>
          </p:cNvSpPr>
          <p:nvPr/>
        </p:nvSpPr>
        <p:spPr bwMode="auto">
          <a:xfrm>
            <a:off x="-228600" y="3810000"/>
            <a:ext cx="9677400" cy="2743200"/>
          </a:xfrm>
          <a:prstGeom prst="cloudCallout">
            <a:avLst>
              <a:gd name="adj1" fmla="val -35449"/>
              <a:gd name="adj2" fmla="val 36750"/>
            </a:avLst>
          </a:prstGeom>
          <a:solidFill>
            <a:schemeClr val="tx1"/>
          </a:solidFill>
          <a:ln w="9525">
            <a:solidFill>
              <a:schemeClr val="bg1"/>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a:solidFill>
                  <a:schemeClr val="bg1"/>
                </a:solidFill>
              </a:rPr>
              <a:t>“As the host of heaven cannot be numbered”</a:t>
            </a:r>
          </a:p>
          <a:p>
            <a:pPr eaLnBrk="1" hangingPunct="1">
              <a:spcBef>
                <a:spcPct val="0"/>
              </a:spcBef>
              <a:buFontTx/>
              <a:buNone/>
            </a:pPr>
            <a:r>
              <a:rPr lang="en-US" altLang="en-US" sz="4400">
                <a:solidFill>
                  <a:schemeClr val="bg1"/>
                </a:solidFill>
              </a:rPr>
              <a:t>		</a:t>
            </a:r>
            <a:r>
              <a:rPr lang="en-US" altLang="en-US" sz="4400">
                <a:solidFill>
                  <a:srgbClr val="FFFF00"/>
                </a:solidFill>
              </a:rPr>
              <a:t>Jer. 33:22</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WordArt 3"/>
          <p:cNvSpPr>
            <a:spLocks noChangeArrowheads="1" noChangeShapeType="1" noTextEdit="1"/>
          </p:cNvSpPr>
          <p:nvPr/>
        </p:nvSpPr>
        <p:spPr bwMode="auto">
          <a:xfrm>
            <a:off x="304800" y="0"/>
            <a:ext cx="8458200" cy="1828800"/>
          </a:xfrm>
          <a:prstGeom prst="rect">
            <a:avLst/>
          </a:prstGeom>
        </p:spPr>
        <p:txBody>
          <a:bodyPr wrap="none" fromWordArt="1">
            <a:prstTxWarp prst="textTriangle">
              <a:avLst>
                <a:gd name="adj" fmla="val 50000"/>
              </a:avLst>
            </a:prstTxWarp>
            <a:scene3d>
              <a:camera prst="legacyPerspectiveBottom"/>
              <a:lightRig rig="legacyNormal3" dir="t"/>
            </a:scene3d>
            <a:sp3d extrusionH="121893000" prstMaterial="legacyMatte">
              <a:extrusionClr>
                <a:srgbClr val="0066CC"/>
              </a:extrusionClr>
            </a:sp3d>
          </a:bodyPr>
          <a:lstStyle/>
          <a:p>
            <a:pPr algn="ctr"/>
            <a:r>
              <a:rPr lang="en-US" sz="3600" kern="10">
                <a:ln w="9525">
                  <a:round/>
                  <a:headEnd/>
                  <a:tailEnd/>
                </a:ln>
                <a:gradFill rotWithShape="1">
                  <a:gsLst>
                    <a:gs pos="0">
                      <a:srgbClr val="FFFFCC"/>
                    </a:gs>
                    <a:gs pos="100000">
                      <a:srgbClr val="FF9999"/>
                    </a:gs>
                  </a:gsLst>
                  <a:lin ang="5400000" scaled="1"/>
                </a:gradFill>
                <a:latin typeface="Arial Black"/>
              </a:rPr>
              <a:t>The Number of the</a:t>
            </a:r>
          </a:p>
          <a:p>
            <a:pPr algn="ctr"/>
            <a:r>
              <a:rPr lang="en-US" sz="3600" kern="10">
                <a:ln w="9525">
                  <a:round/>
                  <a:headEnd/>
                  <a:tailEnd/>
                </a:ln>
                <a:gradFill rotWithShape="1">
                  <a:gsLst>
                    <a:gs pos="0">
                      <a:srgbClr val="FFFFCC"/>
                    </a:gs>
                    <a:gs pos="100000">
                      <a:srgbClr val="FF9999"/>
                    </a:gs>
                  </a:gsLst>
                  <a:lin ang="5400000" scaled="1"/>
                </a:gradFill>
                <a:latin typeface="Arial Black"/>
              </a:rPr>
              <a:t>Heavenly Bodies</a:t>
            </a:r>
          </a:p>
        </p:txBody>
      </p:sp>
      <p:sp>
        <p:nvSpPr>
          <p:cNvPr id="23556" name="Text Box 7"/>
          <p:cNvSpPr txBox="1">
            <a:spLocks noChangeArrowheads="1"/>
          </p:cNvSpPr>
          <p:nvPr/>
        </p:nvSpPr>
        <p:spPr bwMode="auto">
          <a:xfrm>
            <a:off x="304800" y="3429000"/>
            <a:ext cx="8610600" cy="21240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“He counts the number of the stars; He calls them all by name.”  			 </a:t>
            </a:r>
            <a:r>
              <a:rPr lang="en-US" altLang="en-US" sz="4400">
                <a:solidFill>
                  <a:srgbClr val="FFFF00"/>
                </a:solidFill>
              </a:rPr>
              <a:t>Ps. 147:4</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723900" y="609600"/>
            <a:ext cx="7696200" cy="4246563"/>
          </a:xfrm>
          <a:prstGeom prst="rect">
            <a:avLst/>
          </a:prstGeom>
          <a:noFill/>
          <a:ln>
            <a:noFill/>
          </a:ln>
          <a:effectLst>
            <a:outerShdw dist="107763"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lgn="ctr">
              <a:spcBef>
                <a:spcPct val="50000"/>
              </a:spcBef>
              <a:buFontTx/>
              <a:buNone/>
            </a:pPr>
            <a:r>
              <a:rPr lang="en-US" altLang="en-US" sz="5400">
                <a:latin typeface="GoudySans Md BT" pitchFamily="34" charset="0"/>
              </a:rPr>
              <a:t>“When I consider thy heavens, the work of Thy fingers, the moon and the stars, which thou hast ordained”</a:t>
            </a:r>
          </a:p>
        </p:txBody>
      </p:sp>
      <p:sp>
        <p:nvSpPr>
          <p:cNvPr id="24579" name="Text Box 3"/>
          <p:cNvSpPr txBox="1">
            <a:spLocks noChangeArrowheads="1"/>
          </p:cNvSpPr>
          <p:nvPr/>
        </p:nvSpPr>
        <p:spPr bwMode="auto">
          <a:xfrm>
            <a:off x="3886200" y="4856163"/>
            <a:ext cx="2005013" cy="769937"/>
          </a:xfrm>
          <a:prstGeom prst="rect">
            <a:avLst/>
          </a:prstGeom>
          <a:noFill/>
          <a:ln>
            <a:noFill/>
          </a:ln>
          <a:effectLst>
            <a:outerShdw dist="107763"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pPr>
            <a:r>
              <a:rPr lang="en-US" altLang="en-US" sz="4400">
                <a:solidFill>
                  <a:srgbClr val="FFFF00"/>
                </a:solidFill>
                <a:latin typeface="GoudySans Md BT" pitchFamily="34" charset="0"/>
              </a:rPr>
              <a:t>Ps. 8:3</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5602" name="Picture 2" descr="solar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4050"/>
            <a:ext cx="9144000" cy="649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WordArt 3"/>
          <p:cNvSpPr>
            <a:spLocks noChangeArrowheads="1" noChangeShapeType="1" noTextEdit="1"/>
          </p:cNvSpPr>
          <p:nvPr/>
        </p:nvSpPr>
        <p:spPr bwMode="auto">
          <a:xfrm>
            <a:off x="609600" y="5849938"/>
            <a:ext cx="8077200" cy="790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FF"/>
                </a:solidFill>
                <a:latin typeface="Arial Black"/>
              </a:rPr>
              <a:t>What started this movement ?</a:t>
            </a:r>
          </a:p>
        </p:txBody>
      </p:sp>
      <p:sp>
        <p:nvSpPr>
          <p:cNvPr id="25604" name="AutoShape 4"/>
          <p:cNvSpPr>
            <a:spLocks noChangeArrowheads="1"/>
          </p:cNvSpPr>
          <p:nvPr/>
        </p:nvSpPr>
        <p:spPr bwMode="auto">
          <a:xfrm rot="2843508">
            <a:off x="1295400" y="1049338"/>
            <a:ext cx="2438400" cy="914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lgn="ctr" eaLnBrk="1" hangingPunct="1">
              <a:spcBef>
                <a:spcPct val="0"/>
              </a:spcBef>
              <a:buFontTx/>
              <a:buNone/>
            </a:pPr>
            <a:r>
              <a:rPr lang="en-US" altLang="en-US" sz="4400">
                <a:solidFill>
                  <a:schemeClr val="tx1"/>
                </a:solidFill>
                <a:latin typeface="Arial" charset="0"/>
              </a:rPr>
              <a:t>Earth</a:t>
            </a:r>
          </a:p>
        </p:txBody>
      </p:sp>
      <p:sp>
        <p:nvSpPr>
          <p:cNvPr id="25605" name="WordArt 6"/>
          <p:cNvSpPr>
            <a:spLocks noChangeArrowheads="1" noChangeShapeType="1" noTextEdit="1"/>
          </p:cNvSpPr>
          <p:nvPr/>
        </p:nvSpPr>
        <p:spPr bwMode="auto">
          <a:xfrm>
            <a:off x="5943600" y="3716338"/>
            <a:ext cx="1828800" cy="1219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FF"/>
                </a:solidFill>
                <a:latin typeface="Arial Black"/>
              </a:rPr>
              <a:t>GOD</a:t>
            </a:r>
          </a:p>
        </p:txBody>
      </p:sp>
      <p:sp>
        <p:nvSpPr>
          <p:cNvPr id="25606" name="TextBox 1"/>
          <p:cNvSpPr txBox="1">
            <a:spLocks noChangeArrowheads="1"/>
          </p:cNvSpPr>
          <p:nvPr/>
        </p:nvSpPr>
        <p:spPr bwMode="auto">
          <a:xfrm>
            <a:off x="5791200" y="0"/>
            <a:ext cx="3352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eaLnBrk="1" hangingPunct="1">
              <a:spcBef>
                <a:spcPct val="0"/>
              </a:spcBef>
              <a:buFontTx/>
              <a:buNone/>
            </a:pPr>
            <a:r>
              <a:rPr lang="en-US" altLang="en-US" sz="2000">
                <a:latin typeface="Arial" charset="0"/>
              </a:rPr>
              <a:t>- 93 million miles away</a:t>
            </a:r>
          </a:p>
          <a:p>
            <a:pPr eaLnBrk="1" hangingPunct="1">
              <a:spcBef>
                <a:spcPct val="0"/>
              </a:spcBef>
              <a:buFontTx/>
              <a:buNone/>
            </a:pPr>
            <a:r>
              <a:rPr lang="en-US" altLang="en-US" sz="2000">
                <a:latin typeface="Arial" charset="0"/>
              </a:rPr>
              <a:t>- Spins 1,000 mph</a:t>
            </a:r>
          </a:p>
          <a:p>
            <a:pPr eaLnBrk="1" hangingPunct="1">
              <a:spcBef>
                <a:spcPct val="0"/>
              </a:spcBef>
              <a:buFontTx/>
              <a:buNone/>
            </a:pPr>
            <a:r>
              <a:rPr lang="en-US" altLang="en-US" sz="2000">
                <a:latin typeface="Arial" charset="0"/>
              </a:rPr>
              <a:t>- Orbits 66,000 mph</a:t>
            </a:r>
          </a:p>
          <a:p>
            <a:pPr eaLnBrk="1" hangingPunct="1">
              <a:spcBef>
                <a:spcPct val="0"/>
              </a:spcBef>
              <a:buFontTx/>
              <a:buNone/>
            </a:pPr>
            <a:r>
              <a:rPr lang="en-US" altLang="en-US" sz="2000">
                <a:latin typeface="Arial" charset="0"/>
              </a:rPr>
              <a:t>- Travels 595 million miles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76250" y="1295400"/>
            <a:ext cx="8382000" cy="4116388"/>
          </a:xfrm>
          <a:prstGeom prst="rect">
            <a:avLst/>
          </a:prstGeom>
          <a:noFill/>
          <a:ln>
            <a:noFill/>
          </a:ln>
          <a:effectLst>
            <a:outerShdw dist="107763"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lgn="ctr">
              <a:spcBef>
                <a:spcPct val="0"/>
              </a:spcBef>
              <a:buFontTx/>
              <a:buNone/>
            </a:pPr>
            <a:r>
              <a:rPr lang="en-US" altLang="en-US" sz="8800">
                <a:latin typeface="GoudySans Md BT" pitchFamily="34" charset="0"/>
              </a:rPr>
              <a:t>And God said,</a:t>
            </a:r>
            <a:r>
              <a:rPr lang="en-US" altLang="en-US" sz="8800">
                <a:solidFill>
                  <a:srgbClr val="FFFF00"/>
                </a:solidFill>
                <a:latin typeface="GoudySans Md BT" pitchFamily="34" charset="0"/>
              </a:rPr>
              <a:t> “Let there</a:t>
            </a:r>
          </a:p>
          <a:p>
            <a:pPr algn="ctr">
              <a:spcBef>
                <a:spcPct val="0"/>
              </a:spcBef>
              <a:buFontTx/>
              <a:buNone/>
            </a:pPr>
            <a:r>
              <a:rPr lang="en-US" altLang="en-US" sz="8800">
                <a:solidFill>
                  <a:srgbClr val="FFFF00"/>
                </a:solidFill>
                <a:latin typeface="GoudySans Md BT" pitchFamily="34" charset="0"/>
              </a:rPr>
              <a:t>be light…”</a:t>
            </a:r>
          </a:p>
        </p:txBody>
      </p:sp>
      <p:sp>
        <p:nvSpPr>
          <p:cNvPr id="7171" name="Text Box 3"/>
          <p:cNvSpPr txBox="1">
            <a:spLocks noChangeArrowheads="1"/>
          </p:cNvSpPr>
          <p:nvPr/>
        </p:nvSpPr>
        <p:spPr bwMode="auto">
          <a:xfrm>
            <a:off x="3338513" y="0"/>
            <a:ext cx="2619375" cy="830263"/>
          </a:xfrm>
          <a:prstGeom prst="rect">
            <a:avLst/>
          </a:prstGeom>
          <a:noFill/>
          <a:ln>
            <a:noFill/>
          </a:ln>
          <a:effectLst>
            <a:outerShdw dist="107763"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lgn="ctr">
              <a:spcBef>
                <a:spcPct val="0"/>
              </a:spcBef>
              <a:buFontTx/>
              <a:buNone/>
            </a:pPr>
            <a:r>
              <a:rPr lang="en-US" altLang="en-US" sz="4800">
                <a:solidFill>
                  <a:srgbClr val="00FFFF"/>
                </a:solidFill>
                <a:latin typeface="GoudySans Md BT" pitchFamily="34" charset="0"/>
              </a:rPr>
              <a:t>Gen. 1:3</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626" name="Text Box 5"/>
          <p:cNvSpPr txBox="1">
            <a:spLocks noChangeArrowheads="1"/>
          </p:cNvSpPr>
          <p:nvPr/>
        </p:nvSpPr>
        <p:spPr bwMode="auto">
          <a:xfrm>
            <a:off x="30163" y="33338"/>
            <a:ext cx="91138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eaLnBrk="1" hangingPunct="1">
              <a:spcBef>
                <a:spcPct val="0"/>
              </a:spcBef>
              <a:buFontTx/>
              <a:buNone/>
            </a:pPr>
            <a:r>
              <a:rPr lang="en-US" altLang="en-US" sz="2800">
                <a:latin typeface="Arial" charset="0"/>
              </a:rPr>
              <a:t>- Centrifugal force, Gravity </a:t>
            </a:r>
          </a:p>
          <a:p>
            <a:pPr eaLnBrk="1" hangingPunct="1">
              <a:spcBef>
                <a:spcPct val="0"/>
              </a:spcBef>
              <a:buFontTx/>
              <a:buNone/>
            </a:pPr>
            <a:r>
              <a:rPr lang="en-US" altLang="en-US" sz="2800">
                <a:latin typeface="Arial" charset="0"/>
              </a:rPr>
              <a:t>- Steel cable 8,000 miles in diameter</a:t>
            </a:r>
          </a:p>
          <a:p>
            <a:pPr eaLnBrk="1" hangingPunct="1">
              <a:spcBef>
                <a:spcPct val="0"/>
              </a:spcBef>
              <a:buFontTx/>
              <a:buNone/>
            </a:pPr>
            <a:r>
              <a:rPr lang="en-US" altLang="en-US" sz="2800">
                <a:latin typeface="Arial" charset="0"/>
              </a:rPr>
              <a:t>- Digresses from straight line 1/9 inch every 18 miles</a:t>
            </a:r>
          </a:p>
          <a:p>
            <a:pPr eaLnBrk="1" hangingPunct="1">
              <a:spcBef>
                <a:spcPct val="0"/>
              </a:spcBef>
              <a:buFontTx/>
              <a:buNone/>
            </a:pPr>
            <a:endParaRPr lang="en-US" altLang="en-US" sz="2800">
              <a:latin typeface="Arial" charset="0"/>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1981200" y="381000"/>
            <a:ext cx="5181600" cy="63246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sz="4400" b="1">
                <a:solidFill>
                  <a:schemeClr val="bg1"/>
                </a:solidFill>
                <a:latin typeface="Arial" charset="0"/>
              </a:defRPr>
            </a:lvl1pPr>
            <a:lvl2pPr marL="742950" indent="-285750" eaLnBrk="0" hangingPunct="0">
              <a:defRPr sz="4400" b="1">
                <a:solidFill>
                  <a:schemeClr val="bg1"/>
                </a:solidFill>
                <a:latin typeface="Arial" charset="0"/>
              </a:defRPr>
            </a:lvl2pPr>
            <a:lvl3pPr marL="1143000" indent="-228600" eaLnBrk="0" hangingPunct="0">
              <a:defRPr sz="4400" b="1">
                <a:solidFill>
                  <a:schemeClr val="bg1"/>
                </a:solidFill>
                <a:latin typeface="Arial" charset="0"/>
              </a:defRPr>
            </a:lvl3pPr>
            <a:lvl4pPr marL="1600200" indent="-228600" eaLnBrk="0" hangingPunct="0">
              <a:defRPr sz="4400" b="1">
                <a:solidFill>
                  <a:schemeClr val="bg1"/>
                </a:solidFill>
                <a:latin typeface="Arial" charset="0"/>
              </a:defRPr>
            </a:lvl4pPr>
            <a:lvl5pPr marL="2057400" indent="-228600" eaLnBrk="0" hangingPunct="0">
              <a:defRPr sz="4400" b="1">
                <a:solidFill>
                  <a:schemeClr val="bg1"/>
                </a:solidFill>
                <a:latin typeface="Arial" charset="0"/>
              </a:defRPr>
            </a:lvl5pPr>
            <a:lvl6pPr marL="2514600" indent="-228600" eaLnBrk="0" fontAlgn="base" hangingPunct="0">
              <a:spcBef>
                <a:spcPct val="0"/>
              </a:spcBef>
              <a:spcAft>
                <a:spcPct val="0"/>
              </a:spcAft>
              <a:defRPr sz="4400" b="1">
                <a:solidFill>
                  <a:schemeClr val="bg1"/>
                </a:solidFill>
                <a:latin typeface="Arial" charset="0"/>
              </a:defRPr>
            </a:lvl6pPr>
            <a:lvl7pPr marL="2971800" indent="-228600" eaLnBrk="0" fontAlgn="base" hangingPunct="0">
              <a:spcBef>
                <a:spcPct val="0"/>
              </a:spcBef>
              <a:spcAft>
                <a:spcPct val="0"/>
              </a:spcAft>
              <a:defRPr sz="4400" b="1">
                <a:solidFill>
                  <a:schemeClr val="bg1"/>
                </a:solidFill>
                <a:latin typeface="Arial" charset="0"/>
              </a:defRPr>
            </a:lvl7pPr>
            <a:lvl8pPr marL="3429000" indent="-228600" eaLnBrk="0" fontAlgn="base" hangingPunct="0">
              <a:spcBef>
                <a:spcPct val="0"/>
              </a:spcBef>
              <a:spcAft>
                <a:spcPct val="0"/>
              </a:spcAft>
              <a:defRPr sz="4400" b="1">
                <a:solidFill>
                  <a:schemeClr val="bg1"/>
                </a:solidFill>
                <a:latin typeface="Arial" charset="0"/>
              </a:defRPr>
            </a:lvl8pPr>
            <a:lvl9pPr marL="3886200" indent="-228600" eaLnBrk="0" fontAlgn="base" hangingPunct="0">
              <a:spcBef>
                <a:spcPct val="0"/>
              </a:spcBef>
              <a:spcAft>
                <a:spcPct val="0"/>
              </a:spcAft>
              <a:defRPr sz="4400" b="1">
                <a:solidFill>
                  <a:schemeClr val="bg1"/>
                </a:solidFill>
                <a:latin typeface="Arial" charset="0"/>
              </a:defRPr>
            </a:lvl9pPr>
          </a:lstStyle>
          <a:p>
            <a:pPr eaLnBrk="1" hangingPunct="1"/>
            <a:endParaRPr lang="en-US" altLang="en-US"/>
          </a:p>
        </p:txBody>
      </p:sp>
      <p:cxnSp>
        <p:nvCxnSpPr>
          <p:cNvPr id="27651" name="Straight Connector 3"/>
          <p:cNvCxnSpPr>
            <a:cxnSpLocks noChangeShapeType="1"/>
          </p:cNvCxnSpPr>
          <p:nvPr/>
        </p:nvCxnSpPr>
        <p:spPr bwMode="auto">
          <a:xfrm>
            <a:off x="2728913" y="2590800"/>
            <a:ext cx="457200" cy="0"/>
          </a:xfrm>
          <a:prstGeom prst="line">
            <a:avLst/>
          </a:prstGeom>
          <a:noFill/>
          <a:ln w="38100" algn="ctr">
            <a:solidFill>
              <a:schemeClr val="tx1"/>
            </a:solidFill>
            <a:round/>
            <a:headEnd/>
            <a:tailEnd/>
          </a:ln>
        </p:spPr>
      </p:cxnSp>
      <p:sp>
        <p:nvSpPr>
          <p:cNvPr id="27652" name="TextBox 4"/>
          <p:cNvSpPr txBox="1">
            <a:spLocks noChangeArrowheads="1"/>
          </p:cNvSpPr>
          <p:nvPr/>
        </p:nvSpPr>
        <p:spPr bwMode="auto">
          <a:xfrm>
            <a:off x="2438400" y="1752600"/>
            <a:ext cx="472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Arial" charset="0"/>
              </a:defRPr>
            </a:lvl1pPr>
            <a:lvl2pPr marL="742950" indent="-285750" eaLnBrk="0" hangingPunct="0">
              <a:defRPr sz="4400" b="1">
                <a:solidFill>
                  <a:schemeClr val="bg1"/>
                </a:solidFill>
                <a:latin typeface="Arial" charset="0"/>
              </a:defRPr>
            </a:lvl2pPr>
            <a:lvl3pPr marL="1143000" indent="-228600" eaLnBrk="0" hangingPunct="0">
              <a:defRPr sz="4400" b="1">
                <a:solidFill>
                  <a:schemeClr val="bg1"/>
                </a:solidFill>
                <a:latin typeface="Arial" charset="0"/>
              </a:defRPr>
            </a:lvl3pPr>
            <a:lvl4pPr marL="1600200" indent="-228600" eaLnBrk="0" hangingPunct="0">
              <a:defRPr sz="4400" b="1">
                <a:solidFill>
                  <a:schemeClr val="bg1"/>
                </a:solidFill>
                <a:latin typeface="Arial" charset="0"/>
              </a:defRPr>
            </a:lvl4pPr>
            <a:lvl5pPr marL="2057400" indent="-228600" eaLnBrk="0" hangingPunct="0">
              <a:defRPr sz="4400" b="1">
                <a:solidFill>
                  <a:schemeClr val="bg1"/>
                </a:solidFill>
                <a:latin typeface="Arial" charset="0"/>
              </a:defRPr>
            </a:lvl5pPr>
            <a:lvl6pPr marL="2514600" indent="-228600" eaLnBrk="0" fontAlgn="base" hangingPunct="0">
              <a:spcBef>
                <a:spcPct val="0"/>
              </a:spcBef>
              <a:spcAft>
                <a:spcPct val="0"/>
              </a:spcAft>
              <a:defRPr sz="4400" b="1">
                <a:solidFill>
                  <a:schemeClr val="bg1"/>
                </a:solidFill>
                <a:latin typeface="Arial" charset="0"/>
              </a:defRPr>
            </a:lvl6pPr>
            <a:lvl7pPr marL="2971800" indent="-228600" eaLnBrk="0" fontAlgn="base" hangingPunct="0">
              <a:spcBef>
                <a:spcPct val="0"/>
              </a:spcBef>
              <a:spcAft>
                <a:spcPct val="0"/>
              </a:spcAft>
              <a:defRPr sz="4400" b="1">
                <a:solidFill>
                  <a:schemeClr val="bg1"/>
                </a:solidFill>
                <a:latin typeface="Arial" charset="0"/>
              </a:defRPr>
            </a:lvl7pPr>
            <a:lvl8pPr marL="3429000" indent="-228600" eaLnBrk="0" fontAlgn="base" hangingPunct="0">
              <a:spcBef>
                <a:spcPct val="0"/>
              </a:spcBef>
              <a:spcAft>
                <a:spcPct val="0"/>
              </a:spcAft>
              <a:defRPr sz="4400" b="1">
                <a:solidFill>
                  <a:schemeClr val="bg1"/>
                </a:solidFill>
                <a:latin typeface="Arial" charset="0"/>
              </a:defRPr>
            </a:lvl8pPr>
            <a:lvl9pPr marL="3886200" indent="-228600" eaLnBrk="0" fontAlgn="base" hangingPunct="0">
              <a:spcBef>
                <a:spcPct val="0"/>
              </a:spcBef>
              <a:spcAft>
                <a:spcPct val="0"/>
              </a:spcAft>
              <a:defRPr sz="4400" b="1">
                <a:solidFill>
                  <a:schemeClr val="bg1"/>
                </a:solidFill>
                <a:latin typeface="Arial" charset="0"/>
              </a:defRPr>
            </a:lvl9pPr>
          </a:lstStyle>
          <a:p>
            <a:pPr eaLnBrk="1" hangingPunct="1"/>
            <a:r>
              <a:rPr lang="en-US" altLang="en-US" sz="2400">
                <a:solidFill>
                  <a:schemeClr val="tx1"/>
                </a:solidFill>
              </a:rPr>
              <a:t>1 inch = 93 million miles</a:t>
            </a:r>
          </a:p>
        </p:txBody>
      </p:sp>
      <p:cxnSp>
        <p:nvCxnSpPr>
          <p:cNvPr id="27653" name="Straight Arrow Connector 6"/>
          <p:cNvCxnSpPr>
            <a:cxnSpLocks noChangeShapeType="1"/>
          </p:cNvCxnSpPr>
          <p:nvPr/>
        </p:nvCxnSpPr>
        <p:spPr bwMode="auto">
          <a:xfrm>
            <a:off x="2957513" y="2192338"/>
            <a:ext cx="0" cy="376237"/>
          </a:xfrm>
          <a:prstGeom prst="straightConnector1">
            <a:avLst/>
          </a:prstGeom>
          <a:noFill/>
          <a:ln w="44450" algn="ctr">
            <a:solidFill>
              <a:schemeClr val="tx1"/>
            </a:solidFill>
            <a:round/>
            <a:headEnd/>
            <a:tailEnd type="arrow" w="med" len="med"/>
          </a:ln>
        </p:spPr>
      </p:cxnSp>
    </p:spTree>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WordArt 5"/>
          <p:cNvSpPr>
            <a:spLocks noChangeArrowheads="1" noChangeShapeType="1" noTextEdit="1"/>
          </p:cNvSpPr>
          <p:nvPr/>
        </p:nvSpPr>
        <p:spPr bwMode="auto">
          <a:xfrm>
            <a:off x="1600200" y="228600"/>
            <a:ext cx="5791200" cy="1981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3. The Purpose of</a:t>
            </a:r>
          </a:p>
          <a:p>
            <a:pPr algn="ctr"/>
            <a:r>
              <a:rPr lang="en-US" sz="3600" kern="10">
                <a:ln w="9525">
                  <a:solidFill>
                    <a:srgbClr val="000000"/>
                  </a:solidFill>
                  <a:round/>
                  <a:headEnd/>
                  <a:tailEnd/>
                </a:ln>
                <a:solidFill>
                  <a:srgbClr val="FFFFFF"/>
                </a:solidFill>
                <a:latin typeface="Arial Black"/>
              </a:rPr>
              <a:t>Heavenly Bodies</a:t>
            </a:r>
          </a:p>
        </p:txBody>
      </p:sp>
      <p:sp>
        <p:nvSpPr>
          <p:cNvPr id="28676" name="Text Box 6"/>
          <p:cNvSpPr txBox="1">
            <a:spLocks noChangeArrowheads="1"/>
          </p:cNvSpPr>
          <p:nvPr/>
        </p:nvSpPr>
        <p:spPr bwMode="auto">
          <a:xfrm>
            <a:off x="1600200" y="3124200"/>
            <a:ext cx="60198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Why did God Create the Sun, the Moon and the Stars ?</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85800" y="365125"/>
            <a:ext cx="7772400" cy="4664075"/>
          </a:xfrm>
          <a:prstGeom prst="rect">
            <a:avLst/>
          </a:prstGeom>
          <a:noFill/>
          <a:ln>
            <a:noFill/>
          </a:ln>
          <a:effectLst>
            <a:outerShdw dist="107763"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lgn="ctr">
              <a:spcBef>
                <a:spcPct val="50000"/>
              </a:spcBef>
              <a:buFontTx/>
              <a:buNone/>
            </a:pPr>
            <a:r>
              <a:rPr lang="en-US" altLang="en-US" sz="6000">
                <a:latin typeface="GoudySans Md BT" pitchFamily="34" charset="0"/>
              </a:rPr>
              <a:t>What is man, that Thou art mindful of him? and the son of man, that Thou visits him?</a:t>
            </a:r>
          </a:p>
        </p:txBody>
      </p:sp>
      <p:sp>
        <p:nvSpPr>
          <p:cNvPr id="29699" name="Text Box 3"/>
          <p:cNvSpPr txBox="1">
            <a:spLocks noChangeArrowheads="1"/>
          </p:cNvSpPr>
          <p:nvPr/>
        </p:nvSpPr>
        <p:spPr bwMode="auto">
          <a:xfrm>
            <a:off x="2381250" y="5389563"/>
            <a:ext cx="2173288" cy="831850"/>
          </a:xfrm>
          <a:prstGeom prst="rect">
            <a:avLst/>
          </a:prstGeom>
          <a:noFill/>
          <a:ln>
            <a:noFill/>
          </a:ln>
          <a:effectLst>
            <a:outerShdw dist="107763"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pPr>
            <a:r>
              <a:rPr lang="en-US" altLang="en-US" sz="4800">
                <a:solidFill>
                  <a:srgbClr val="FFFF00"/>
                </a:solidFill>
                <a:latin typeface="GoudySans Md BT" pitchFamily="34" charset="0"/>
              </a:rPr>
              <a:t>Ps. 8:4</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ATT45846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85800"/>
            <a:ext cx="9220200" cy="518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
          <p:cNvSpPr>
            <a:spLocks noChangeArrowheads="1"/>
          </p:cNvSpPr>
          <p:nvPr/>
        </p:nvSpPr>
        <p:spPr bwMode="auto">
          <a:xfrm>
            <a:off x="990600" y="7620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Earth</a:t>
            </a:r>
          </a:p>
        </p:txBody>
      </p:sp>
      <p:sp>
        <p:nvSpPr>
          <p:cNvPr id="30724" name="Rectangle 4"/>
          <p:cNvSpPr>
            <a:spLocks noChangeArrowheads="1"/>
          </p:cNvSpPr>
          <p:nvPr/>
        </p:nvSpPr>
        <p:spPr bwMode="auto">
          <a:xfrm>
            <a:off x="5867400" y="9906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Venus</a:t>
            </a:r>
          </a:p>
        </p:txBody>
      </p:sp>
      <p:sp>
        <p:nvSpPr>
          <p:cNvPr id="30725" name="Rectangle 5"/>
          <p:cNvSpPr>
            <a:spLocks noChangeArrowheads="1"/>
          </p:cNvSpPr>
          <p:nvPr/>
        </p:nvSpPr>
        <p:spPr bwMode="auto">
          <a:xfrm>
            <a:off x="914400" y="5410200"/>
            <a:ext cx="1828800" cy="6096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Mars</a:t>
            </a:r>
          </a:p>
        </p:txBody>
      </p:sp>
      <p:sp>
        <p:nvSpPr>
          <p:cNvPr id="30726" name="Rectangle 6"/>
          <p:cNvSpPr>
            <a:spLocks noChangeArrowheads="1"/>
          </p:cNvSpPr>
          <p:nvPr/>
        </p:nvSpPr>
        <p:spPr bwMode="auto">
          <a:xfrm>
            <a:off x="3276600" y="5334000"/>
            <a:ext cx="2209800" cy="6858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Mercury</a:t>
            </a:r>
          </a:p>
        </p:txBody>
      </p:sp>
      <p:sp>
        <p:nvSpPr>
          <p:cNvPr id="30727" name="Rectangle 7"/>
          <p:cNvSpPr>
            <a:spLocks noChangeArrowheads="1"/>
          </p:cNvSpPr>
          <p:nvPr/>
        </p:nvSpPr>
        <p:spPr bwMode="auto">
          <a:xfrm>
            <a:off x="6019800" y="5410200"/>
            <a:ext cx="1752600" cy="6096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Pluto</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TT45846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63600"/>
            <a:ext cx="91440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3"/>
          <p:cNvSpPr>
            <a:spLocks noChangeArrowheads="1"/>
          </p:cNvSpPr>
          <p:nvPr/>
        </p:nvSpPr>
        <p:spPr bwMode="auto">
          <a:xfrm>
            <a:off x="1371600" y="54102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Earth</a:t>
            </a:r>
          </a:p>
        </p:txBody>
      </p:sp>
      <p:sp>
        <p:nvSpPr>
          <p:cNvPr id="31748" name="Rectangle 4"/>
          <p:cNvSpPr>
            <a:spLocks noChangeArrowheads="1"/>
          </p:cNvSpPr>
          <p:nvPr/>
        </p:nvSpPr>
        <p:spPr bwMode="auto">
          <a:xfrm>
            <a:off x="0" y="762000"/>
            <a:ext cx="2209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Jupiter</a:t>
            </a:r>
          </a:p>
        </p:txBody>
      </p:sp>
      <p:sp>
        <p:nvSpPr>
          <p:cNvPr id="31749" name="Rectangle 5"/>
          <p:cNvSpPr>
            <a:spLocks noChangeArrowheads="1"/>
          </p:cNvSpPr>
          <p:nvPr/>
        </p:nvSpPr>
        <p:spPr bwMode="auto">
          <a:xfrm>
            <a:off x="5105400" y="12192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Saturn</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ATT45846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6600"/>
            <a:ext cx="93726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3"/>
          <p:cNvSpPr>
            <a:spLocks noChangeArrowheads="1"/>
          </p:cNvSpPr>
          <p:nvPr/>
        </p:nvSpPr>
        <p:spPr bwMode="auto">
          <a:xfrm>
            <a:off x="6934200" y="46482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Earth</a:t>
            </a:r>
          </a:p>
        </p:txBody>
      </p:sp>
      <p:sp>
        <p:nvSpPr>
          <p:cNvPr id="32772" name="Rectangle 4"/>
          <p:cNvSpPr>
            <a:spLocks noChangeArrowheads="1"/>
          </p:cNvSpPr>
          <p:nvPr/>
        </p:nvSpPr>
        <p:spPr bwMode="auto">
          <a:xfrm>
            <a:off x="914400" y="15240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Sun</a:t>
            </a:r>
          </a:p>
        </p:txBody>
      </p:sp>
      <p:sp>
        <p:nvSpPr>
          <p:cNvPr id="32773" name="Line 5"/>
          <p:cNvSpPr>
            <a:spLocks noChangeShapeType="1"/>
          </p:cNvSpPr>
          <p:nvPr/>
        </p:nvSpPr>
        <p:spPr bwMode="auto">
          <a:xfrm flipH="1">
            <a:off x="5486400" y="5105400"/>
            <a:ext cx="1447800" cy="685800"/>
          </a:xfrm>
          <a:prstGeom prst="line">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74" name="Rectangle 6"/>
          <p:cNvSpPr>
            <a:spLocks noChangeArrowheads="1"/>
          </p:cNvSpPr>
          <p:nvPr/>
        </p:nvSpPr>
        <p:spPr bwMode="auto">
          <a:xfrm>
            <a:off x="914400" y="5334000"/>
            <a:ext cx="2133600" cy="6858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Jupiter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ATT45846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0188"/>
            <a:ext cx="9144000" cy="639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3"/>
          <p:cNvSpPr>
            <a:spLocks noChangeArrowheads="1"/>
          </p:cNvSpPr>
          <p:nvPr/>
        </p:nvSpPr>
        <p:spPr bwMode="auto">
          <a:xfrm>
            <a:off x="0" y="3581400"/>
            <a:ext cx="18288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Sun</a:t>
            </a:r>
          </a:p>
        </p:txBody>
      </p:sp>
      <p:sp>
        <p:nvSpPr>
          <p:cNvPr id="33796" name="Rectangle 4"/>
          <p:cNvSpPr>
            <a:spLocks noChangeArrowheads="1"/>
          </p:cNvSpPr>
          <p:nvPr/>
        </p:nvSpPr>
        <p:spPr bwMode="auto">
          <a:xfrm>
            <a:off x="0" y="5638800"/>
            <a:ext cx="50292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Earth is invisible</a:t>
            </a:r>
          </a:p>
        </p:txBody>
      </p:sp>
      <p:sp>
        <p:nvSpPr>
          <p:cNvPr id="33797" name="Rectangle 5"/>
          <p:cNvSpPr>
            <a:spLocks noChangeArrowheads="1"/>
          </p:cNvSpPr>
          <p:nvPr/>
        </p:nvSpPr>
        <p:spPr bwMode="auto">
          <a:xfrm>
            <a:off x="5715000" y="5715000"/>
            <a:ext cx="24384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Arcturus</a:t>
            </a:r>
          </a:p>
        </p:txBody>
      </p:sp>
      <p:sp>
        <p:nvSpPr>
          <p:cNvPr id="33798" name="Line 6"/>
          <p:cNvSpPr>
            <a:spLocks noChangeShapeType="1"/>
          </p:cNvSpPr>
          <p:nvPr/>
        </p:nvSpPr>
        <p:spPr bwMode="auto">
          <a:xfrm>
            <a:off x="838200" y="4114800"/>
            <a:ext cx="76200" cy="4572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Rectangle 1"/>
          <p:cNvSpPr/>
          <p:nvPr/>
        </p:nvSpPr>
        <p:spPr bwMode="auto">
          <a:xfrm>
            <a:off x="0" y="5257800"/>
            <a:ext cx="2209800" cy="228600"/>
          </a:xfrm>
          <a:prstGeom prst="rect">
            <a:avLst/>
          </a:prstGeom>
          <a:solidFill>
            <a:schemeClr val="bg1">
              <a:lumMod val="65000"/>
            </a:schemeClr>
          </a:solidFill>
          <a:ln w="9525" cap="flat" cmpd="sng" algn="ctr">
            <a:noFill/>
            <a:prstDash val="solid"/>
            <a:round/>
            <a:headEnd type="none" w="med" len="med"/>
            <a:tailEnd type="none" w="med" len="med"/>
          </a:ln>
          <a:effectLst/>
        </p:spPr>
        <p:txBody>
          <a:bodyPr/>
          <a:lstStyle/>
          <a:p>
            <a:pPr>
              <a:defRPr/>
            </a:pPr>
            <a:endParaRPr lang="en-US"/>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ATT45846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0188"/>
            <a:ext cx="9144000" cy="639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4"/>
          <p:cNvSpPr>
            <a:spLocks noChangeArrowheads="1"/>
          </p:cNvSpPr>
          <p:nvPr/>
        </p:nvSpPr>
        <p:spPr bwMode="auto">
          <a:xfrm>
            <a:off x="6705600" y="4800600"/>
            <a:ext cx="24384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Antares</a:t>
            </a:r>
          </a:p>
        </p:txBody>
      </p:sp>
      <p:sp>
        <p:nvSpPr>
          <p:cNvPr id="34820" name="Rectangle 1"/>
          <p:cNvSpPr>
            <a:spLocks noChangeArrowheads="1"/>
          </p:cNvSpPr>
          <p:nvPr/>
        </p:nvSpPr>
        <p:spPr bwMode="auto">
          <a:xfrm>
            <a:off x="0" y="5067300"/>
            <a:ext cx="6553200" cy="1560513"/>
          </a:xfrm>
          <a:prstGeom prst="rect">
            <a:avLst/>
          </a:prstGeom>
          <a:solidFill>
            <a:srgbClr val="ADADAD"/>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4400">
              <a:solidFill>
                <a:schemeClr val="bg1"/>
              </a:solidFill>
            </a:endParaRPr>
          </a:p>
        </p:txBody>
      </p:sp>
      <p:sp>
        <p:nvSpPr>
          <p:cNvPr id="34821" name="Rectangle 3"/>
          <p:cNvSpPr>
            <a:spLocks noChangeArrowheads="1"/>
          </p:cNvSpPr>
          <p:nvPr/>
        </p:nvSpPr>
        <p:spPr bwMode="auto">
          <a:xfrm>
            <a:off x="1481138" y="5067300"/>
            <a:ext cx="2438400" cy="5334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Arcturus</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Slide 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75"/>
            <a:ext cx="9144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Rectangle 3"/>
          <p:cNvSpPr>
            <a:spLocks noGrp="1" noChangeArrowheads="1"/>
          </p:cNvSpPr>
          <p:nvPr>
            <p:ph type="title"/>
          </p:nvPr>
        </p:nvSpPr>
        <p:spPr>
          <a:xfrm>
            <a:off x="5486400" y="2971800"/>
            <a:ext cx="3352800" cy="1371600"/>
          </a:xfrm>
        </p:spPr>
        <p:txBody>
          <a:bodyPr/>
          <a:lstStyle/>
          <a:p>
            <a:pPr eaLnBrk="1" hangingPunct="1"/>
            <a:r>
              <a:rPr lang="en-US" altLang="en-US" sz="4000" b="1" smtClean="0">
                <a:solidFill>
                  <a:srgbClr val="FFFF99"/>
                </a:solidFill>
              </a:rPr>
              <a:t>NIGHTFALL IN USA</a:t>
            </a:r>
          </a:p>
        </p:txBody>
      </p:sp>
      <p:sp>
        <p:nvSpPr>
          <p:cNvPr id="35844" name="Text Box 4"/>
          <p:cNvSpPr txBox="1">
            <a:spLocks noChangeArrowheads="1"/>
          </p:cNvSpPr>
          <p:nvPr/>
        </p:nvSpPr>
        <p:spPr bwMode="auto">
          <a:xfrm>
            <a:off x="0" y="533400"/>
            <a:ext cx="9372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latin typeface="Arial Black" pitchFamily="34" charset="0"/>
              </a:rPr>
              <a:t>Divide the Day from the Night</a:t>
            </a:r>
          </a:p>
        </p:txBody>
      </p:sp>
      <p:sp>
        <p:nvSpPr>
          <p:cNvPr id="35845" name="Oval 5"/>
          <p:cNvSpPr>
            <a:spLocks noChangeArrowheads="1"/>
          </p:cNvSpPr>
          <p:nvPr/>
        </p:nvSpPr>
        <p:spPr bwMode="auto">
          <a:xfrm>
            <a:off x="5791200" y="1752600"/>
            <a:ext cx="3352800" cy="12192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Seasons</a:t>
            </a:r>
          </a:p>
        </p:txBody>
      </p:sp>
      <p:sp>
        <p:nvSpPr>
          <p:cNvPr id="35846" name="Oval 6"/>
          <p:cNvSpPr>
            <a:spLocks noChangeArrowheads="1"/>
          </p:cNvSpPr>
          <p:nvPr/>
        </p:nvSpPr>
        <p:spPr bwMode="auto">
          <a:xfrm>
            <a:off x="304800" y="5105400"/>
            <a:ext cx="2743200" cy="14478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Days</a:t>
            </a:r>
          </a:p>
        </p:txBody>
      </p:sp>
      <p:sp>
        <p:nvSpPr>
          <p:cNvPr id="35847" name="Oval 7"/>
          <p:cNvSpPr>
            <a:spLocks noChangeArrowheads="1"/>
          </p:cNvSpPr>
          <p:nvPr/>
        </p:nvSpPr>
        <p:spPr bwMode="auto">
          <a:xfrm>
            <a:off x="5410200" y="5105400"/>
            <a:ext cx="3124200" cy="13716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Years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736600"/>
            <a:ext cx="9144000" cy="63214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4400">
                <a:solidFill>
                  <a:schemeClr val="bg1"/>
                </a:solidFill>
              </a:rPr>
              <a:t>Then God said, "Let there be lights in the firmament of the heavens to divide the day from the night; and let them be for signs and seasons, and for days and years; and let them be for lights in the firmament of the heavens to give light on the earth“ and it was so. </a:t>
            </a:r>
          </a:p>
        </p:txBody>
      </p:sp>
      <p:sp>
        <p:nvSpPr>
          <p:cNvPr id="8195" name="WordArt 3"/>
          <p:cNvSpPr>
            <a:spLocks noChangeArrowheads="1" noChangeShapeType="1" noTextEdit="1"/>
          </p:cNvSpPr>
          <p:nvPr/>
        </p:nvSpPr>
        <p:spPr bwMode="auto">
          <a:xfrm>
            <a:off x="2133600" y="0"/>
            <a:ext cx="4267200" cy="533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FF"/>
                </a:solidFill>
                <a:latin typeface="Arial Black"/>
              </a:rPr>
              <a:t>Gen. 1:14-19 </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PPT bg Age of Ear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Text Box 3"/>
          <p:cNvSpPr txBox="1">
            <a:spLocks noChangeArrowheads="1"/>
          </p:cNvSpPr>
          <p:nvPr/>
        </p:nvSpPr>
        <p:spPr bwMode="auto">
          <a:xfrm>
            <a:off x="1905000" y="379413"/>
            <a:ext cx="5638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en-US" sz="5400" u="sng">
                <a:solidFill>
                  <a:schemeClr val="bg1"/>
                </a:solidFill>
              </a:rPr>
              <a:t>Signs</a:t>
            </a:r>
          </a:p>
        </p:txBody>
      </p:sp>
      <p:sp>
        <p:nvSpPr>
          <p:cNvPr id="37892" name="Text Box 4"/>
          <p:cNvSpPr txBox="1">
            <a:spLocks noChangeArrowheads="1"/>
          </p:cNvSpPr>
          <p:nvPr/>
        </p:nvSpPr>
        <p:spPr bwMode="auto">
          <a:xfrm>
            <a:off x="533400" y="1676400"/>
            <a:ext cx="83820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Joseph -  </a:t>
            </a:r>
            <a:r>
              <a:rPr lang="en-US" altLang="en-US" sz="4400">
                <a:solidFill>
                  <a:srgbClr val="FFFF00"/>
                </a:solidFill>
              </a:rPr>
              <a:t>Gen. 37</a:t>
            </a:r>
          </a:p>
          <a:p>
            <a:pPr eaLnBrk="1" hangingPunct="1">
              <a:spcBef>
                <a:spcPct val="50000"/>
              </a:spcBef>
              <a:buFontTx/>
              <a:buNone/>
            </a:pPr>
            <a:r>
              <a:rPr lang="en-US" altLang="en-US" sz="4400">
                <a:solidFill>
                  <a:schemeClr val="bg1"/>
                </a:solidFill>
              </a:rPr>
              <a:t>Balaam – </a:t>
            </a:r>
            <a:r>
              <a:rPr lang="en-US" altLang="en-US" sz="4400">
                <a:solidFill>
                  <a:srgbClr val="FFFF00"/>
                </a:solidFill>
              </a:rPr>
              <a:t>Num. 24:17</a:t>
            </a:r>
          </a:p>
          <a:p>
            <a:pPr eaLnBrk="1" hangingPunct="1">
              <a:spcBef>
                <a:spcPct val="50000"/>
              </a:spcBef>
              <a:buFontTx/>
              <a:buNone/>
            </a:pPr>
            <a:r>
              <a:rPr lang="en-US" altLang="en-US" sz="4400">
                <a:solidFill>
                  <a:schemeClr val="bg1"/>
                </a:solidFill>
              </a:rPr>
              <a:t>Christ – </a:t>
            </a:r>
            <a:r>
              <a:rPr lang="en-US" altLang="en-US" sz="4400">
                <a:solidFill>
                  <a:srgbClr val="FFFF00"/>
                </a:solidFill>
              </a:rPr>
              <a:t>Rev. 22:16</a:t>
            </a:r>
          </a:p>
          <a:p>
            <a:pPr eaLnBrk="1" hangingPunct="1">
              <a:spcBef>
                <a:spcPct val="50000"/>
              </a:spcBef>
              <a:buFontTx/>
              <a:buNone/>
            </a:pPr>
            <a:r>
              <a:rPr lang="en-US" altLang="en-US" sz="4400">
                <a:solidFill>
                  <a:schemeClr val="bg1"/>
                </a:solidFill>
              </a:rPr>
              <a:t>Wise men followed star</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WordArt 3"/>
          <p:cNvSpPr>
            <a:spLocks noChangeArrowheads="1" noChangeShapeType="1" noTextEdit="1"/>
          </p:cNvSpPr>
          <p:nvPr/>
        </p:nvSpPr>
        <p:spPr bwMode="auto">
          <a:xfrm>
            <a:off x="533400" y="381000"/>
            <a:ext cx="3276600" cy="6381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Evidence</a:t>
            </a:r>
          </a:p>
        </p:txBody>
      </p:sp>
      <p:sp>
        <p:nvSpPr>
          <p:cNvPr id="38916" name="WordArt 4"/>
          <p:cNvSpPr>
            <a:spLocks noChangeArrowheads="1" noChangeShapeType="1" noTextEdit="1"/>
          </p:cNvSpPr>
          <p:nvPr/>
        </p:nvSpPr>
        <p:spPr bwMode="auto">
          <a:xfrm>
            <a:off x="4495800" y="4114800"/>
            <a:ext cx="3943350" cy="762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Of the Creator's</a:t>
            </a:r>
          </a:p>
        </p:txBody>
      </p:sp>
      <p:sp>
        <p:nvSpPr>
          <p:cNvPr id="38917" name="WordArt 5"/>
          <p:cNvSpPr>
            <a:spLocks noChangeArrowheads="1" noChangeShapeType="1" noTextEdit="1"/>
          </p:cNvSpPr>
          <p:nvPr/>
        </p:nvSpPr>
        <p:spPr bwMode="auto">
          <a:xfrm>
            <a:off x="914400" y="5486400"/>
            <a:ext cx="5715000" cy="838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Genius and Power</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5"/>
          <p:cNvSpPr txBox="1">
            <a:spLocks noChangeArrowheads="1"/>
          </p:cNvSpPr>
          <p:nvPr/>
        </p:nvSpPr>
        <p:spPr bwMode="auto">
          <a:xfrm>
            <a:off x="990600" y="53340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5400">
                <a:solidFill>
                  <a:schemeClr val="bg1"/>
                </a:solidFill>
              </a:rPr>
              <a:t>Should not Worship</a:t>
            </a:r>
          </a:p>
        </p:txBody>
      </p:sp>
      <p:sp>
        <p:nvSpPr>
          <p:cNvPr id="39940" name="Text Box 6"/>
          <p:cNvSpPr txBox="1">
            <a:spLocks noChangeArrowheads="1"/>
          </p:cNvSpPr>
          <p:nvPr/>
        </p:nvSpPr>
        <p:spPr bwMode="auto">
          <a:xfrm>
            <a:off x="990600" y="2185988"/>
            <a:ext cx="495300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Deut. 4:19</a:t>
            </a:r>
          </a:p>
          <a:p>
            <a:pPr eaLnBrk="1" hangingPunct="1">
              <a:spcBef>
                <a:spcPct val="50000"/>
              </a:spcBef>
              <a:buFontTx/>
              <a:buNone/>
            </a:pPr>
            <a:r>
              <a:rPr lang="en-US" altLang="en-US" sz="4400">
                <a:solidFill>
                  <a:schemeClr val="bg1"/>
                </a:solidFill>
              </a:rPr>
              <a:t>Isa. 47:13</a:t>
            </a:r>
          </a:p>
          <a:p>
            <a:pPr eaLnBrk="1" hangingPunct="1">
              <a:spcBef>
                <a:spcPct val="50000"/>
              </a:spcBef>
              <a:buFontTx/>
              <a:buNone/>
            </a:pPr>
            <a:r>
              <a:rPr lang="en-US" altLang="en-US" sz="4400">
                <a:solidFill>
                  <a:schemeClr val="bg1"/>
                </a:solidFill>
              </a:rPr>
              <a:t>Jer. 44:19</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9939" name="WordArt 3"/>
          <p:cNvSpPr>
            <a:spLocks noChangeArrowheads="1" noChangeShapeType="1" noTextEdit="1"/>
          </p:cNvSpPr>
          <p:nvPr/>
        </p:nvSpPr>
        <p:spPr bwMode="auto">
          <a:xfrm>
            <a:off x="457200" y="533400"/>
            <a:ext cx="8077200" cy="5715000"/>
          </a:xfrm>
          <a:prstGeom prst="rect">
            <a:avLst/>
          </a:prstGeom>
        </p:spPr>
        <p:txBody>
          <a:bodyPr wrap="none" fromWordArt="1">
            <a:prstTxWarp prst="textPlain">
              <a:avLst>
                <a:gd name="adj" fmla="val 50000"/>
              </a:avLst>
            </a:prstTxWarp>
          </a:bodyPr>
          <a:lstStyle/>
          <a:p>
            <a:pPr algn="ctr">
              <a:defRPr/>
            </a:pPr>
            <a:r>
              <a:rPr lang="en-US" sz="3600" kern="10" dirty="0">
                <a:ln w="19050">
                  <a:solidFill>
                    <a:srgbClr val="000000"/>
                  </a:solidFill>
                  <a:round/>
                  <a:headEnd/>
                  <a:tailEnd/>
                </a:ln>
                <a:solidFill>
                  <a:srgbClr val="FFFFFF"/>
                </a:solidFill>
                <a:latin typeface="Arial Black"/>
              </a:rPr>
              <a:t>"The heavens declare</a:t>
            </a:r>
          </a:p>
          <a:p>
            <a:pPr algn="ctr">
              <a:defRPr/>
            </a:pPr>
            <a:r>
              <a:rPr lang="en-US" sz="3600" kern="10" dirty="0">
                <a:ln w="19050">
                  <a:solidFill>
                    <a:srgbClr val="000000"/>
                  </a:solidFill>
                  <a:round/>
                  <a:headEnd/>
                  <a:tailEnd/>
                </a:ln>
                <a:solidFill>
                  <a:srgbClr val="FFFFFF"/>
                </a:solidFill>
                <a:latin typeface="Arial Black"/>
              </a:rPr>
              <a:t>the glory of God;</a:t>
            </a:r>
          </a:p>
          <a:p>
            <a:pPr algn="ctr">
              <a:defRPr/>
            </a:pPr>
            <a:r>
              <a:rPr lang="en-US" sz="3600" kern="10" dirty="0">
                <a:ln w="19050">
                  <a:solidFill>
                    <a:srgbClr val="000000"/>
                  </a:solidFill>
                  <a:round/>
                  <a:headEnd/>
                  <a:tailEnd/>
                </a:ln>
                <a:solidFill>
                  <a:srgbClr val="FFFFFF"/>
                </a:solidFill>
                <a:latin typeface="Arial Black"/>
              </a:rPr>
              <a:t>and the firmament</a:t>
            </a:r>
          </a:p>
          <a:p>
            <a:pPr algn="ctr">
              <a:defRPr/>
            </a:pPr>
            <a:r>
              <a:rPr lang="en-US" sz="3600" kern="10" dirty="0">
                <a:ln w="19050">
                  <a:solidFill>
                    <a:srgbClr val="000000"/>
                  </a:solidFill>
                  <a:round/>
                  <a:headEnd/>
                  <a:tailEnd/>
                </a:ln>
                <a:solidFill>
                  <a:srgbClr val="FFFFFF"/>
                </a:solidFill>
                <a:latin typeface="Arial Black"/>
              </a:rPr>
              <a:t>shows His Handiwork"</a:t>
            </a:r>
          </a:p>
          <a:p>
            <a:pPr algn="ctr">
              <a:defRPr/>
            </a:pPr>
            <a:r>
              <a:rPr lang="en-US" sz="3600" kern="10" dirty="0">
                <a:ln w="19050">
                  <a:solidFill>
                    <a:srgbClr val="000000"/>
                  </a:solidFill>
                  <a:round/>
                  <a:headEnd/>
                  <a:tailEnd/>
                </a:ln>
                <a:solidFill>
                  <a:srgbClr val="FFFF00"/>
                </a:solidFill>
                <a:latin typeface="Arial Black"/>
              </a:rPr>
              <a:t>Ps. 19:1</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WordArt 3"/>
          <p:cNvSpPr>
            <a:spLocks noChangeArrowheads="1" noChangeShapeType="1" noTextEdit="1"/>
          </p:cNvSpPr>
          <p:nvPr/>
        </p:nvSpPr>
        <p:spPr bwMode="auto">
          <a:xfrm>
            <a:off x="4763" y="0"/>
            <a:ext cx="9447212" cy="1828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mn-lt"/>
                <a:ea typeface="+mn-lt"/>
                <a:cs typeface="+mn-lt"/>
              </a:rPr>
              <a:t>Don't put a question mark </a:t>
            </a:r>
          </a:p>
          <a:p>
            <a:pPr algn="ctr"/>
            <a:r>
              <a:rPr lang="en-US" sz="3600" kern="10">
                <a:ln w="9525">
                  <a:solidFill>
                    <a:srgbClr val="000000"/>
                  </a:solidFill>
                  <a:round/>
                  <a:headEnd/>
                  <a:tailEnd/>
                </a:ln>
                <a:solidFill>
                  <a:srgbClr val="FFFFFF"/>
                </a:solidFill>
                <a:latin typeface="+mn-lt"/>
                <a:ea typeface="+mn-lt"/>
                <a:cs typeface="+mn-lt"/>
              </a:rPr>
              <a:t>where God put a period.</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p:cNvSpPr>
            <a:spLocks noChangeArrowheads="1"/>
          </p:cNvSpPr>
          <p:nvPr/>
        </p:nvSpPr>
        <p:spPr bwMode="auto">
          <a:xfrm>
            <a:off x="6350" y="3962400"/>
            <a:ext cx="3803650" cy="2895600"/>
          </a:xfrm>
          <a:prstGeom prst="horizontalScroll">
            <a:avLst>
              <a:gd name="adj" fmla="val 12500"/>
            </a:avLst>
          </a:prstGeom>
          <a:solidFill>
            <a:schemeClr val="tx1"/>
          </a:solidFill>
          <a:ln w="9525">
            <a:solidFill>
              <a:schemeClr val="bg2"/>
            </a:solidFill>
            <a:round/>
            <a:headEnd/>
            <a:tailEnd/>
          </a:ln>
        </p:spPr>
        <p:txBody>
          <a:bodyPr/>
          <a:lstStyle/>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Hear	       John 12:48</a:t>
            </a:r>
          </a:p>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Believe	       John 8:24</a:t>
            </a:r>
          </a:p>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Repent	       Luke 13:3</a:t>
            </a:r>
          </a:p>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Confess	       Matt. 10:32-33</a:t>
            </a:r>
          </a:p>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Baptized      Mark 16:16</a:t>
            </a:r>
          </a:p>
          <a:p>
            <a:pPr>
              <a:spcBef>
                <a:spcPct val="20000"/>
              </a:spcBef>
              <a:defRPr/>
            </a:pPr>
            <a:r>
              <a:rPr lang="en-US" sz="1800" dirty="0">
                <a:effectLst>
                  <a:outerShdw blurRad="38100" dist="38100" dir="2700000" algn="tl">
                    <a:srgbClr val="808080"/>
                  </a:outerShdw>
                </a:effectLst>
                <a:latin typeface="Arial" pitchFamily="34" charset="0"/>
                <a:cs typeface="Arial" pitchFamily="34" charset="0"/>
              </a:rPr>
              <a:t>Faithful	       Matt. 24:13</a:t>
            </a:r>
          </a:p>
          <a:p>
            <a:pPr algn="r">
              <a:spcBef>
                <a:spcPct val="20000"/>
              </a:spcBef>
              <a:defRPr/>
            </a:pPr>
            <a:endParaRPr lang="en-US" sz="1800" i="1" dirty="0">
              <a:latin typeface="Arial" pitchFamily="34" charset="0"/>
              <a:cs typeface="Arial" pitchFamily="34" charset="0"/>
            </a:endParaRPr>
          </a:p>
        </p:txBody>
      </p:sp>
      <p:sp>
        <p:nvSpPr>
          <p:cNvPr id="43012" name="TextBox 1"/>
          <p:cNvSpPr txBox="1">
            <a:spLocks noChangeArrowheads="1"/>
          </p:cNvSpPr>
          <p:nvPr/>
        </p:nvSpPr>
        <p:spPr bwMode="auto">
          <a:xfrm>
            <a:off x="198438" y="3124200"/>
            <a:ext cx="3124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a:solidFill>
                  <a:srgbClr val="FFFF00"/>
                </a:solidFill>
              </a:rPr>
              <a:t>Plan of</a:t>
            </a:r>
          </a:p>
          <a:p>
            <a:pPr algn="ctr" eaLnBrk="1" hangingPunct="1">
              <a:spcBef>
                <a:spcPct val="0"/>
              </a:spcBef>
              <a:buFontTx/>
              <a:buNone/>
            </a:pPr>
            <a:r>
              <a:rPr lang="en-US" altLang="en-US">
                <a:solidFill>
                  <a:srgbClr val="FFFF00"/>
                </a:solidFill>
              </a:rPr>
              <a:t>Salvation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8600" y="990600"/>
            <a:ext cx="8763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4400">
                <a:solidFill>
                  <a:schemeClr val="bg1"/>
                </a:solidFill>
              </a:rPr>
              <a:t>Then God made two great lights: the greater light to rule the day, and the lesser light to rule the night. He made the stars also. God set them in the firmament of the heavens to give light on the earth</a:t>
            </a:r>
          </a:p>
        </p:txBody>
      </p:sp>
      <p:sp>
        <p:nvSpPr>
          <p:cNvPr id="9219" name="WordArt 3"/>
          <p:cNvSpPr>
            <a:spLocks noChangeArrowheads="1" noChangeShapeType="1" noTextEdit="1"/>
          </p:cNvSpPr>
          <p:nvPr/>
        </p:nvSpPr>
        <p:spPr bwMode="auto">
          <a:xfrm>
            <a:off x="2133600" y="0"/>
            <a:ext cx="4267200" cy="533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FF"/>
                </a:solidFill>
                <a:latin typeface="Arial Black"/>
              </a:rPr>
              <a:t>Gen. 1:14-19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52400" y="1066800"/>
            <a:ext cx="87630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4400">
                <a:solidFill>
                  <a:schemeClr val="bg1"/>
                </a:solidFill>
              </a:rPr>
              <a:t>and to rule over the day and over the night, and to divide the light from the darkness. And God saw that it was good. So the evening and the morning were the fourth day.</a:t>
            </a:r>
          </a:p>
        </p:txBody>
      </p:sp>
      <p:sp>
        <p:nvSpPr>
          <p:cNvPr id="10243" name="WordArt 3"/>
          <p:cNvSpPr>
            <a:spLocks noChangeArrowheads="1" noChangeShapeType="1" noTextEdit="1"/>
          </p:cNvSpPr>
          <p:nvPr/>
        </p:nvSpPr>
        <p:spPr bwMode="auto">
          <a:xfrm>
            <a:off x="2133600" y="0"/>
            <a:ext cx="4267200" cy="533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FF"/>
                </a:solidFill>
                <a:latin typeface="Arial Black"/>
              </a:rPr>
              <a:t>Gen. 1:14-19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1524000" y="381000"/>
            <a:ext cx="5715000" cy="914400"/>
          </a:xfrm>
          <a:prstGeom prst="rect">
            <a:avLst/>
          </a:prstGeom>
          <a:noFill/>
          <a:ln>
            <a:noFill/>
          </a:ln>
          <a:effectLst>
            <a:outerShdw dist="28398" dir="17793903" algn="ctr" rotWithShape="0">
              <a:srgbClr val="00FFFF">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en-US" sz="5400">
                <a:solidFill>
                  <a:schemeClr val="bg1"/>
                </a:solidFill>
              </a:rPr>
              <a:t>Astronomy</a:t>
            </a:r>
          </a:p>
        </p:txBody>
      </p:sp>
      <p:sp>
        <p:nvSpPr>
          <p:cNvPr id="11268" name="Text Box 4"/>
          <p:cNvSpPr txBox="1">
            <a:spLocks noChangeArrowheads="1"/>
          </p:cNvSpPr>
          <p:nvPr/>
        </p:nvSpPr>
        <p:spPr bwMode="auto">
          <a:xfrm>
            <a:off x="34925" y="1524000"/>
            <a:ext cx="61722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400">
                <a:solidFill>
                  <a:schemeClr val="bg1"/>
                </a:solidFill>
              </a:rPr>
              <a:t>Astron = Star</a:t>
            </a:r>
          </a:p>
          <a:p>
            <a:pPr eaLnBrk="1" hangingPunct="1">
              <a:spcBef>
                <a:spcPct val="50000"/>
              </a:spcBef>
              <a:buFontTx/>
              <a:buNone/>
            </a:pPr>
            <a:r>
              <a:rPr lang="en-US" altLang="en-US" sz="4400">
                <a:solidFill>
                  <a:schemeClr val="bg1"/>
                </a:solidFill>
              </a:rPr>
              <a:t>Nomos = Law</a:t>
            </a:r>
          </a:p>
        </p:txBody>
      </p:sp>
      <p:sp>
        <p:nvSpPr>
          <p:cNvPr id="11269" name="Oval 5"/>
          <p:cNvSpPr>
            <a:spLocks noChangeArrowheads="1"/>
          </p:cNvSpPr>
          <p:nvPr/>
        </p:nvSpPr>
        <p:spPr bwMode="auto">
          <a:xfrm>
            <a:off x="6096000" y="1981200"/>
            <a:ext cx="2819400" cy="1676400"/>
          </a:xfrm>
          <a:prstGeom prst="ellipse">
            <a:avLst/>
          </a:prstGeom>
          <a:solidFill>
            <a:schemeClr val="tx2"/>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Star</a:t>
            </a:r>
          </a:p>
          <a:p>
            <a:pPr algn="ctr" eaLnBrk="1" hangingPunct="1">
              <a:spcBef>
                <a:spcPct val="0"/>
              </a:spcBef>
              <a:buFontTx/>
              <a:buNone/>
            </a:pPr>
            <a:r>
              <a:rPr lang="en-US" altLang="en-US" sz="4400">
                <a:solidFill>
                  <a:schemeClr val="bg1"/>
                </a:solidFill>
              </a:rPr>
              <a:t>Law</a:t>
            </a:r>
          </a:p>
        </p:txBody>
      </p:sp>
      <p:sp>
        <p:nvSpPr>
          <p:cNvPr id="11270" name="Line 6"/>
          <p:cNvSpPr>
            <a:spLocks noChangeShapeType="1"/>
          </p:cNvSpPr>
          <p:nvPr/>
        </p:nvSpPr>
        <p:spPr bwMode="auto">
          <a:xfrm flipH="1">
            <a:off x="6705600" y="3581400"/>
            <a:ext cx="533400" cy="762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1" name="Oval 7"/>
          <p:cNvSpPr>
            <a:spLocks noChangeArrowheads="1"/>
          </p:cNvSpPr>
          <p:nvPr/>
        </p:nvSpPr>
        <p:spPr bwMode="auto">
          <a:xfrm>
            <a:off x="3581400" y="4267200"/>
            <a:ext cx="3886200" cy="1524000"/>
          </a:xfrm>
          <a:prstGeom prst="ellipse">
            <a:avLst/>
          </a:prstGeom>
          <a:solidFill>
            <a:schemeClr val="tx2"/>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solidFill>
                  <a:schemeClr val="bg1"/>
                </a:solidFill>
              </a:rPr>
              <a:t>Law</a:t>
            </a:r>
          </a:p>
          <a:p>
            <a:pPr algn="ctr" eaLnBrk="1" hangingPunct="1">
              <a:spcBef>
                <a:spcPct val="0"/>
              </a:spcBef>
              <a:buFontTx/>
              <a:buNone/>
            </a:pPr>
            <a:r>
              <a:rPr lang="en-US" altLang="en-US" sz="4400">
                <a:solidFill>
                  <a:schemeClr val="bg1"/>
                </a:solidFill>
              </a:rPr>
              <a:t>Giver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6"/>
          <p:cNvSpPr txBox="1">
            <a:spLocks noChangeArrowheads="1"/>
          </p:cNvSpPr>
          <p:nvPr/>
        </p:nvSpPr>
        <p:spPr bwMode="auto">
          <a:xfrm>
            <a:off x="2362200" y="228600"/>
            <a:ext cx="4267200" cy="914400"/>
          </a:xfrm>
          <a:prstGeom prst="rect">
            <a:avLst/>
          </a:prstGeom>
          <a:noFill/>
          <a:ln w="9525">
            <a:noFill/>
            <a:miter lim="800000"/>
            <a:headEnd/>
            <a:tailEnd/>
          </a:ln>
          <a:effectLst/>
        </p:spPr>
        <p:txBody>
          <a:bodyPr>
            <a:spAutoFit/>
          </a:bodyPr>
          <a:lstStyle/>
          <a:p>
            <a:pPr algn="ctr">
              <a:spcBef>
                <a:spcPct val="50000"/>
              </a:spcBef>
              <a:defRPr/>
            </a:pPr>
            <a:r>
              <a:rPr lang="en-US" sz="5400">
                <a:effectLst>
                  <a:outerShdw blurRad="38100" dist="38100" dir="2700000" algn="tl">
                    <a:srgbClr val="808080"/>
                  </a:outerShdw>
                </a:effectLst>
                <a:latin typeface="Arial Black" pitchFamily="34" charset="0"/>
              </a:rPr>
              <a:t>Cosmos</a:t>
            </a:r>
          </a:p>
        </p:txBody>
      </p:sp>
      <p:sp>
        <p:nvSpPr>
          <p:cNvPr id="12292" name="Text Box 7"/>
          <p:cNvSpPr txBox="1">
            <a:spLocks noChangeArrowheads="1"/>
          </p:cNvSpPr>
          <p:nvPr/>
        </p:nvSpPr>
        <p:spPr bwMode="auto">
          <a:xfrm>
            <a:off x="381000" y="1524000"/>
            <a:ext cx="4800600" cy="302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800">
                <a:solidFill>
                  <a:schemeClr val="bg1"/>
                </a:solidFill>
              </a:rPr>
              <a:t>Order</a:t>
            </a:r>
          </a:p>
          <a:p>
            <a:pPr eaLnBrk="1" hangingPunct="1">
              <a:spcBef>
                <a:spcPct val="50000"/>
              </a:spcBef>
              <a:buFontTx/>
              <a:buNone/>
            </a:pPr>
            <a:r>
              <a:rPr lang="en-US" altLang="en-US" sz="4800">
                <a:solidFill>
                  <a:schemeClr val="bg1"/>
                </a:solidFill>
              </a:rPr>
              <a:t>Arrangement</a:t>
            </a:r>
          </a:p>
          <a:p>
            <a:pPr eaLnBrk="1" hangingPunct="1">
              <a:spcBef>
                <a:spcPct val="50000"/>
              </a:spcBef>
              <a:buFontTx/>
              <a:buNone/>
            </a:pPr>
            <a:r>
              <a:rPr lang="en-US" altLang="en-US" sz="4800">
                <a:solidFill>
                  <a:schemeClr val="bg1"/>
                </a:solidFill>
              </a:rPr>
              <a:t>Design</a:t>
            </a:r>
          </a:p>
        </p:txBody>
      </p:sp>
      <p:sp>
        <p:nvSpPr>
          <p:cNvPr id="12293" name="WordArt 8"/>
          <p:cNvSpPr>
            <a:spLocks noChangeArrowheads="1" noChangeShapeType="1" noTextEdit="1"/>
          </p:cNvSpPr>
          <p:nvPr/>
        </p:nvSpPr>
        <p:spPr bwMode="auto">
          <a:xfrm rot="-1403113">
            <a:off x="5835650" y="2519363"/>
            <a:ext cx="3009900" cy="8286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FFFF"/>
                </a:solidFill>
                <a:effectLst>
                  <a:prstShdw prst="shdw17" dist="52363" dir="15357825">
                    <a:schemeClr val="accent2"/>
                  </a:prstShdw>
                </a:effectLst>
                <a:latin typeface="Arial Black"/>
              </a:rPr>
              <a:t>Orderly</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914400" y="1371600"/>
            <a:ext cx="8458200"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4800">
                <a:solidFill>
                  <a:schemeClr val="bg1"/>
                </a:solidFill>
              </a:rPr>
              <a:t>“</a:t>
            </a:r>
            <a:r>
              <a:rPr lang="en-US" altLang="en-US" sz="4800" u="sng">
                <a:solidFill>
                  <a:schemeClr val="bg1"/>
                </a:solidFill>
              </a:rPr>
              <a:t>ordinances</a:t>
            </a:r>
            <a:r>
              <a:rPr lang="en-US" altLang="en-US" sz="4400">
                <a:solidFill>
                  <a:schemeClr val="bg1"/>
                </a:solidFill>
              </a:rPr>
              <a:t> of the moon and the stars for a light by night”</a:t>
            </a:r>
          </a:p>
          <a:p>
            <a:pPr eaLnBrk="1" hangingPunct="1">
              <a:spcBef>
                <a:spcPct val="50000"/>
              </a:spcBef>
              <a:buFontTx/>
              <a:buNone/>
            </a:pPr>
            <a:r>
              <a:rPr lang="en-US" altLang="en-US" sz="4400">
                <a:solidFill>
                  <a:schemeClr val="bg1"/>
                </a:solidFill>
              </a:rPr>
              <a:t>					</a:t>
            </a:r>
            <a:r>
              <a:rPr lang="en-US" altLang="en-US" sz="4400">
                <a:solidFill>
                  <a:srgbClr val="FFFF00"/>
                </a:solidFill>
              </a:rPr>
              <a:t>Jer. 31:35</a:t>
            </a:r>
          </a:p>
          <a:p>
            <a:pPr eaLnBrk="1" hangingPunct="1">
              <a:spcBef>
                <a:spcPct val="50000"/>
              </a:spcBef>
              <a:buFontTx/>
              <a:buNone/>
            </a:pPr>
            <a:endParaRPr lang="en-US" altLang="en-US" sz="4400">
              <a:solidFill>
                <a:schemeClr val="bg1"/>
              </a:solidFill>
            </a:endParaRPr>
          </a:p>
          <a:p>
            <a:pPr eaLnBrk="1" hangingPunct="1">
              <a:spcBef>
                <a:spcPct val="50000"/>
              </a:spcBef>
              <a:buFontTx/>
              <a:buNone/>
            </a:pPr>
            <a:endParaRPr lang="en-US" altLang="en-US" sz="4400">
              <a:solidFill>
                <a:schemeClr val="bg1"/>
              </a:solidFill>
            </a:endParaRPr>
          </a:p>
          <a:p>
            <a:pPr eaLnBrk="1" hangingPunct="1">
              <a:spcBef>
                <a:spcPct val="50000"/>
              </a:spcBef>
              <a:buFontTx/>
              <a:buNone/>
            </a:pPr>
            <a:r>
              <a:rPr lang="en-US" altLang="en-US" sz="4400">
                <a:solidFill>
                  <a:schemeClr val="bg1"/>
                </a:solidFill>
              </a:rPr>
              <a:t>“The Fixed Order”  ESV</a:t>
            </a:r>
          </a:p>
        </p:txBody>
      </p:sp>
      <p:sp>
        <p:nvSpPr>
          <p:cNvPr id="13316" name="AutoShape 4"/>
          <p:cNvSpPr>
            <a:spLocks noChangeArrowheads="1"/>
          </p:cNvSpPr>
          <p:nvPr/>
        </p:nvSpPr>
        <p:spPr bwMode="auto">
          <a:xfrm>
            <a:off x="2819400" y="381000"/>
            <a:ext cx="3124200" cy="990600"/>
          </a:xfrm>
          <a:prstGeom prst="cloudCallout">
            <a:avLst>
              <a:gd name="adj1" fmla="val -43750"/>
              <a:gd name="adj2" fmla="val 70000"/>
            </a:avLst>
          </a:prstGeom>
          <a:solidFill>
            <a:schemeClr val="bg1"/>
          </a:solidFill>
          <a:ln w="9525">
            <a:solidFill>
              <a:schemeClr val="tx1"/>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a:t>Law</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WordArt 3"/>
          <p:cNvSpPr>
            <a:spLocks noChangeArrowheads="1" noChangeShapeType="1" noTextEdit="1"/>
          </p:cNvSpPr>
          <p:nvPr/>
        </p:nvSpPr>
        <p:spPr bwMode="auto">
          <a:xfrm>
            <a:off x="609600" y="304800"/>
            <a:ext cx="8153400" cy="9906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45791" dir="18221404" algn="ctr" rotWithShape="0">
                    <a:srgbClr val="00FFFF"/>
                  </a:outerShdw>
                </a:effectLst>
                <a:latin typeface="Arial Black"/>
              </a:rPr>
              <a:t>1. Origin of Heavenly Bodies</a:t>
            </a:r>
          </a:p>
        </p:txBody>
      </p:sp>
      <p:sp>
        <p:nvSpPr>
          <p:cNvPr id="15364" name="Oval 4"/>
          <p:cNvSpPr>
            <a:spLocks noChangeArrowheads="1"/>
          </p:cNvSpPr>
          <p:nvPr/>
        </p:nvSpPr>
        <p:spPr bwMode="auto">
          <a:xfrm>
            <a:off x="1905000" y="1905000"/>
            <a:ext cx="5638800" cy="18288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5400">
                <a:solidFill>
                  <a:schemeClr val="bg1"/>
                </a:solidFill>
              </a:rPr>
              <a:t>Natural</a:t>
            </a:r>
          </a:p>
        </p:txBody>
      </p:sp>
      <p:sp>
        <p:nvSpPr>
          <p:cNvPr id="15365" name="Oval 5"/>
          <p:cNvSpPr>
            <a:spLocks noChangeArrowheads="1"/>
          </p:cNvSpPr>
          <p:nvPr/>
        </p:nvSpPr>
        <p:spPr bwMode="auto">
          <a:xfrm>
            <a:off x="1828800" y="4114800"/>
            <a:ext cx="6019800" cy="2057400"/>
          </a:xfrm>
          <a:prstGeom prst="ellipse">
            <a:avLst/>
          </a:prstGeom>
          <a:solidFill>
            <a:schemeClr val="tx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5400">
                <a:solidFill>
                  <a:schemeClr val="bg1"/>
                </a:solidFill>
              </a:rPr>
              <a:t>Supernatural</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bg1"/>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2477</TotalTime>
  <Words>2938</Words>
  <Application>Microsoft Office PowerPoint</Application>
  <PresentationFormat>On-screen Show (4:3)</PresentationFormat>
  <Paragraphs>273</Paragraphs>
  <Slides>35</Slides>
  <Notes>34</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Default Design</vt:lpstr>
      <vt:lpstr>1_Default Design</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NIGHTFALL IN USA</vt:lpstr>
      <vt:lpstr>PowerPoint Presentation</vt:lpstr>
      <vt:lpstr>PowerPoint Presentation</vt:lpstr>
      <vt:lpstr>PowerPoint Presentation</vt:lpstr>
      <vt:lpstr>PowerPoint Presentation</vt:lpstr>
      <vt:lpstr>PowerPoint Presentation</vt:lpstr>
      <vt:lpstr>PowerPoint Presentation</vt:lpstr>
    </vt:vector>
  </TitlesOfParts>
  <Company>Evans 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and Astronomy</dc:title>
  <dc:creator>Arthur Pigman</dc:creator>
  <cp:lastModifiedBy>John Croft</cp:lastModifiedBy>
  <cp:revision>43</cp:revision>
  <dcterms:created xsi:type="dcterms:W3CDTF">2009-09-10T17:49:09Z</dcterms:created>
  <dcterms:modified xsi:type="dcterms:W3CDTF">2013-12-14T16:18:29Z</dcterms:modified>
</cp:coreProperties>
</file>