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9" r:id="rId3"/>
    <p:sldId id="260" r:id="rId4"/>
    <p:sldId id="262" r:id="rId5"/>
    <p:sldId id="263" r:id="rId6"/>
    <p:sldId id="269" r:id="rId7"/>
    <p:sldId id="264" r:id="rId8"/>
    <p:sldId id="270" r:id="rId9"/>
    <p:sldId id="265" r:id="rId10"/>
    <p:sldId id="266" r:id="rId11"/>
    <p:sldId id="267" r:id="rId12"/>
    <p:sldId id="271" r:id="rId13"/>
    <p:sldId id="268" r:id="rId14"/>
    <p:sldId id="27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4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3CD061-6626-4D8E-A625-CA1ABE10CBFF}" type="datetimeFigureOut">
              <a:rPr lang="en-US" smtClean="0"/>
              <a:t>6/14/2016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6A9C2B-4B41-4468-B6D9-810817628BB8}" type="slidenum">
              <a:rPr lang="en-US" smtClean="0"/>
              <a:t>‹#›</a:t>
            </a:fld>
            <a:endParaRPr lang="en-US"/>
          </a:p>
        </p:txBody>
      </p:sp>
    </p:spTree>
    <p:extLst>
      <p:ext uri="{BB962C8B-B14F-4D97-AF65-F5344CB8AC3E}">
        <p14:creationId xmlns:p14="http://schemas.microsoft.com/office/powerpoint/2010/main" val="4250377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122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78F819F-019C-41FC-889A-8E5AC3EFAEA9}" type="slidenum">
              <a:rPr lang="en-US" smtClean="0">
                <a:latin typeface="Arial" charset="0"/>
                <a:cs typeface="Arial" charset="0"/>
              </a:rPr>
              <a:pPr/>
              <a:t>14</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4A03DC1-34EF-4F0C-80E2-D8DE1C404A7A}" type="datetimeFigureOut">
              <a:rPr lang="en-US" smtClean="0"/>
              <a:t>6/14/2016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03DC1-34EF-4F0C-80E2-D8DE1C404A7A}" type="datetimeFigureOut">
              <a:rPr lang="en-US" smtClean="0"/>
              <a:t>6/14/2016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4A03DC1-34EF-4F0C-80E2-D8DE1C404A7A}" type="datetimeFigureOut">
              <a:rPr lang="en-US" smtClean="0"/>
              <a:t>6/14/2016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A03DC1-34EF-4F0C-80E2-D8DE1C404A7A}" type="datetimeFigureOut">
              <a:rPr lang="en-US" smtClean="0"/>
              <a:t>6/14/2016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A03DC1-34EF-4F0C-80E2-D8DE1C404A7A}" type="datetimeFigureOut">
              <a:rPr lang="en-US" smtClean="0"/>
              <a:t>6/14/2016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48EAEF-502A-4E5C-8369-C7D11D4436F7}"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4A03DC1-34EF-4F0C-80E2-D8DE1C404A7A}" type="datetimeFigureOut">
              <a:rPr lang="en-US" smtClean="0"/>
              <a:t>6/14/2016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4A03DC1-34EF-4F0C-80E2-D8DE1C404A7A}" type="datetimeFigureOut">
              <a:rPr lang="en-US" smtClean="0"/>
              <a:t>6/14/2016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48EAEF-502A-4E5C-8369-C7D11D4436F7}"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A03DC1-34EF-4F0C-80E2-D8DE1C404A7A}" type="datetimeFigureOut">
              <a:rPr lang="en-US" smtClean="0"/>
              <a:t>6/14/2016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A03DC1-34EF-4F0C-80E2-D8DE1C404A7A}" type="datetimeFigureOut">
              <a:rPr lang="en-US" smtClean="0"/>
              <a:t>6/14/2016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03DC1-34EF-4F0C-80E2-D8DE1C404A7A}" type="datetimeFigureOut">
              <a:rPr lang="en-US" smtClean="0"/>
              <a:t>6/14/2016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A03DC1-34EF-4F0C-80E2-D8DE1C404A7A}" type="datetimeFigureOut">
              <a:rPr lang="en-US" smtClean="0"/>
              <a:t>6/14/2016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48EAEF-502A-4E5C-8369-C7D11D4436F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D4A03DC1-34EF-4F0C-80E2-D8DE1C404A7A}" type="datetimeFigureOut">
              <a:rPr lang="en-US" smtClean="0"/>
              <a:t>6/14/2016</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6B48EAEF-502A-4E5C-8369-C7D11D4436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Narrow" panose="020B0606020202030204" pitchFamily="34" charset="0"/>
              </a:rPr>
              <a:t>The Teen Commandments</a:t>
            </a:r>
            <a:endParaRPr lang="en-US" b="1" dirty="0">
              <a:latin typeface="Arial Narrow" panose="020B0606020202030204" pitchFamily="34" charset="0"/>
            </a:endParaRPr>
          </a:p>
        </p:txBody>
      </p:sp>
      <p:pic>
        <p:nvPicPr>
          <p:cNvPr id="1026" name="Picture 2" descr="http://4.bp.blogspot.com/-Qx9mueEgAFw/UQ_lkcCATbI/AAAAAAAAApU/ubW8detpLI4/s1600/Teens_silhouett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7608" y="3810000"/>
            <a:ext cx="5337592"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64834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8. Guard Your Thoughts:                 What You Think - You Are</a:t>
            </a:r>
            <a:endParaRPr lang="en-US" b="1" dirty="0"/>
          </a:p>
        </p:txBody>
      </p:sp>
      <p:sp>
        <p:nvSpPr>
          <p:cNvPr id="3" name="Content Placeholder 2"/>
          <p:cNvSpPr>
            <a:spLocks noGrp="1"/>
          </p:cNvSpPr>
          <p:nvPr>
            <p:ph idx="1"/>
          </p:nvPr>
        </p:nvSpPr>
        <p:spPr>
          <a:xfrm>
            <a:off x="457200" y="1981200"/>
            <a:ext cx="8458200" cy="4495800"/>
          </a:xfrm>
        </p:spPr>
        <p:txBody>
          <a:bodyPr>
            <a:normAutofit/>
          </a:bodyPr>
          <a:lstStyle/>
          <a:p>
            <a:pPr marL="0" indent="0">
              <a:buNone/>
            </a:pPr>
            <a:r>
              <a:rPr lang="en-US" sz="2800" dirty="0" smtClean="0">
                <a:solidFill>
                  <a:srgbClr val="000000"/>
                </a:solidFill>
              </a:rPr>
              <a:t>“Finally</a:t>
            </a:r>
            <a:r>
              <a:rPr lang="en-US" sz="2800" dirty="0">
                <a:solidFill>
                  <a:srgbClr val="000000"/>
                </a:solidFill>
              </a:rPr>
              <a:t>, brethren, whatever things are true, whatever things are noble, whatever things are just, whatever things are pure, whatever things are lovely, whatever things are of good report, if there is any virtue and if there is anything praiseworthy </a:t>
            </a:r>
            <a:r>
              <a:rPr lang="en-US" sz="2800" dirty="0" smtClean="0">
                <a:solidFill>
                  <a:srgbClr val="000000"/>
                </a:solidFill>
              </a:rPr>
              <a:t>- </a:t>
            </a:r>
            <a:r>
              <a:rPr lang="en-US" sz="2800" dirty="0">
                <a:solidFill>
                  <a:srgbClr val="000000"/>
                </a:solidFill>
              </a:rPr>
              <a:t>meditate on these </a:t>
            </a:r>
            <a:r>
              <a:rPr lang="en-US" sz="2800" dirty="0" smtClean="0">
                <a:solidFill>
                  <a:srgbClr val="000000"/>
                </a:solidFill>
              </a:rPr>
              <a:t>things” </a:t>
            </a:r>
            <a:r>
              <a:rPr lang="en-US" sz="2800" dirty="0" smtClean="0"/>
              <a:t>			</a:t>
            </a:r>
            <a:r>
              <a:rPr lang="en-US" sz="2800" b="1" dirty="0" smtClean="0">
                <a:solidFill>
                  <a:srgbClr val="FF0000"/>
                </a:solidFill>
              </a:rPr>
              <a:t>Phil</a:t>
            </a:r>
            <a:r>
              <a:rPr lang="en-US" sz="2800" b="1" dirty="0" smtClean="0">
                <a:solidFill>
                  <a:srgbClr val="FF0000"/>
                </a:solidFill>
              </a:rPr>
              <a:t>. </a:t>
            </a:r>
            <a:r>
              <a:rPr lang="en-US" sz="2800" b="1" dirty="0" smtClean="0">
                <a:solidFill>
                  <a:srgbClr val="FF0000"/>
                </a:solidFill>
              </a:rPr>
              <a:t>4:8</a:t>
            </a:r>
            <a:endParaRPr lang="en-US" sz="2800" dirty="0" smtClean="0"/>
          </a:p>
          <a:p>
            <a:pPr marL="0" indent="0">
              <a:buNone/>
            </a:pPr>
            <a:endParaRPr lang="en-US" sz="1000" dirty="0" smtClean="0"/>
          </a:p>
          <a:p>
            <a:pPr marL="0" indent="0">
              <a:buNone/>
            </a:pPr>
            <a:endParaRPr lang="en-US" sz="2800" dirty="0" smtClean="0"/>
          </a:p>
          <a:p>
            <a:pPr marL="0" indent="0">
              <a:buNone/>
            </a:pPr>
            <a:r>
              <a:rPr lang="en-US" sz="2800" dirty="0" smtClean="0">
                <a:solidFill>
                  <a:srgbClr val="000000"/>
                </a:solidFill>
              </a:rPr>
              <a:t>“Blessed </a:t>
            </a:r>
            <a:r>
              <a:rPr lang="en-US" sz="2800" dirty="0">
                <a:solidFill>
                  <a:srgbClr val="000000"/>
                </a:solidFill>
              </a:rPr>
              <a:t>are the pure in heart</a:t>
            </a:r>
            <a:r>
              <a:rPr lang="en-US" sz="2800" dirty="0" smtClean="0">
                <a:solidFill>
                  <a:srgbClr val="000000"/>
                </a:solidFill>
              </a:rPr>
              <a:t>, for </a:t>
            </a:r>
            <a:r>
              <a:rPr lang="en-US" sz="2800" dirty="0">
                <a:solidFill>
                  <a:srgbClr val="000000"/>
                </a:solidFill>
              </a:rPr>
              <a:t>they shall see </a:t>
            </a:r>
            <a:r>
              <a:rPr lang="en-US" sz="2800" dirty="0" smtClean="0">
                <a:solidFill>
                  <a:srgbClr val="000000"/>
                </a:solidFill>
              </a:rPr>
              <a:t>God” 	</a:t>
            </a:r>
            <a:r>
              <a:rPr lang="en-US" sz="2800" dirty="0" smtClean="0"/>
              <a:t>						</a:t>
            </a:r>
            <a:r>
              <a:rPr lang="en-US" sz="2800" b="1" dirty="0" smtClean="0">
                <a:solidFill>
                  <a:srgbClr val="FF0000"/>
                </a:solidFill>
              </a:rPr>
              <a:t>Matt</a:t>
            </a:r>
            <a:r>
              <a:rPr lang="en-US" sz="2800" b="1" dirty="0" smtClean="0">
                <a:solidFill>
                  <a:srgbClr val="FF0000"/>
                </a:solidFill>
              </a:rPr>
              <a:t>. </a:t>
            </a:r>
            <a:r>
              <a:rPr lang="en-US" sz="2800" b="1" dirty="0" smtClean="0">
                <a:solidFill>
                  <a:srgbClr val="FF0000"/>
                </a:solidFill>
              </a:rPr>
              <a:t>5:8</a:t>
            </a:r>
            <a:r>
              <a:rPr lang="en-US" sz="2800" dirty="0" smtClean="0"/>
              <a:t> </a:t>
            </a:r>
            <a:endParaRPr lang="en-US" sz="2800" dirty="0" smtClean="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9</a:t>
            </a:r>
            <a:r>
              <a:rPr lang="en-US" b="1" dirty="0" smtClean="0"/>
              <a:t>. Don’t Fill Up On the World’s Crumbs; Feed On the Living Bread</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solidFill>
                  <a:srgbClr val="000000"/>
                </a:solidFill>
              </a:rPr>
              <a:t>“By </a:t>
            </a:r>
            <a:r>
              <a:rPr lang="en-US" sz="2800" dirty="0">
                <a:solidFill>
                  <a:srgbClr val="000000"/>
                </a:solidFill>
              </a:rPr>
              <a:t>faith Moses, when he became of age, refused to be called the son of Pharaoh's daughter, </a:t>
            </a:r>
            <a:r>
              <a:rPr lang="en-US" sz="2800" dirty="0" smtClean="0">
                <a:solidFill>
                  <a:srgbClr val="000000"/>
                </a:solidFill>
              </a:rPr>
              <a:t>choosing </a:t>
            </a:r>
            <a:r>
              <a:rPr lang="en-US" sz="2800" dirty="0">
                <a:solidFill>
                  <a:srgbClr val="000000"/>
                </a:solidFill>
              </a:rPr>
              <a:t>rather to suffer affliction with the people of God than to enjoy the passing pleasures of </a:t>
            </a:r>
            <a:r>
              <a:rPr lang="en-US" sz="2800" dirty="0" smtClean="0">
                <a:solidFill>
                  <a:srgbClr val="000000"/>
                </a:solidFill>
              </a:rPr>
              <a:t>sin” </a:t>
            </a:r>
            <a:r>
              <a:rPr lang="en-US" sz="2800" dirty="0" smtClean="0"/>
              <a:t>														</a:t>
            </a:r>
            <a:r>
              <a:rPr lang="en-US" sz="2800" b="1" dirty="0" smtClean="0">
                <a:solidFill>
                  <a:srgbClr val="FF0000"/>
                </a:solidFill>
              </a:rPr>
              <a:t>Heb</a:t>
            </a:r>
            <a:r>
              <a:rPr lang="en-US" sz="2800" b="1" dirty="0" smtClean="0">
                <a:solidFill>
                  <a:srgbClr val="FF0000"/>
                </a:solidFill>
              </a:rPr>
              <a:t>. </a:t>
            </a:r>
            <a:r>
              <a:rPr lang="en-US" sz="2800" b="1" dirty="0" smtClean="0">
                <a:solidFill>
                  <a:srgbClr val="FF0000"/>
                </a:solidFill>
              </a:rPr>
              <a:t>11:24-25</a:t>
            </a:r>
            <a:endParaRPr lang="en-US" sz="2800" dirty="0" smtClean="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9</a:t>
            </a:r>
            <a:r>
              <a:rPr lang="en-US" b="1" dirty="0" smtClean="0"/>
              <a:t>. Don’t Fill Up On the World’s Crumbs; Feed On the Living Bread</a:t>
            </a:r>
            <a:endParaRPr lang="en-US" b="1" dirty="0"/>
          </a:p>
        </p:txBody>
      </p:sp>
      <p:sp>
        <p:nvSpPr>
          <p:cNvPr id="3" name="Content Placeholder 2"/>
          <p:cNvSpPr>
            <a:spLocks noGrp="1"/>
          </p:cNvSpPr>
          <p:nvPr>
            <p:ph idx="1"/>
          </p:nvPr>
        </p:nvSpPr>
        <p:spPr>
          <a:xfrm>
            <a:off x="457200" y="1752600"/>
            <a:ext cx="8229600" cy="4495800"/>
          </a:xfrm>
        </p:spPr>
        <p:txBody>
          <a:bodyPr>
            <a:normAutofit/>
          </a:bodyPr>
          <a:lstStyle/>
          <a:p>
            <a:pPr marL="0" indent="0">
              <a:buNone/>
            </a:pPr>
            <a:r>
              <a:rPr lang="en-US" sz="2800" dirty="0" smtClean="0">
                <a:solidFill>
                  <a:srgbClr val="000000"/>
                </a:solidFill>
              </a:rPr>
              <a:t>“Do </a:t>
            </a:r>
            <a:r>
              <a:rPr lang="en-US" sz="2800" dirty="0">
                <a:solidFill>
                  <a:srgbClr val="000000"/>
                </a:solidFill>
              </a:rPr>
              <a:t>not lay up for yourselves treasures on earth, where moth and rust destroy and where thieves break in and steal; </a:t>
            </a:r>
            <a:r>
              <a:rPr lang="en-US" sz="2800" dirty="0" smtClean="0">
                <a:solidFill>
                  <a:srgbClr val="000000"/>
                </a:solidFill>
              </a:rPr>
              <a:t>but </a:t>
            </a:r>
            <a:r>
              <a:rPr lang="en-US" sz="2800" dirty="0">
                <a:solidFill>
                  <a:srgbClr val="000000"/>
                </a:solidFill>
              </a:rPr>
              <a:t>lay up for yourselves treasures in heaven, where neither moth nor rust destroys and where thieves do not break in and </a:t>
            </a:r>
            <a:r>
              <a:rPr lang="en-US" sz="2800" dirty="0" smtClean="0">
                <a:solidFill>
                  <a:srgbClr val="000000"/>
                </a:solidFill>
              </a:rPr>
              <a:t>steal” </a:t>
            </a:r>
            <a:r>
              <a:rPr lang="en-US" sz="2800" dirty="0" smtClean="0"/>
              <a:t>													</a:t>
            </a:r>
            <a:r>
              <a:rPr lang="en-US" sz="2800" b="1" dirty="0" smtClean="0">
                <a:solidFill>
                  <a:srgbClr val="FF0000"/>
                </a:solidFill>
              </a:rPr>
              <a:t>Matt</a:t>
            </a:r>
            <a:r>
              <a:rPr lang="en-US" sz="2800" b="1" dirty="0" smtClean="0">
                <a:solidFill>
                  <a:srgbClr val="FF0000"/>
                </a:solidFill>
              </a:rPr>
              <a:t>. </a:t>
            </a:r>
            <a:r>
              <a:rPr lang="en-US" sz="2800" b="1" dirty="0" smtClean="0">
                <a:solidFill>
                  <a:srgbClr val="FF0000"/>
                </a:solidFill>
              </a:rPr>
              <a:t>6:19-20</a:t>
            </a:r>
            <a:endParaRPr lang="en-US" sz="2800" dirty="0" smtClean="0"/>
          </a:p>
        </p:txBody>
      </p:sp>
      <p:sp>
        <p:nvSpPr>
          <p:cNvPr id="5" name="Content Placeholder 2"/>
          <p:cNvSpPr txBox="1">
            <a:spLocks/>
          </p:cNvSpPr>
          <p:nvPr/>
        </p:nvSpPr>
        <p:spPr>
          <a:xfrm>
            <a:off x="437535" y="5257800"/>
            <a:ext cx="8229600" cy="19812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Font typeface="Arial" pitchFamily="34" charset="0"/>
              <a:buNone/>
            </a:pPr>
            <a:r>
              <a:rPr lang="en-US" sz="2800" dirty="0" smtClean="0">
                <a:solidFill>
                  <a:srgbClr val="000000"/>
                </a:solidFill>
              </a:rPr>
              <a:t>“For what profit is it to a man if he gains the whole world, and loses his own soul? Or what will a man give in exchange for his soul?” </a:t>
            </a:r>
            <a:r>
              <a:rPr lang="en-US" sz="2800" dirty="0" smtClean="0"/>
              <a:t>	</a:t>
            </a:r>
            <a:r>
              <a:rPr lang="en-US" sz="2800" b="1" dirty="0" smtClean="0">
                <a:solidFill>
                  <a:srgbClr val="FF0000"/>
                </a:solidFill>
              </a:rPr>
              <a:t>Matt</a:t>
            </a:r>
            <a:r>
              <a:rPr lang="en-US" sz="2800" b="1" dirty="0" smtClean="0">
                <a:solidFill>
                  <a:srgbClr val="FF0000"/>
                </a:solidFill>
              </a:rPr>
              <a:t>. </a:t>
            </a:r>
            <a:r>
              <a:rPr lang="en-US" sz="2800" b="1" dirty="0" smtClean="0">
                <a:solidFill>
                  <a:srgbClr val="FF0000"/>
                </a:solidFill>
              </a:rPr>
              <a:t>16:26</a:t>
            </a:r>
            <a:endParaRPr lang="en-US" sz="2800" dirty="0" smtClean="0"/>
          </a:p>
        </p:txBody>
      </p:sp>
    </p:spTree>
    <p:extLst>
      <p:ext uri="{BB962C8B-B14F-4D97-AF65-F5344CB8AC3E}">
        <p14:creationId xmlns:p14="http://schemas.microsoft.com/office/powerpoint/2010/main" val="1670468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10. Give Your All To Christ;                  He Gave His All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514350" indent="-514350">
              <a:buClrTx/>
              <a:buFont typeface="+mj-lt"/>
              <a:buAutoNum type="arabicPeriod" startAt="6"/>
            </a:pPr>
            <a:r>
              <a:rPr lang="en-US" sz="2800" dirty="0" smtClean="0">
                <a:solidFill>
                  <a:srgbClr val="000000"/>
                </a:solidFill>
              </a:rPr>
              <a:t>For </a:t>
            </a:r>
            <a:r>
              <a:rPr lang="en-US" sz="2800" dirty="0">
                <a:solidFill>
                  <a:srgbClr val="000000"/>
                </a:solidFill>
              </a:rPr>
              <a:t>when we were still without strength, in due time Christ died for the ungodly. </a:t>
            </a:r>
            <a:endParaRPr lang="en-US" sz="2800" dirty="0" smtClean="0">
              <a:solidFill>
                <a:srgbClr val="000000"/>
              </a:solidFill>
            </a:endParaRPr>
          </a:p>
          <a:p>
            <a:pPr marL="514350" indent="-514350">
              <a:buClrTx/>
              <a:buFont typeface="+mj-lt"/>
              <a:buAutoNum type="arabicPeriod" startAt="6"/>
            </a:pPr>
            <a:r>
              <a:rPr lang="en-US" sz="2800" dirty="0" smtClean="0">
                <a:solidFill>
                  <a:srgbClr val="000000"/>
                </a:solidFill>
              </a:rPr>
              <a:t>For </a:t>
            </a:r>
            <a:r>
              <a:rPr lang="en-US" sz="2800" dirty="0">
                <a:solidFill>
                  <a:srgbClr val="000000"/>
                </a:solidFill>
              </a:rPr>
              <a:t>scarcely for a righteous man will one die; yet perhaps for a good man someone would even dare to die. </a:t>
            </a:r>
            <a:endParaRPr lang="en-US" sz="2800" dirty="0" smtClean="0">
              <a:solidFill>
                <a:srgbClr val="000000"/>
              </a:solidFill>
            </a:endParaRPr>
          </a:p>
          <a:p>
            <a:pPr marL="514350" indent="-514350">
              <a:buClrTx/>
              <a:buFont typeface="+mj-lt"/>
              <a:buAutoNum type="arabicPeriod" startAt="6"/>
            </a:pPr>
            <a:r>
              <a:rPr lang="en-US" sz="2800" dirty="0" smtClean="0">
                <a:solidFill>
                  <a:srgbClr val="000000"/>
                </a:solidFill>
              </a:rPr>
              <a:t>But </a:t>
            </a:r>
            <a:r>
              <a:rPr lang="en-US" sz="2800" dirty="0">
                <a:solidFill>
                  <a:srgbClr val="000000"/>
                </a:solidFill>
              </a:rPr>
              <a:t>God demonstrates His own love toward us, in that while we were still sinners, Christ died for us.</a:t>
            </a:r>
          </a:p>
          <a:p>
            <a:pPr marL="0" indent="0" algn="r">
              <a:buClrTx/>
              <a:buNone/>
            </a:pPr>
            <a:r>
              <a:rPr lang="en-US" sz="2800" b="1" dirty="0" smtClean="0">
                <a:solidFill>
                  <a:srgbClr val="FF0000"/>
                </a:solidFill>
              </a:rPr>
              <a:t>Rom. 5:6-8</a:t>
            </a:r>
            <a:endParaRPr lang="en-US" sz="2800" b="1" dirty="0">
              <a:solidFill>
                <a:srgbClr val="FF0000"/>
              </a:solidFill>
            </a:endParaRPr>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390525" y="450850"/>
            <a:ext cx="8102600" cy="901700"/>
          </a:xfrm>
          <a:prstGeom prst="rect">
            <a:avLst/>
          </a:prstGeom>
          <a:noFill/>
          <a:ln w="9525">
            <a:noFill/>
            <a:miter lim="800000"/>
            <a:headEnd/>
            <a:tailEnd/>
          </a:ln>
        </p:spPr>
        <p:txBody>
          <a:bodyPr lIns="92075" tIns="46037" rIns="92075" bIns="46037" anchor="ctr"/>
          <a:lstStyle/>
          <a:p>
            <a:pPr algn="ctr"/>
            <a:r>
              <a:rPr lang="en-US" sz="3200" b="1" dirty="0">
                <a:solidFill>
                  <a:srgbClr val="FF0000"/>
                </a:solidFill>
              </a:rPr>
              <a:t>GOD’S SIMPLE PLAN FOR SALVATION</a:t>
            </a:r>
          </a:p>
        </p:txBody>
      </p:sp>
      <p:sp>
        <p:nvSpPr>
          <p:cNvPr id="5123" name="AutoShape 5"/>
          <p:cNvSpPr>
            <a:spLocks noChangeArrowheads="1"/>
          </p:cNvSpPr>
          <p:nvPr/>
        </p:nvSpPr>
        <p:spPr bwMode="auto">
          <a:xfrm>
            <a:off x="-7938" y="5416550"/>
            <a:ext cx="1524000" cy="14478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r>
              <a:rPr lang="en-US" sz="2800" b="1" dirty="0">
                <a:solidFill>
                  <a:srgbClr val="FF0000"/>
                </a:solidFill>
              </a:rPr>
              <a:t>hear</a:t>
            </a:r>
          </a:p>
        </p:txBody>
      </p:sp>
      <p:sp>
        <p:nvSpPr>
          <p:cNvPr id="5124" name="AutoShape 6"/>
          <p:cNvSpPr>
            <a:spLocks noChangeArrowheads="1"/>
          </p:cNvSpPr>
          <p:nvPr/>
        </p:nvSpPr>
        <p:spPr bwMode="auto">
          <a:xfrm>
            <a:off x="1122362" y="4629150"/>
            <a:ext cx="1562100" cy="22860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r>
              <a:rPr lang="en-US" sz="2600" b="1" dirty="0">
                <a:solidFill>
                  <a:srgbClr val="FF0000"/>
                </a:solidFill>
              </a:rPr>
              <a:t>believe</a:t>
            </a:r>
          </a:p>
        </p:txBody>
      </p:sp>
      <p:sp>
        <p:nvSpPr>
          <p:cNvPr id="5125" name="AutoShape 7"/>
          <p:cNvSpPr>
            <a:spLocks noChangeArrowheads="1"/>
          </p:cNvSpPr>
          <p:nvPr/>
        </p:nvSpPr>
        <p:spPr bwMode="auto">
          <a:xfrm>
            <a:off x="2316162" y="3854450"/>
            <a:ext cx="1739900" cy="30734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r>
              <a:rPr lang="en-US" sz="2800" b="1" dirty="0">
                <a:solidFill>
                  <a:srgbClr val="FF0000"/>
                </a:solidFill>
              </a:rPr>
              <a:t>repent</a:t>
            </a:r>
          </a:p>
        </p:txBody>
      </p:sp>
      <p:sp>
        <p:nvSpPr>
          <p:cNvPr id="5126" name="AutoShape 8"/>
          <p:cNvSpPr>
            <a:spLocks noChangeArrowheads="1"/>
          </p:cNvSpPr>
          <p:nvPr/>
        </p:nvSpPr>
        <p:spPr bwMode="auto">
          <a:xfrm>
            <a:off x="3636962" y="2927350"/>
            <a:ext cx="2222500" cy="401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r>
              <a:rPr lang="en-US" sz="2800" b="1" dirty="0">
                <a:solidFill>
                  <a:srgbClr val="FF0000"/>
                </a:solidFill>
              </a:rPr>
              <a:t>confess</a:t>
            </a:r>
          </a:p>
        </p:txBody>
      </p:sp>
      <p:sp>
        <p:nvSpPr>
          <p:cNvPr id="5127" name="AutoShape 9"/>
          <p:cNvSpPr>
            <a:spLocks noChangeArrowheads="1"/>
          </p:cNvSpPr>
          <p:nvPr/>
        </p:nvSpPr>
        <p:spPr bwMode="auto">
          <a:xfrm>
            <a:off x="5262562" y="1949450"/>
            <a:ext cx="2362200" cy="49657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r>
              <a:rPr lang="en-US" sz="2800" b="1" dirty="0">
                <a:solidFill>
                  <a:srgbClr val="FF0000"/>
                </a:solidFill>
              </a:rPr>
              <a:t>baptism</a:t>
            </a:r>
          </a:p>
        </p:txBody>
      </p:sp>
      <p:sp>
        <p:nvSpPr>
          <p:cNvPr id="5130" name="Text Box 10"/>
          <p:cNvSpPr txBox="1">
            <a:spLocks noChangeArrowheads="1"/>
          </p:cNvSpPr>
          <p:nvPr/>
        </p:nvSpPr>
        <p:spPr bwMode="auto">
          <a:xfrm>
            <a:off x="79375" y="5089525"/>
            <a:ext cx="1358900" cy="398463"/>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b="1">
                <a:latin typeface="Arial" pitchFamily="34" charset="0"/>
                <a:cs typeface="Arial" pitchFamily="34" charset="0"/>
              </a:rPr>
              <a:t>ACTS 3:22</a:t>
            </a:r>
          </a:p>
        </p:txBody>
      </p:sp>
      <p:sp>
        <p:nvSpPr>
          <p:cNvPr id="5131" name="Text Box 11"/>
          <p:cNvSpPr txBox="1">
            <a:spLocks noChangeArrowheads="1"/>
          </p:cNvSpPr>
          <p:nvPr/>
        </p:nvSpPr>
        <p:spPr bwMode="auto">
          <a:xfrm>
            <a:off x="904875" y="4267200"/>
            <a:ext cx="1366080" cy="461665"/>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sz="2400" b="1" dirty="0">
                <a:latin typeface="Arial" pitchFamily="34" charset="0"/>
                <a:cs typeface="Arial" pitchFamily="34" charset="0"/>
              </a:rPr>
              <a:t>JN. </a:t>
            </a:r>
            <a:r>
              <a:rPr lang="en-US" sz="2400" b="1" dirty="0" smtClean="0">
                <a:latin typeface="Arial" pitchFamily="34" charset="0"/>
                <a:cs typeface="Arial" pitchFamily="34" charset="0"/>
              </a:rPr>
              <a:t>8:24</a:t>
            </a:r>
            <a:endParaRPr lang="en-US" sz="2400" b="1" dirty="0">
              <a:latin typeface="Arial" pitchFamily="34" charset="0"/>
              <a:cs typeface="Arial" pitchFamily="34" charset="0"/>
            </a:endParaRPr>
          </a:p>
        </p:txBody>
      </p:sp>
      <p:sp>
        <p:nvSpPr>
          <p:cNvPr id="5132" name="Text Box 12"/>
          <p:cNvSpPr txBox="1">
            <a:spLocks noChangeArrowheads="1"/>
          </p:cNvSpPr>
          <p:nvPr/>
        </p:nvSpPr>
        <p:spPr bwMode="auto">
          <a:xfrm>
            <a:off x="2276475" y="3511550"/>
            <a:ext cx="1401762" cy="488950"/>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sz="2400" b="1" dirty="0">
                <a:latin typeface="Arial" pitchFamily="34" charset="0"/>
                <a:cs typeface="Arial" pitchFamily="34" charset="0"/>
              </a:rPr>
              <a:t>LK. 13:3</a:t>
            </a:r>
          </a:p>
        </p:txBody>
      </p:sp>
      <p:sp>
        <p:nvSpPr>
          <p:cNvPr id="5133" name="Text Box 13"/>
          <p:cNvSpPr txBox="1">
            <a:spLocks noChangeArrowheads="1"/>
          </p:cNvSpPr>
          <p:nvPr/>
        </p:nvSpPr>
        <p:spPr bwMode="auto">
          <a:xfrm>
            <a:off x="3662362" y="2698750"/>
            <a:ext cx="1555750" cy="488950"/>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sz="2400" b="1">
                <a:latin typeface="Arial" pitchFamily="34" charset="0"/>
                <a:cs typeface="Arial" pitchFamily="34" charset="0"/>
              </a:rPr>
              <a:t>JN. 12:42</a:t>
            </a:r>
          </a:p>
        </p:txBody>
      </p:sp>
      <p:sp>
        <p:nvSpPr>
          <p:cNvPr id="5134" name="Text Box 14"/>
          <p:cNvSpPr txBox="1">
            <a:spLocks noChangeArrowheads="1"/>
          </p:cNvSpPr>
          <p:nvPr/>
        </p:nvSpPr>
        <p:spPr bwMode="auto">
          <a:xfrm>
            <a:off x="5210175" y="1885950"/>
            <a:ext cx="1555234" cy="461665"/>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sz="2400" b="1" dirty="0" smtClean="0">
                <a:latin typeface="Arial" pitchFamily="34" charset="0"/>
                <a:cs typeface="Arial" pitchFamily="34" charset="0"/>
              </a:rPr>
              <a:t>Acts 2:38</a:t>
            </a:r>
            <a:endParaRPr lang="en-US" sz="2400" b="1" dirty="0">
              <a:latin typeface="Arial" pitchFamily="34" charset="0"/>
              <a:cs typeface="Arial" pitchFamily="34" charset="0"/>
            </a:endParaRPr>
          </a:p>
        </p:txBody>
      </p:sp>
      <p:sp>
        <p:nvSpPr>
          <p:cNvPr id="2" name="AutoShape 15"/>
          <p:cNvSpPr>
            <a:spLocks noChangeArrowheads="1"/>
          </p:cNvSpPr>
          <p:nvPr/>
        </p:nvSpPr>
        <p:spPr bwMode="auto">
          <a:xfrm>
            <a:off x="7015162" y="1624013"/>
            <a:ext cx="2120900" cy="5283200"/>
          </a:xfrm>
          <a:prstGeom prst="cube">
            <a:avLst>
              <a:gd name="adj" fmla="val 25000"/>
            </a:avLst>
          </a:prstGeom>
          <a:solidFill>
            <a:srgbClr val="FFFF99"/>
          </a:solidFill>
          <a:ln w="22225">
            <a:solidFill>
              <a:srgbClr val="000080"/>
            </a:solidFill>
            <a:miter lim="800000"/>
            <a:headEnd/>
            <a:tailEnd/>
          </a:ln>
          <a:effectLst>
            <a:prstShdw prst="shdw17" dist="17961" dir="13500000">
              <a:srgbClr val="00004D"/>
            </a:prstShdw>
          </a:effectLst>
        </p:spPr>
        <p:txBody>
          <a:bodyPr wrap="none" anchor="ctr"/>
          <a:lstStyle/>
          <a:p>
            <a:pPr algn="ctr" eaLnBrk="0" hangingPunct="0"/>
            <a:endParaRPr lang="en-US" sz="2800" b="1">
              <a:solidFill>
                <a:schemeClr val="bg1"/>
              </a:solidFill>
            </a:endParaRPr>
          </a:p>
        </p:txBody>
      </p:sp>
      <p:sp>
        <p:nvSpPr>
          <p:cNvPr id="5136" name="Text Box 16"/>
          <p:cNvSpPr txBox="1">
            <a:spLocks noChangeArrowheads="1"/>
          </p:cNvSpPr>
          <p:nvPr/>
        </p:nvSpPr>
        <p:spPr bwMode="auto">
          <a:xfrm>
            <a:off x="7115175" y="1539875"/>
            <a:ext cx="1555750" cy="488950"/>
          </a:xfrm>
          <a:prstGeom prst="rect">
            <a:avLst/>
          </a:prstGeom>
          <a:solidFill>
            <a:schemeClr val="bg2">
              <a:alpha val="80000"/>
            </a:schemeClr>
          </a:solidFill>
          <a:ln w="31750">
            <a:solidFill>
              <a:schemeClr val="tx1"/>
            </a:solidFill>
            <a:miter lim="800000"/>
            <a:headEnd/>
            <a:tailEnd/>
          </a:ln>
          <a:effectLst>
            <a:outerShdw dist="107763" dir="13500000" algn="ctr" rotWithShape="0">
              <a:schemeClr val="bg2">
                <a:alpha val="50000"/>
              </a:schemeClr>
            </a:outerShdw>
          </a:effectLst>
        </p:spPr>
        <p:txBody>
          <a:bodyPr wrap="none">
            <a:spAutoFit/>
          </a:bodyPr>
          <a:lstStyle/>
          <a:p>
            <a:pPr eaLnBrk="0" hangingPunct="0">
              <a:defRPr/>
            </a:pPr>
            <a:r>
              <a:rPr lang="en-US" sz="2400" b="1">
                <a:latin typeface="Arial" pitchFamily="34" charset="0"/>
                <a:cs typeface="Arial" pitchFamily="34" charset="0"/>
              </a:rPr>
              <a:t>Rev. 2:10</a:t>
            </a:r>
          </a:p>
        </p:txBody>
      </p:sp>
      <p:sp>
        <p:nvSpPr>
          <p:cNvPr id="5135" name="WordArt 17"/>
          <p:cNvSpPr>
            <a:spLocks noChangeArrowheads="1" noChangeShapeType="1" noTextEdit="1"/>
          </p:cNvSpPr>
          <p:nvPr/>
        </p:nvSpPr>
        <p:spPr bwMode="auto">
          <a:xfrm rot="5400000">
            <a:off x="6102350" y="3729038"/>
            <a:ext cx="3486150" cy="1295400"/>
          </a:xfrm>
          <a:prstGeom prst="rect">
            <a:avLst/>
          </a:prstGeom>
        </p:spPr>
        <p:txBody>
          <a:bodyPr wrap="none" fromWordArt="1">
            <a:prstTxWarp prst="textPlain">
              <a:avLst>
                <a:gd name="adj" fmla="val 50000"/>
              </a:avLst>
            </a:prstTxWarp>
          </a:bodyPr>
          <a:lstStyle/>
          <a:p>
            <a:pPr algn="ctr"/>
            <a:r>
              <a:rPr lang="en-US" sz="3600"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OBEDIENT</a:t>
            </a:r>
          </a:p>
          <a:p>
            <a:pPr algn="ctr"/>
            <a:r>
              <a:rPr lang="en-US" sz="3600" b="1" kern="10" spc="720">
                <a:ln w="12700">
                  <a:solidFill>
                    <a:srgbClr val="000000"/>
                  </a:solidFill>
                  <a:round/>
                  <a:headEnd/>
                  <a:tailEnd/>
                </a:ln>
                <a:solidFill>
                  <a:srgbClr val="FF0000"/>
                </a:solidFill>
                <a:effectLst>
                  <a:outerShdw dist="45791" dir="3378596" algn="ctr" rotWithShape="0">
                    <a:srgbClr val="4D4D4D">
                      <a:alpha val="79999"/>
                    </a:srgbClr>
                  </a:outerShdw>
                </a:effectLst>
                <a:latin typeface="Arial Black"/>
              </a:rPr>
              <a:t>UNTIL DEATH</a:t>
            </a:r>
          </a:p>
        </p:txBody>
      </p:sp>
    </p:spTree>
    <p:extLst>
      <p:ext uri="{BB962C8B-B14F-4D97-AF65-F5344CB8AC3E}">
        <p14:creationId xmlns:p14="http://schemas.microsoft.com/office/powerpoint/2010/main" val="24242602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1. Don’t Let Your Parents Down;     They Brought You Up</a:t>
            </a:r>
            <a:endParaRPr lang="en-US" b="1" dirty="0"/>
          </a:p>
        </p:txBody>
      </p:sp>
      <p:sp>
        <p:nvSpPr>
          <p:cNvPr id="3" name="Content Placeholder 2"/>
          <p:cNvSpPr>
            <a:spLocks noGrp="1"/>
          </p:cNvSpPr>
          <p:nvPr>
            <p:ph idx="1"/>
          </p:nvPr>
        </p:nvSpPr>
        <p:spPr>
          <a:xfrm>
            <a:off x="457200" y="1981200"/>
            <a:ext cx="8458200" cy="4495800"/>
          </a:xfrm>
        </p:spPr>
        <p:txBody>
          <a:bodyPr>
            <a:normAutofit/>
          </a:bodyPr>
          <a:lstStyle/>
          <a:p>
            <a:pPr marL="0" indent="0">
              <a:buNone/>
            </a:pPr>
            <a:r>
              <a:rPr lang="en-US" sz="2800" dirty="0" smtClean="0">
                <a:solidFill>
                  <a:srgbClr val="000000"/>
                </a:solidFill>
              </a:rPr>
              <a:t>“A </a:t>
            </a:r>
            <a:r>
              <a:rPr lang="en-US" sz="2800" dirty="0">
                <a:solidFill>
                  <a:srgbClr val="000000"/>
                </a:solidFill>
              </a:rPr>
              <a:t>wise son makes a glad father</a:t>
            </a:r>
            <a:r>
              <a:rPr lang="en-US" sz="2800" dirty="0" smtClean="0">
                <a:solidFill>
                  <a:srgbClr val="000000"/>
                </a:solidFill>
              </a:rPr>
              <a:t>, but </a:t>
            </a:r>
            <a:r>
              <a:rPr lang="en-US" sz="2800" dirty="0">
                <a:solidFill>
                  <a:srgbClr val="000000"/>
                </a:solidFill>
              </a:rPr>
              <a:t>a foolish son is the grief of his </a:t>
            </a:r>
            <a:r>
              <a:rPr lang="en-US" sz="2800" dirty="0" smtClean="0">
                <a:solidFill>
                  <a:srgbClr val="000000"/>
                </a:solidFill>
              </a:rPr>
              <a:t>mother” </a:t>
            </a:r>
            <a:r>
              <a:rPr lang="en-US" sz="2800" dirty="0" smtClean="0"/>
              <a:t>		</a:t>
            </a:r>
            <a:r>
              <a:rPr lang="en-US" sz="2800" b="1" dirty="0" smtClean="0">
                <a:solidFill>
                  <a:srgbClr val="FF0000"/>
                </a:solidFill>
              </a:rPr>
              <a:t>Prov</a:t>
            </a:r>
            <a:r>
              <a:rPr lang="en-US" sz="2800" b="1" dirty="0" smtClean="0">
                <a:solidFill>
                  <a:srgbClr val="FF0000"/>
                </a:solidFill>
              </a:rPr>
              <a:t>. </a:t>
            </a:r>
            <a:r>
              <a:rPr lang="en-US" sz="2800" b="1" dirty="0" smtClean="0">
                <a:solidFill>
                  <a:srgbClr val="FF0000"/>
                </a:solidFill>
              </a:rPr>
              <a:t>10:1</a:t>
            </a:r>
            <a:endParaRPr lang="en-US" sz="2800" dirty="0" smtClean="0"/>
          </a:p>
          <a:p>
            <a:pPr marL="0" indent="0">
              <a:buNone/>
            </a:pPr>
            <a:endParaRPr lang="en-US" sz="1000" dirty="0" smtClean="0"/>
          </a:p>
          <a:p>
            <a:pPr marL="0" indent="0">
              <a:buNone/>
            </a:pPr>
            <a:r>
              <a:rPr lang="en-US" sz="2800" dirty="0" smtClean="0">
                <a:solidFill>
                  <a:srgbClr val="000000"/>
                </a:solidFill>
              </a:rPr>
              <a:t>“A </a:t>
            </a:r>
            <a:r>
              <a:rPr lang="en-US" sz="2800" dirty="0">
                <a:solidFill>
                  <a:srgbClr val="000000"/>
                </a:solidFill>
              </a:rPr>
              <a:t>foolish son is a grief to his father</a:t>
            </a:r>
            <a:r>
              <a:rPr lang="en-US" sz="2800" dirty="0" smtClean="0">
                <a:solidFill>
                  <a:srgbClr val="000000"/>
                </a:solidFill>
              </a:rPr>
              <a:t>, and </a:t>
            </a:r>
            <a:r>
              <a:rPr lang="en-US" sz="2800" dirty="0">
                <a:solidFill>
                  <a:srgbClr val="000000"/>
                </a:solidFill>
              </a:rPr>
              <a:t>bitterness to her who bore </a:t>
            </a:r>
            <a:r>
              <a:rPr lang="en-US" sz="2800" dirty="0" smtClean="0">
                <a:solidFill>
                  <a:srgbClr val="000000"/>
                </a:solidFill>
              </a:rPr>
              <a:t>him” </a:t>
            </a:r>
            <a:r>
              <a:rPr lang="en-US" sz="2800" dirty="0" smtClean="0"/>
              <a:t>			</a:t>
            </a:r>
            <a:r>
              <a:rPr lang="en-US" sz="2800" b="1" dirty="0" smtClean="0">
                <a:solidFill>
                  <a:srgbClr val="FF0000"/>
                </a:solidFill>
              </a:rPr>
              <a:t>Prov</a:t>
            </a:r>
            <a:r>
              <a:rPr lang="en-US" sz="2800" b="1" dirty="0" smtClean="0">
                <a:solidFill>
                  <a:srgbClr val="FF0000"/>
                </a:solidFill>
              </a:rPr>
              <a:t>. </a:t>
            </a:r>
            <a:r>
              <a:rPr lang="en-US" sz="2800" b="1" dirty="0" smtClean="0">
                <a:solidFill>
                  <a:srgbClr val="FF0000"/>
                </a:solidFill>
              </a:rPr>
              <a:t>17:25</a:t>
            </a:r>
            <a:endParaRPr lang="en-US" sz="2800" dirty="0" smtClean="0"/>
          </a:p>
          <a:p>
            <a:pPr marL="0" indent="0">
              <a:buNone/>
            </a:pPr>
            <a:endParaRPr lang="en-US" sz="1000" dirty="0" smtClean="0">
              <a:solidFill>
                <a:srgbClr val="000000"/>
              </a:solidFill>
            </a:endParaRPr>
          </a:p>
          <a:p>
            <a:pPr marL="0" indent="0">
              <a:buNone/>
            </a:pPr>
            <a:r>
              <a:rPr lang="en-US" sz="2800" dirty="0" smtClean="0">
                <a:solidFill>
                  <a:srgbClr val="000000"/>
                </a:solidFill>
              </a:rPr>
              <a:t>“The </a:t>
            </a:r>
            <a:r>
              <a:rPr lang="en-US" sz="2800" dirty="0">
                <a:solidFill>
                  <a:srgbClr val="000000"/>
                </a:solidFill>
              </a:rPr>
              <a:t>father of the righteous will greatly </a:t>
            </a:r>
            <a:r>
              <a:rPr lang="en-US" sz="2800" dirty="0" smtClean="0">
                <a:solidFill>
                  <a:srgbClr val="000000"/>
                </a:solidFill>
              </a:rPr>
              <a:t>rejoice, and </a:t>
            </a:r>
            <a:r>
              <a:rPr lang="en-US" sz="2800" dirty="0">
                <a:solidFill>
                  <a:srgbClr val="000000"/>
                </a:solidFill>
              </a:rPr>
              <a:t>he who begets a wise child will delight in </a:t>
            </a:r>
            <a:r>
              <a:rPr lang="en-US" sz="2800" dirty="0" smtClean="0">
                <a:solidFill>
                  <a:srgbClr val="000000"/>
                </a:solidFill>
              </a:rPr>
              <a:t>him. Let </a:t>
            </a:r>
            <a:r>
              <a:rPr lang="en-US" sz="2800" dirty="0">
                <a:solidFill>
                  <a:srgbClr val="000000"/>
                </a:solidFill>
              </a:rPr>
              <a:t>your father and your mother be </a:t>
            </a:r>
            <a:r>
              <a:rPr lang="en-US" sz="2800" dirty="0" smtClean="0">
                <a:solidFill>
                  <a:srgbClr val="000000"/>
                </a:solidFill>
              </a:rPr>
              <a:t>glad, and </a:t>
            </a:r>
            <a:r>
              <a:rPr lang="en-US" sz="2800" dirty="0">
                <a:solidFill>
                  <a:srgbClr val="000000"/>
                </a:solidFill>
              </a:rPr>
              <a:t>let her who bore you </a:t>
            </a:r>
            <a:r>
              <a:rPr lang="en-US" sz="2800" dirty="0" smtClean="0">
                <a:solidFill>
                  <a:srgbClr val="000000"/>
                </a:solidFill>
              </a:rPr>
              <a:t>rejoice” </a:t>
            </a:r>
            <a:r>
              <a:rPr lang="en-US" sz="2800" dirty="0" smtClean="0"/>
              <a:t>			</a:t>
            </a:r>
            <a:r>
              <a:rPr lang="en-US" sz="2800" b="1" dirty="0" smtClean="0">
                <a:solidFill>
                  <a:srgbClr val="FF0000"/>
                </a:solidFill>
              </a:rPr>
              <a:t>Prov</a:t>
            </a:r>
            <a:r>
              <a:rPr lang="en-US" sz="2800" b="1" dirty="0" smtClean="0">
                <a:solidFill>
                  <a:srgbClr val="FF0000"/>
                </a:solidFill>
              </a:rPr>
              <a:t>. </a:t>
            </a:r>
            <a:r>
              <a:rPr lang="en-US" sz="2800" b="1" dirty="0" smtClean="0">
                <a:solidFill>
                  <a:srgbClr val="FF0000"/>
                </a:solidFill>
              </a:rPr>
              <a:t>23:24-25</a:t>
            </a:r>
            <a:endParaRPr lang="en-US" sz="2800" dirty="0"/>
          </a:p>
        </p:txBody>
      </p:sp>
    </p:spTree>
    <p:extLst>
      <p:ext uri="{BB962C8B-B14F-4D97-AF65-F5344CB8AC3E}">
        <p14:creationId xmlns:p14="http://schemas.microsoft.com/office/powerpoint/2010/main" val="211434721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2. Choose Your Companions With Care; You Become What They Are</a:t>
            </a:r>
            <a:endParaRPr lang="en-US" b="1" dirty="0"/>
          </a:p>
        </p:txBody>
      </p:sp>
      <p:sp>
        <p:nvSpPr>
          <p:cNvPr id="3" name="Content Placeholder 2"/>
          <p:cNvSpPr>
            <a:spLocks noGrp="1"/>
          </p:cNvSpPr>
          <p:nvPr>
            <p:ph idx="1"/>
          </p:nvPr>
        </p:nvSpPr>
        <p:spPr>
          <a:xfrm>
            <a:off x="457200" y="1981200"/>
            <a:ext cx="7924800" cy="4495800"/>
          </a:xfrm>
        </p:spPr>
        <p:txBody>
          <a:bodyPr>
            <a:normAutofit/>
          </a:bodyPr>
          <a:lstStyle/>
          <a:p>
            <a:pPr marL="0" indent="0">
              <a:buNone/>
            </a:pPr>
            <a:r>
              <a:rPr lang="en-US" sz="2800" dirty="0" smtClean="0">
                <a:solidFill>
                  <a:srgbClr val="000000"/>
                </a:solidFill>
              </a:rPr>
              <a:t>“Do </a:t>
            </a:r>
            <a:r>
              <a:rPr lang="en-US" sz="2800" dirty="0">
                <a:solidFill>
                  <a:srgbClr val="000000"/>
                </a:solidFill>
              </a:rPr>
              <a:t>not be deceived</a:t>
            </a:r>
            <a:r>
              <a:rPr lang="en-US" sz="2800" dirty="0" smtClean="0">
                <a:solidFill>
                  <a:srgbClr val="000000"/>
                </a:solidFill>
              </a:rPr>
              <a:t>: evil </a:t>
            </a:r>
            <a:r>
              <a:rPr lang="en-US" sz="2800" dirty="0">
                <a:solidFill>
                  <a:srgbClr val="000000"/>
                </a:solidFill>
              </a:rPr>
              <a:t>company corrupts </a:t>
            </a:r>
            <a:r>
              <a:rPr lang="en-US" sz="2800" dirty="0" smtClean="0">
                <a:solidFill>
                  <a:srgbClr val="000000"/>
                </a:solidFill>
              </a:rPr>
              <a:t>  good habits” </a:t>
            </a:r>
            <a:r>
              <a:rPr lang="en-US" sz="2800" dirty="0" smtClean="0"/>
              <a:t>			</a:t>
            </a:r>
            <a:r>
              <a:rPr lang="en-US" sz="2800" b="1" dirty="0" smtClean="0">
                <a:solidFill>
                  <a:srgbClr val="FF0000"/>
                </a:solidFill>
              </a:rPr>
              <a:t>1 </a:t>
            </a:r>
            <a:r>
              <a:rPr lang="en-US" sz="2800" b="1" dirty="0" smtClean="0">
                <a:solidFill>
                  <a:srgbClr val="FF0000"/>
                </a:solidFill>
              </a:rPr>
              <a:t>Cor. </a:t>
            </a:r>
            <a:r>
              <a:rPr lang="en-US" sz="2800" b="1" dirty="0" smtClean="0">
                <a:solidFill>
                  <a:srgbClr val="FF0000"/>
                </a:solidFill>
              </a:rPr>
              <a:t>15:33</a:t>
            </a:r>
            <a:endParaRPr lang="en-US" sz="2800" dirty="0" smtClean="0"/>
          </a:p>
          <a:p>
            <a:pPr marL="0" indent="0">
              <a:buNone/>
            </a:pPr>
            <a:endParaRPr lang="en-US" sz="1000" dirty="0" smtClean="0"/>
          </a:p>
          <a:p>
            <a:pPr marL="0" indent="0">
              <a:buNone/>
            </a:pPr>
            <a:endParaRPr lang="en-US" sz="1000" dirty="0"/>
          </a:p>
          <a:p>
            <a:pPr marL="0" indent="0">
              <a:buNone/>
            </a:pPr>
            <a:endParaRPr lang="en-US" sz="1000" dirty="0" smtClean="0"/>
          </a:p>
          <a:p>
            <a:pPr marL="0" indent="0">
              <a:buNone/>
            </a:pPr>
            <a:r>
              <a:rPr lang="en-US" sz="2800" dirty="0" smtClean="0">
                <a:solidFill>
                  <a:srgbClr val="000000"/>
                </a:solidFill>
              </a:rPr>
              <a:t>“He </a:t>
            </a:r>
            <a:r>
              <a:rPr lang="en-US" sz="2800" dirty="0">
                <a:solidFill>
                  <a:srgbClr val="000000"/>
                </a:solidFill>
              </a:rPr>
              <a:t>who walks with wise men will be </a:t>
            </a:r>
            <a:r>
              <a:rPr lang="en-US" sz="2800" dirty="0" smtClean="0">
                <a:solidFill>
                  <a:srgbClr val="000000"/>
                </a:solidFill>
              </a:rPr>
              <a:t>wise,        but </a:t>
            </a:r>
            <a:r>
              <a:rPr lang="en-US" sz="2800" dirty="0">
                <a:solidFill>
                  <a:srgbClr val="000000"/>
                </a:solidFill>
              </a:rPr>
              <a:t>the companion of fools will be </a:t>
            </a:r>
            <a:r>
              <a:rPr lang="en-US" sz="2800" dirty="0" smtClean="0">
                <a:solidFill>
                  <a:srgbClr val="000000"/>
                </a:solidFill>
              </a:rPr>
              <a:t>destroyed” </a:t>
            </a:r>
            <a:r>
              <a:rPr lang="en-US" sz="2800" dirty="0" smtClean="0"/>
              <a:t>						</a:t>
            </a:r>
            <a:r>
              <a:rPr lang="en-US" sz="2800" b="1" dirty="0" smtClean="0">
                <a:solidFill>
                  <a:srgbClr val="FF0000"/>
                </a:solidFill>
              </a:rPr>
              <a:t>Prov</a:t>
            </a:r>
            <a:r>
              <a:rPr lang="en-US" sz="2800" b="1" dirty="0" smtClean="0">
                <a:solidFill>
                  <a:srgbClr val="FF0000"/>
                </a:solidFill>
              </a:rPr>
              <a:t>. </a:t>
            </a:r>
            <a:r>
              <a:rPr lang="en-US" sz="2800" b="1" dirty="0" smtClean="0">
                <a:solidFill>
                  <a:srgbClr val="FF0000"/>
                </a:solidFill>
              </a:rPr>
              <a:t>13:20</a:t>
            </a:r>
            <a:endParaRPr lang="en-US" sz="2800" dirty="0"/>
          </a:p>
        </p:txBody>
      </p:sp>
    </p:spTree>
    <p:extLst>
      <p:ext uri="{BB962C8B-B14F-4D97-AF65-F5344CB8AC3E}">
        <p14:creationId xmlns:p14="http://schemas.microsoft.com/office/powerpoint/2010/main" val="41146968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3. Be Master Of Your Habits                  Or They Will Master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solidFill>
                  <a:srgbClr val="000000"/>
                </a:solidFill>
              </a:rPr>
              <a:t>“Then </a:t>
            </a:r>
            <a:r>
              <a:rPr lang="en-US" sz="2800" dirty="0">
                <a:solidFill>
                  <a:srgbClr val="000000"/>
                </a:solidFill>
              </a:rPr>
              <a:t>Jesus said to His disciples, </a:t>
            </a:r>
            <a:r>
              <a:rPr lang="en-US" sz="2800" dirty="0" smtClean="0">
                <a:solidFill>
                  <a:srgbClr val="000000"/>
                </a:solidFill>
              </a:rPr>
              <a:t>‘If </a:t>
            </a:r>
            <a:r>
              <a:rPr lang="en-US" sz="2800" dirty="0">
                <a:solidFill>
                  <a:srgbClr val="000000"/>
                </a:solidFill>
              </a:rPr>
              <a:t>anyone desires to come after Me, let him deny himself, and take up his cross, and follow </a:t>
            </a:r>
            <a:r>
              <a:rPr lang="en-US" sz="2800" dirty="0" smtClean="0">
                <a:solidFill>
                  <a:srgbClr val="000000"/>
                </a:solidFill>
              </a:rPr>
              <a:t>Me’”                </a:t>
            </a:r>
            <a:r>
              <a:rPr lang="en-US" sz="2800" dirty="0" smtClean="0"/>
              <a:t>						</a:t>
            </a:r>
            <a:r>
              <a:rPr lang="en-US" sz="2800" b="1" dirty="0" smtClean="0">
                <a:solidFill>
                  <a:srgbClr val="FF0000"/>
                </a:solidFill>
              </a:rPr>
              <a:t>Matt</a:t>
            </a:r>
            <a:r>
              <a:rPr lang="en-US" sz="2800" b="1" dirty="0" smtClean="0">
                <a:solidFill>
                  <a:srgbClr val="FF0000"/>
                </a:solidFill>
              </a:rPr>
              <a:t>. </a:t>
            </a:r>
            <a:r>
              <a:rPr lang="en-US" sz="2800" b="1" dirty="0" smtClean="0">
                <a:solidFill>
                  <a:srgbClr val="FF0000"/>
                </a:solidFill>
              </a:rPr>
              <a:t>16:24</a:t>
            </a:r>
            <a:r>
              <a:rPr lang="en-US" sz="2800" dirty="0" smtClean="0"/>
              <a:t> </a:t>
            </a:r>
            <a:endParaRPr lang="en-US" sz="2800" dirty="0" smtClean="0"/>
          </a:p>
          <a:p>
            <a:pPr marL="0" indent="0">
              <a:buNone/>
            </a:pPr>
            <a:endParaRPr lang="en-US" sz="1000" dirty="0" smtClean="0"/>
          </a:p>
          <a:p>
            <a:pPr marL="0" indent="0">
              <a:buNone/>
            </a:pPr>
            <a:r>
              <a:rPr lang="en-US" sz="2800" dirty="0" smtClean="0">
                <a:solidFill>
                  <a:srgbClr val="000000"/>
                </a:solidFill>
              </a:rPr>
              <a:t>“But </a:t>
            </a:r>
            <a:r>
              <a:rPr lang="en-US" sz="2800" dirty="0">
                <a:solidFill>
                  <a:srgbClr val="000000"/>
                </a:solidFill>
              </a:rPr>
              <a:t>the fruit of the Spirit is love, joy, peace, longsuffering, kindness, goodness, </a:t>
            </a:r>
            <a:r>
              <a:rPr lang="en-US" sz="2800" dirty="0" smtClean="0">
                <a:solidFill>
                  <a:srgbClr val="000000"/>
                </a:solidFill>
              </a:rPr>
              <a:t>faithfulness, gentleness</a:t>
            </a:r>
            <a:r>
              <a:rPr lang="en-US" sz="2800" dirty="0">
                <a:solidFill>
                  <a:srgbClr val="000000"/>
                </a:solidFill>
              </a:rPr>
              <a:t>, self-control. Against such there is no </a:t>
            </a:r>
            <a:r>
              <a:rPr lang="en-US" sz="2800" dirty="0" smtClean="0">
                <a:solidFill>
                  <a:srgbClr val="000000"/>
                </a:solidFill>
              </a:rPr>
              <a:t>law” 	</a:t>
            </a:r>
            <a:r>
              <a:rPr lang="en-US" sz="2800" dirty="0" smtClean="0"/>
              <a:t>					</a:t>
            </a:r>
            <a:r>
              <a:rPr lang="en-US" sz="2800" b="1" dirty="0" smtClean="0">
                <a:solidFill>
                  <a:srgbClr val="FF0000"/>
                </a:solidFill>
              </a:rPr>
              <a:t>Gal</a:t>
            </a:r>
            <a:r>
              <a:rPr lang="en-US" sz="2800" b="1" dirty="0" smtClean="0">
                <a:solidFill>
                  <a:srgbClr val="FF0000"/>
                </a:solidFill>
              </a:rPr>
              <a:t>. </a:t>
            </a:r>
            <a:r>
              <a:rPr lang="en-US" sz="2800" b="1" dirty="0" smtClean="0">
                <a:solidFill>
                  <a:srgbClr val="FF0000"/>
                </a:solidFill>
              </a:rPr>
              <a:t>5:22-23</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4. Treasure Your Time:                          Don’t Spend It - Invest It</a:t>
            </a:r>
            <a:endParaRPr lang="en-US" b="1" dirty="0"/>
          </a:p>
        </p:txBody>
      </p:sp>
      <p:sp>
        <p:nvSpPr>
          <p:cNvPr id="3" name="Content Placeholder 2"/>
          <p:cNvSpPr>
            <a:spLocks noGrp="1"/>
          </p:cNvSpPr>
          <p:nvPr>
            <p:ph idx="1"/>
          </p:nvPr>
        </p:nvSpPr>
        <p:spPr>
          <a:xfrm>
            <a:off x="457200" y="2286000"/>
            <a:ext cx="8229600" cy="4191000"/>
          </a:xfrm>
        </p:spPr>
        <p:txBody>
          <a:bodyPr>
            <a:normAutofit/>
          </a:bodyPr>
          <a:lstStyle/>
          <a:p>
            <a:pPr marL="514350" indent="-514350">
              <a:buClrTx/>
              <a:buFont typeface="+mj-lt"/>
              <a:buAutoNum type="arabicPeriod" startAt="15"/>
            </a:pPr>
            <a:r>
              <a:rPr lang="en-US" sz="2800" dirty="0" smtClean="0">
                <a:solidFill>
                  <a:srgbClr val="000000"/>
                </a:solidFill>
              </a:rPr>
              <a:t>See </a:t>
            </a:r>
            <a:r>
              <a:rPr lang="en-US" sz="2800" dirty="0">
                <a:solidFill>
                  <a:srgbClr val="000000"/>
                </a:solidFill>
              </a:rPr>
              <a:t>then that you walk circumspectly, not as fools but as wise, </a:t>
            </a:r>
            <a:endParaRPr lang="en-US" sz="2800" dirty="0" smtClean="0">
              <a:solidFill>
                <a:srgbClr val="000000"/>
              </a:solidFill>
            </a:endParaRPr>
          </a:p>
          <a:p>
            <a:pPr marL="514350" indent="-514350">
              <a:buClrTx/>
              <a:buFont typeface="+mj-lt"/>
              <a:buAutoNum type="arabicPeriod" startAt="15"/>
            </a:pPr>
            <a:r>
              <a:rPr lang="en-US" sz="2800" dirty="0" smtClean="0">
                <a:solidFill>
                  <a:srgbClr val="000000"/>
                </a:solidFill>
              </a:rPr>
              <a:t>redeeming </a:t>
            </a:r>
            <a:r>
              <a:rPr lang="en-US" sz="2800" dirty="0">
                <a:solidFill>
                  <a:srgbClr val="000000"/>
                </a:solidFill>
              </a:rPr>
              <a:t>the time, because the days are evil. </a:t>
            </a:r>
          </a:p>
          <a:p>
            <a:pPr marL="514350" indent="-514350">
              <a:buClrTx/>
              <a:buFont typeface="+mj-lt"/>
              <a:buAutoNum type="arabicPeriod" startAt="15"/>
            </a:pPr>
            <a:r>
              <a:rPr lang="en-US" sz="2800" dirty="0" smtClean="0">
                <a:solidFill>
                  <a:srgbClr val="000000"/>
                </a:solidFill>
              </a:rPr>
              <a:t>Therefore </a:t>
            </a:r>
            <a:r>
              <a:rPr lang="en-US" sz="2800" dirty="0">
                <a:solidFill>
                  <a:srgbClr val="000000"/>
                </a:solidFill>
              </a:rPr>
              <a:t>do not be unwise, but understand what the will of the Lord is.</a:t>
            </a:r>
          </a:p>
          <a:p>
            <a:pPr marL="0" indent="0" algn="r">
              <a:buNone/>
            </a:pPr>
            <a:r>
              <a:rPr lang="en-US" sz="2800" b="1" dirty="0" smtClean="0">
                <a:solidFill>
                  <a:srgbClr val="FF0000"/>
                </a:solidFill>
              </a:rPr>
              <a:t>Eph. 5:15-17</a:t>
            </a:r>
            <a:endParaRPr lang="en-US" sz="2800" b="1" dirty="0">
              <a:solidFill>
                <a:srgbClr val="FF0000"/>
              </a:solidFill>
            </a:endParaRPr>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5. Stand For Something                            Or You’ll Fall For Anything</a:t>
            </a:r>
          </a:p>
        </p:txBody>
      </p:sp>
      <p:sp>
        <p:nvSpPr>
          <p:cNvPr id="3" name="Content Placeholder 2"/>
          <p:cNvSpPr>
            <a:spLocks noGrp="1"/>
          </p:cNvSpPr>
          <p:nvPr>
            <p:ph idx="1"/>
          </p:nvPr>
        </p:nvSpPr>
        <p:spPr>
          <a:xfrm>
            <a:off x="457200" y="2057400"/>
            <a:ext cx="8229600" cy="4419600"/>
          </a:xfrm>
        </p:spPr>
        <p:txBody>
          <a:bodyPr>
            <a:normAutofit fontScale="92500"/>
          </a:bodyPr>
          <a:lstStyle/>
          <a:p>
            <a:pPr marL="514350" indent="-514350">
              <a:buClrTx/>
              <a:buFont typeface="+mj-lt"/>
              <a:buAutoNum type="arabicPeriod" startAt="13"/>
            </a:pPr>
            <a:r>
              <a:rPr lang="en-US" sz="2800" dirty="0" smtClean="0">
                <a:solidFill>
                  <a:srgbClr val="000000"/>
                </a:solidFill>
              </a:rPr>
              <a:t>till </a:t>
            </a:r>
            <a:r>
              <a:rPr lang="en-US" sz="2800" dirty="0">
                <a:solidFill>
                  <a:srgbClr val="000000"/>
                </a:solidFill>
              </a:rPr>
              <a:t>we all come to the unity of the faith and of the knowledge of the Son of God, to a perfect man, to the measure of the stature of the fullness of Christ; </a:t>
            </a:r>
            <a:endParaRPr lang="en-US" sz="2800" dirty="0" smtClean="0">
              <a:solidFill>
                <a:srgbClr val="000000"/>
              </a:solidFill>
            </a:endParaRPr>
          </a:p>
          <a:p>
            <a:pPr marL="514350" indent="-514350">
              <a:buClrTx/>
              <a:buFont typeface="+mj-lt"/>
              <a:buAutoNum type="arabicPeriod" startAt="13"/>
            </a:pPr>
            <a:r>
              <a:rPr lang="en-US" sz="2800" dirty="0" smtClean="0">
                <a:solidFill>
                  <a:srgbClr val="000000"/>
                </a:solidFill>
              </a:rPr>
              <a:t>that </a:t>
            </a:r>
            <a:r>
              <a:rPr lang="en-US" sz="2800" dirty="0">
                <a:solidFill>
                  <a:srgbClr val="000000"/>
                </a:solidFill>
              </a:rPr>
              <a:t>we should no longer be children, tossed to and fro and carried about with every wind of doctrine, by the trickery of men, in the cunning craftiness of deceitful plotting, </a:t>
            </a:r>
            <a:endParaRPr lang="en-US" sz="2800" dirty="0" smtClean="0">
              <a:solidFill>
                <a:srgbClr val="000000"/>
              </a:solidFill>
            </a:endParaRPr>
          </a:p>
          <a:p>
            <a:pPr marL="514350" indent="-514350">
              <a:buClrTx/>
              <a:buFont typeface="+mj-lt"/>
              <a:buAutoNum type="arabicPeriod" startAt="13"/>
            </a:pPr>
            <a:r>
              <a:rPr lang="en-US" sz="2800" dirty="0" smtClean="0">
                <a:solidFill>
                  <a:srgbClr val="000000"/>
                </a:solidFill>
              </a:rPr>
              <a:t>but</a:t>
            </a:r>
            <a:r>
              <a:rPr lang="en-US" sz="2800" dirty="0">
                <a:solidFill>
                  <a:srgbClr val="000000"/>
                </a:solidFill>
              </a:rPr>
              <a:t>, speaking the truth in love, may grow up in all things into Him who is the head </a:t>
            </a:r>
            <a:r>
              <a:rPr lang="en-US" sz="2800" dirty="0" smtClean="0">
                <a:solidFill>
                  <a:srgbClr val="000000"/>
                </a:solidFill>
              </a:rPr>
              <a:t>- </a:t>
            </a:r>
            <a:r>
              <a:rPr lang="en-US" sz="2800" dirty="0">
                <a:solidFill>
                  <a:srgbClr val="000000"/>
                </a:solidFill>
              </a:rPr>
              <a:t>Christ </a:t>
            </a:r>
          </a:p>
          <a:p>
            <a:pPr marL="0" indent="0" algn="r">
              <a:buNone/>
            </a:pPr>
            <a:r>
              <a:rPr lang="en-US" sz="2800" b="1" dirty="0" smtClean="0">
                <a:solidFill>
                  <a:srgbClr val="FF0000"/>
                </a:solidFill>
              </a:rPr>
              <a:t>Eph. 4:13-15</a:t>
            </a:r>
            <a:endParaRPr lang="en-US" sz="2800" b="1" dirty="0">
              <a:solidFill>
                <a:srgbClr val="FF0000"/>
              </a:solidFill>
            </a:endParaRPr>
          </a:p>
        </p:txBody>
      </p:sp>
    </p:spTree>
    <p:extLst>
      <p:ext uri="{BB962C8B-B14F-4D97-AF65-F5344CB8AC3E}">
        <p14:creationId xmlns:p14="http://schemas.microsoft.com/office/powerpoint/2010/main" val="82664885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6. Select Only A Date                              Who Would Make A Good Mate</a:t>
            </a:r>
            <a:endParaRPr lang="en-US" b="1" dirty="0"/>
          </a:p>
        </p:txBody>
      </p:sp>
      <p:sp>
        <p:nvSpPr>
          <p:cNvPr id="3" name="Content Placeholder 2"/>
          <p:cNvSpPr>
            <a:spLocks noGrp="1"/>
          </p:cNvSpPr>
          <p:nvPr>
            <p:ph idx="1"/>
          </p:nvPr>
        </p:nvSpPr>
        <p:spPr>
          <a:xfrm>
            <a:off x="457200" y="1981200"/>
            <a:ext cx="8382000" cy="4495800"/>
          </a:xfrm>
        </p:spPr>
        <p:txBody>
          <a:bodyPr>
            <a:normAutofit/>
          </a:bodyPr>
          <a:lstStyle/>
          <a:p>
            <a:pPr marL="0" indent="0">
              <a:buNone/>
            </a:pPr>
            <a:r>
              <a:rPr lang="en-US" sz="2800" dirty="0" smtClean="0">
                <a:solidFill>
                  <a:srgbClr val="000000"/>
                </a:solidFill>
              </a:rPr>
              <a:t>“Do </a:t>
            </a:r>
            <a:r>
              <a:rPr lang="en-US" sz="2800" dirty="0">
                <a:solidFill>
                  <a:srgbClr val="000000"/>
                </a:solidFill>
              </a:rPr>
              <a:t>not be unequally yoked together with unbelievers. For what fellowship has righteousness with lawlessness? And what communion has light with darkness? </a:t>
            </a:r>
            <a:r>
              <a:rPr lang="en-US" sz="2800" dirty="0" smtClean="0">
                <a:solidFill>
                  <a:srgbClr val="000000"/>
                </a:solidFill>
              </a:rPr>
              <a:t>And </a:t>
            </a:r>
            <a:r>
              <a:rPr lang="en-US" sz="2800" dirty="0">
                <a:solidFill>
                  <a:srgbClr val="000000"/>
                </a:solidFill>
              </a:rPr>
              <a:t>what accord has Christ with Belial? Or what part has a believer with an unbeliever</a:t>
            </a:r>
            <a:r>
              <a:rPr lang="en-US" sz="2800" dirty="0" smtClean="0">
                <a:solidFill>
                  <a:srgbClr val="000000"/>
                </a:solidFill>
              </a:rPr>
              <a:t>?” </a:t>
            </a:r>
            <a:r>
              <a:rPr lang="en-US" sz="2800" dirty="0" smtClean="0"/>
              <a:t>												</a:t>
            </a:r>
            <a:r>
              <a:rPr lang="en-US" sz="2800" b="1" dirty="0" smtClean="0">
                <a:solidFill>
                  <a:srgbClr val="FF0000"/>
                </a:solidFill>
              </a:rPr>
              <a:t>2 </a:t>
            </a:r>
            <a:r>
              <a:rPr lang="en-US" sz="2800" b="1" dirty="0" smtClean="0">
                <a:solidFill>
                  <a:srgbClr val="FF0000"/>
                </a:solidFill>
              </a:rPr>
              <a:t>Cor. </a:t>
            </a:r>
            <a:r>
              <a:rPr lang="en-US" sz="2800" b="1" dirty="0" smtClean="0">
                <a:solidFill>
                  <a:srgbClr val="FF0000"/>
                </a:solidFill>
              </a:rPr>
              <a:t>6:14-15</a:t>
            </a:r>
            <a:endParaRPr lang="en-US" sz="2800" dirty="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7. See What You Can Do For Others; Not What They Can Do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solidFill>
                  <a:srgbClr val="000000"/>
                </a:solidFill>
              </a:rPr>
              <a:t>“Therefore</a:t>
            </a:r>
            <a:r>
              <a:rPr lang="en-US" sz="2800" dirty="0">
                <a:solidFill>
                  <a:srgbClr val="000000"/>
                </a:solidFill>
              </a:rPr>
              <a:t>, whatever you want men to do to you, do also to them, for this is the Law and the </a:t>
            </a:r>
            <a:r>
              <a:rPr lang="en-US" sz="2800" dirty="0" smtClean="0">
                <a:solidFill>
                  <a:srgbClr val="000000"/>
                </a:solidFill>
              </a:rPr>
              <a:t>Prophets” </a:t>
            </a:r>
            <a:r>
              <a:rPr lang="en-US" sz="2800" dirty="0" smtClean="0"/>
              <a:t>					</a:t>
            </a:r>
            <a:r>
              <a:rPr lang="en-US" sz="2800" b="1" dirty="0" smtClean="0">
                <a:solidFill>
                  <a:srgbClr val="FF0000"/>
                </a:solidFill>
              </a:rPr>
              <a:t>Matt</a:t>
            </a:r>
            <a:r>
              <a:rPr lang="en-US" sz="2800" b="1" dirty="0" smtClean="0">
                <a:solidFill>
                  <a:srgbClr val="FF0000"/>
                </a:solidFill>
              </a:rPr>
              <a:t>. </a:t>
            </a:r>
            <a:r>
              <a:rPr lang="en-US" sz="2800" b="1" dirty="0" smtClean="0">
                <a:solidFill>
                  <a:srgbClr val="FF0000"/>
                </a:solidFill>
              </a:rPr>
              <a:t>7:12</a:t>
            </a:r>
            <a:endParaRPr lang="en-US" sz="2800" dirty="0" smtClean="0"/>
          </a:p>
          <a:p>
            <a:pPr marL="0" indent="0">
              <a:buNone/>
            </a:pPr>
            <a:endParaRPr lang="en-US" sz="1000" dirty="0" smtClean="0"/>
          </a:p>
          <a:p>
            <a:pPr marL="0" indent="0">
              <a:buNone/>
            </a:pPr>
            <a:endParaRPr lang="en-US" sz="1000" dirty="0"/>
          </a:p>
          <a:p>
            <a:pPr marL="0" indent="0">
              <a:buNone/>
            </a:pPr>
            <a:endParaRPr lang="en-US" sz="1000" dirty="0" smtClean="0"/>
          </a:p>
          <a:p>
            <a:pPr marL="0" indent="0">
              <a:buNone/>
            </a:pPr>
            <a:endParaRPr lang="en-US" sz="1000" dirty="0" smtClean="0"/>
          </a:p>
          <a:p>
            <a:pPr marL="0" indent="0">
              <a:buNone/>
            </a:pPr>
            <a:r>
              <a:rPr lang="en-US" sz="2800" dirty="0" smtClean="0">
                <a:solidFill>
                  <a:srgbClr val="000000"/>
                </a:solidFill>
              </a:rPr>
              <a:t>“Therefore</a:t>
            </a:r>
            <a:r>
              <a:rPr lang="en-US" sz="2800" dirty="0">
                <a:solidFill>
                  <a:srgbClr val="000000"/>
                </a:solidFill>
              </a:rPr>
              <a:t>, as we have opportunity, let us do good to all, especially to those who are of the household of </a:t>
            </a:r>
            <a:r>
              <a:rPr lang="en-US" sz="2800" dirty="0" smtClean="0">
                <a:solidFill>
                  <a:srgbClr val="000000"/>
                </a:solidFill>
              </a:rPr>
              <a:t>faith” 	</a:t>
            </a:r>
            <a:r>
              <a:rPr lang="en-US" sz="2800" dirty="0" smtClean="0"/>
              <a:t>				</a:t>
            </a:r>
            <a:r>
              <a:rPr lang="en-US" sz="2800" b="1" dirty="0" smtClean="0">
                <a:solidFill>
                  <a:srgbClr val="FF0000"/>
                </a:solidFill>
              </a:rPr>
              <a:t>Gal</a:t>
            </a:r>
            <a:r>
              <a:rPr lang="en-US" sz="2800" b="1" dirty="0" smtClean="0">
                <a:solidFill>
                  <a:srgbClr val="FF0000"/>
                </a:solidFill>
              </a:rPr>
              <a:t>. </a:t>
            </a:r>
            <a:r>
              <a:rPr lang="en-US" sz="2800" b="1" dirty="0" smtClean="0">
                <a:solidFill>
                  <a:srgbClr val="FF0000"/>
                </a:solidFill>
              </a:rPr>
              <a:t>6:10</a:t>
            </a:r>
            <a:r>
              <a:rPr lang="en-US" sz="2800" dirty="0" smtClean="0"/>
              <a:t> </a:t>
            </a:r>
            <a:endParaRPr lang="en-US" sz="2800" dirty="0" smtClean="0"/>
          </a:p>
        </p:txBody>
      </p:sp>
    </p:spTree>
    <p:extLst>
      <p:ext uri="{BB962C8B-B14F-4D97-AF65-F5344CB8AC3E}">
        <p14:creationId xmlns:p14="http://schemas.microsoft.com/office/powerpoint/2010/main" val="23783661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7. See What You Can Do For Others; Not What They Can Do For You</a:t>
            </a:r>
            <a:endParaRPr lang="en-US" b="1" dirty="0"/>
          </a:p>
        </p:txBody>
      </p:sp>
      <p:sp>
        <p:nvSpPr>
          <p:cNvPr id="3" name="Content Placeholder 2"/>
          <p:cNvSpPr>
            <a:spLocks noGrp="1"/>
          </p:cNvSpPr>
          <p:nvPr>
            <p:ph idx="1"/>
          </p:nvPr>
        </p:nvSpPr>
        <p:spPr>
          <a:xfrm>
            <a:off x="457200" y="1981200"/>
            <a:ext cx="8229600" cy="4495800"/>
          </a:xfrm>
        </p:spPr>
        <p:txBody>
          <a:bodyPr>
            <a:normAutofit/>
          </a:bodyPr>
          <a:lstStyle/>
          <a:p>
            <a:pPr marL="0" indent="0">
              <a:buNone/>
            </a:pPr>
            <a:r>
              <a:rPr lang="en-US" sz="2800" dirty="0" smtClean="0">
                <a:solidFill>
                  <a:srgbClr val="000000"/>
                </a:solidFill>
              </a:rPr>
              <a:t>“Let </a:t>
            </a:r>
            <a:r>
              <a:rPr lang="en-US" sz="2800" dirty="0">
                <a:solidFill>
                  <a:srgbClr val="000000"/>
                </a:solidFill>
              </a:rPr>
              <a:t>nothing be done through selfish ambition or conceit, but in lowliness of mind let each esteem others better than </a:t>
            </a:r>
            <a:r>
              <a:rPr lang="en-US" sz="2800" dirty="0" smtClean="0">
                <a:solidFill>
                  <a:srgbClr val="000000"/>
                </a:solidFill>
              </a:rPr>
              <a:t>himself. Let </a:t>
            </a:r>
            <a:r>
              <a:rPr lang="en-US" sz="2800" dirty="0">
                <a:solidFill>
                  <a:srgbClr val="000000"/>
                </a:solidFill>
              </a:rPr>
              <a:t>each of you look out not only for his own interests, but also for the interests of </a:t>
            </a:r>
            <a:r>
              <a:rPr lang="en-US" sz="2800" dirty="0" smtClean="0">
                <a:solidFill>
                  <a:srgbClr val="000000"/>
                </a:solidFill>
              </a:rPr>
              <a:t>others” </a:t>
            </a:r>
            <a:r>
              <a:rPr lang="en-US" sz="2800" dirty="0" smtClean="0"/>
              <a:t>			</a:t>
            </a:r>
            <a:r>
              <a:rPr lang="en-US" sz="2800" b="1" dirty="0" smtClean="0">
                <a:solidFill>
                  <a:srgbClr val="FF0000"/>
                </a:solidFill>
              </a:rPr>
              <a:t>Phil</a:t>
            </a:r>
            <a:r>
              <a:rPr lang="en-US" sz="2800" b="1" dirty="0" smtClean="0">
                <a:solidFill>
                  <a:srgbClr val="FF0000"/>
                </a:solidFill>
              </a:rPr>
              <a:t>. </a:t>
            </a:r>
            <a:r>
              <a:rPr lang="en-US" sz="2800" b="1" dirty="0" smtClean="0">
                <a:solidFill>
                  <a:srgbClr val="FF0000"/>
                </a:solidFill>
              </a:rPr>
              <a:t>2:3-4</a:t>
            </a:r>
            <a:endParaRPr lang="en-US" sz="2800" dirty="0" smtClean="0"/>
          </a:p>
          <a:p>
            <a:pPr marL="0" indent="0">
              <a:buNone/>
            </a:pPr>
            <a:endParaRPr lang="en-US" sz="1000" dirty="0" smtClean="0"/>
          </a:p>
          <a:p>
            <a:pPr marL="0" indent="0">
              <a:buNone/>
            </a:pPr>
            <a:endParaRPr lang="en-US" sz="1000" dirty="0"/>
          </a:p>
          <a:p>
            <a:pPr marL="0" indent="0">
              <a:buNone/>
            </a:pPr>
            <a:endParaRPr lang="en-US" sz="1000" dirty="0" smtClean="0"/>
          </a:p>
          <a:p>
            <a:pPr marL="0" indent="0">
              <a:buNone/>
            </a:pPr>
            <a:r>
              <a:rPr lang="en-US" sz="2800" dirty="0" smtClean="0">
                <a:solidFill>
                  <a:srgbClr val="000000"/>
                </a:solidFill>
              </a:rPr>
              <a:t>“…and </a:t>
            </a:r>
            <a:r>
              <a:rPr lang="en-US" sz="2800" dirty="0">
                <a:solidFill>
                  <a:srgbClr val="000000"/>
                </a:solidFill>
              </a:rPr>
              <a:t>remember the words of the Lord Jesus, that He said, </a:t>
            </a:r>
            <a:r>
              <a:rPr lang="en-US" sz="2800" dirty="0" smtClean="0">
                <a:solidFill>
                  <a:srgbClr val="000000"/>
                </a:solidFill>
              </a:rPr>
              <a:t>‘It </a:t>
            </a:r>
            <a:r>
              <a:rPr lang="en-US" sz="2800" dirty="0">
                <a:solidFill>
                  <a:srgbClr val="000000"/>
                </a:solidFill>
              </a:rPr>
              <a:t>is more blessed to give than to </a:t>
            </a:r>
            <a:r>
              <a:rPr lang="en-US" sz="2800" dirty="0" smtClean="0">
                <a:solidFill>
                  <a:srgbClr val="000000"/>
                </a:solidFill>
              </a:rPr>
              <a:t>receive’” </a:t>
            </a:r>
            <a:r>
              <a:rPr lang="en-US" sz="2800" dirty="0" smtClean="0"/>
              <a:t>					</a:t>
            </a:r>
            <a:r>
              <a:rPr lang="en-US" sz="2800" b="1" dirty="0" smtClean="0">
                <a:solidFill>
                  <a:srgbClr val="FF0000"/>
                </a:solidFill>
              </a:rPr>
              <a:t>Acts 20:35</a:t>
            </a:r>
            <a:endParaRPr lang="en-US" sz="2800" dirty="0" smtClean="0"/>
          </a:p>
        </p:txBody>
      </p:sp>
    </p:spTree>
    <p:extLst>
      <p:ext uri="{BB962C8B-B14F-4D97-AF65-F5344CB8AC3E}">
        <p14:creationId xmlns:p14="http://schemas.microsoft.com/office/powerpoint/2010/main" val="390431634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755</Words>
  <Application>Microsoft Office PowerPoint</Application>
  <PresentationFormat>On-screen Show (4:3)</PresentationFormat>
  <Paragraphs>72</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The Teen Commandments</vt:lpstr>
      <vt:lpstr>1. Don’t Let Your Parents Down;     They Brought You Up</vt:lpstr>
      <vt:lpstr>2. Choose Your Companions With Care; You Become What They Are</vt:lpstr>
      <vt:lpstr>3. Be Master Of Your Habits                  Or They Will Master You</vt:lpstr>
      <vt:lpstr>4. Treasure Your Time:                          Don’t Spend It - Invest It</vt:lpstr>
      <vt:lpstr>5. Stand For Something                            Or You’ll Fall For Anything</vt:lpstr>
      <vt:lpstr>6. Select Only A Date                              Who Would Make A Good Mate</vt:lpstr>
      <vt:lpstr>7. See What You Can Do For Others; Not What They Can Do For You</vt:lpstr>
      <vt:lpstr>7. See What You Can Do For Others; Not What They Can Do For You</vt:lpstr>
      <vt:lpstr>8. Guard Your Thoughts:                 What You Think - You Are</vt:lpstr>
      <vt:lpstr>9. Don’t Fill Up On the World’s Crumbs; Feed On the Living Bread</vt:lpstr>
      <vt:lpstr>9. Don’t Fill Up On the World’s Crumbs; Feed On the Living Bread</vt:lpstr>
      <vt:lpstr>10. Give Your All To Christ;                  He Gave His All For You</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Teen Commandments</dc:title>
  <dc:creator>Heath</dc:creator>
  <cp:lastModifiedBy>John Croft</cp:lastModifiedBy>
  <cp:revision>17</cp:revision>
  <dcterms:created xsi:type="dcterms:W3CDTF">2014-07-11T15:34:50Z</dcterms:created>
  <dcterms:modified xsi:type="dcterms:W3CDTF">2016-06-14T17:53:20Z</dcterms:modified>
</cp:coreProperties>
</file>