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21"/>
  </p:notesMasterIdLst>
  <p:sldIdLst>
    <p:sldId id="256" r:id="rId3"/>
    <p:sldId id="267" r:id="rId4"/>
    <p:sldId id="286" r:id="rId5"/>
    <p:sldId id="269" r:id="rId6"/>
    <p:sldId id="270" r:id="rId7"/>
    <p:sldId id="271" r:id="rId8"/>
    <p:sldId id="266" r:id="rId9"/>
    <p:sldId id="274" r:id="rId10"/>
    <p:sldId id="257" r:id="rId11"/>
    <p:sldId id="258" r:id="rId12"/>
    <p:sldId id="275" r:id="rId13"/>
    <p:sldId id="272" r:id="rId14"/>
    <p:sldId id="282" r:id="rId15"/>
    <p:sldId id="283" r:id="rId16"/>
    <p:sldId id="284" r:id="rId17"/>
    <p:sldId id="285" r:id="rId18"/>
    <p:sldId id="263" r:id="rId19"/>
    <p:sldId id="287" r:id="rId20"/>
  </p:sldIdLst>
  <p:sldSz cx="9144000" cy="6858000" type="screen4x3"/>
  <p:notesSz cx="6858000" cy="9144000"/>
  <p:defaultTextStyle>
    <a:defPPr>
      <a:defRPr lang="en-US"/>
    </a:defPPr>
    <a:lvl1pPr algn="l" rtl="0" fontAlgn="base">
      <a:spcBef>
        <a:spcPct val="0"/>
      </a:spcBef>
      <a:spcAft>
        <a:spcPct val="0"/>
      </a:spcAft>
      <a:defRPr sz="4400" kern="1200">
        <a:solidFill>
          <a:schemeClr val="tx1"/>
        </a:solidFill>
        <a:latin typeface="Arial Black" pitchFamily="34" charset="0"/>
        <a:ea typeface="+mn-ea"/>
        <a:cs typeface="+mn-cs"/>
      </a:defRPr>
    </a:lvl1pPr>
    <a:lvl2pPr marL="457200" algn="l" rtl="0" fontAlgn="base">
      <a:spcBef>
        <a:spcPct val="0"/>
      </a:spcBef>
      <a:spcAft>
        <a:spcPct val="0"/>
      </a:spcAft>
      <a:defRPr sz="4400" kern="1200">
        <a:solidFill>
          <a:schemeClr val="tx1"/>
        </a:solidFill>
        <a:latin typeface="Arial Black" pitchFamily="34" charset="0"/>
        <a:ea typeface="+mn-ea"/>
        <a:cs typeface="+mn-cs"/>
      </a:defRPr>
    </a:lvl2pPr>
    <a:lvl3pPr marL="914400" algn="l" rtl="0" fontAlgn="base">
      <a:spcBef>
        <a:spcPct val="0"/>
      </a:spcBef>
      <a:spcAft>
        <a:spcPct val="0"/>
      </a:spcAft>
      <a:defRPr sz="4400" kern="1200">
        <a:solidFill>
          <a:schemeClr val="tx1"/>
        </a:solidFill>
        <a:latin typeface="Arial Black" pitchFamily="34" charset="0"/>
        <a:ea typeface="+mn-ea"/>
        <a:cs typeface="+mn-cs"/>
      </a:defRPr>
    </a:lvl3pPr>
    <a:lvl4pPr marL="1371600" algn="l" rtl="0" fontAlgn="base">
      <a:spcBef>
        <a:spcPct val="0"/>
      </a:spcBef>
      <a:spcAft>
        <a:spcPct val="0"/>
      </a:spcAft>
      <a:defRPr sz="4400" kern="1200">
        <a:solidFill>
          <a:schemeClr val="tx1"/>
        </a:solidFill>
        <a:latin typeface="Arial Black" pitchFamily="34" charset="0"/>
        <a:ea typeface="+mn-ea"/>
        <a:cs typeface="+mn-cs"/>
      </a:defRPr>
    </a:lvl4pPr>
    <a:lvl5pPr marL="1828800" algn="l" rtl="0" fontAlgn="base">
      <a:spcBef>
        <a:spcPct val="0"/>
      </a:spcBef>
      <a:spcAft>
        <a:spcPct val="0"/>
      </a:spcAft>
      <a:defRPr sz="4400" kern="1200">
        <a:solidFill>
          <a:schemeClr val="tx1"/>
        </a:solidFill>
        <a:latin typeface="Arial Black" pitchFamily="34" charset="0"/>
        <a:ea typeface="+mn-ea"/>
        <a:cs typeface="+mn-cs"/>
      </a:defRPr>
    </a:lvl5pPr>
    <a:lvl6pPr marL="2286000" algn="l" defTabSz="914400" rtl="0" eaLnBrk="1" latinLnBrk="0" hangingPunct="1">
      <a:defRPr sz="4400" kern="1200">
        <a:solidFill>
          <a:schemeClr val="tx1"/>
        </a:solidFill>
        <a:latin typeface="Arial Black" pitchFamily="34" charset="0"/>
        <a:ea typeface="+mn-ea"/>
        <a:cs typeface="+mn-cs"/>
      </a:defRPr>
    </a:lvl6pPr>
    <a:lvl7pPr marL="2743200" algn="l" defTabSz="914400" rtl="0" eaLnBrk="1" latinLnBrk="0" hangingPunct="1">
      <a:defRPr sz="4400" kern="1200">
        <a:solidFill>
          <a:schemeClr val="tx1"/>
        </a:solidFill>
        <a:latin typeface="Arial Black" pitchFamily="34" charset="0"/>
        <a:ea typeface="+mn-ea"/>
        <a:cs typeface="+mn-cs"/>
      </a:defRPr>
    </a:lvl7pPr>
    <a:lvl8pPr marL="3200400" algn="l" defTabSz="914400" rtl="0" eaLnBrk="1" latinLnBrk="0" hangingPunct="1">
      <a:defRPr sz="4400" kern="1200">
        <a:solidFill>
          <a:schemeClr val="tx1"/>
        </a:solidFill>
        <a:latin typeface="Arial Black" pitchFamily="34" charset="0"/>
        <a:ea typeface="+mn-ea"/>
        <a:cs typeface="+mn-cs"/>
      </a:defRPr>
    </a:lvl8pPr>
    <a:lvl9pPr marL="3657600" algn="l" defTabSz="914400" rtl="0" eaLnBrk="1" latinLnBrk="0" hangingPunct="1">
      <a:defRPr sz="4400" kern="1200">
        <a:solidFill>
          <a:schemeClr val="tx1"/>
        </a:solidFill>
        <a:latin typeface="Arial Blac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FFFF"/>
    <a:srgbClr val="66FFFF"/>
    <a:srgbClr val="FFFFFF"/>
    <a:srgbClr val="0066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91103" autoAdjust="0"/>
  </p:normalViewPr>
  <p:slideViewPr>
    <p:cSldViewPr>
      <p:cViewPr>
        <p:scale>
          <a:sx n="70" d="100"/>
          <a:sy n="70" d="100"/>
        </p:scale>
        <p:origin x="-10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49D0E99-6D45-450D-B294-689B93FC3E9E}" type="datetimeFigureOut">
              <a:rPr lang="en-US"/>
              <a:pPr>
                <a:defRPr/>
              </a:pPr>
              <a:t>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9BB629D-9CA6-44EB-8E4B-1D6D3C49D00D}" type="slidenum">
              <a:rPr lang="en-US"/>
              <a:pPr>
                <a:defRPr/>
              </a:pPr>
              <a:t>‹#›</a:t>
            </a:fld>
            <a:endParaRPr lang="en-US"/>
          </a:p>
        </p:txBody>
      </p:sp>
    </p:spTree>
    <p:extLst>
      <p:ext uri="{BB962C8B-B14F-4D97-AF65-F5344CB8AC3E}">
        <p14:creationId xmlns:p14="http://schemas.microsoft.com/office/powerpoint/2010/main" val="16440937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CCCE529-6EA9-4084-ACEB-C5EE799D5BBA}" type="slidenum">
              <a:rPr lang="en-US" altLang="en-US" smtClean="0">
                <a:latin typeface="Arial Black" pitchFamily="34" charset="0"/>
              </a:rPr>
              <a:pPr eaLnBrk="1" hangingPunct="1">
                <a:spcBef>
                  <a:spcPct val="0"/>
                </a:spcBef>
              </a:pPr>
              <a:t>1</a:t>
            </a:fld>
            <a:endParaRPr lang="en-US" altLang="en-US" smtClean="0">
              <a:latin typeface="Arial Black"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SCHEDULE </a:t>
            </a:r>
            <a:r>
              <a:rPr lang="en-US" altLang="en-US" smtClean="0"/>
              <a:t>- you have set aside 30 minutes</a:t>
            </a:r>
          </a:p>
          <a:p>
            <a:r>
              <a:rPr lang="en-US" altLang="en-US" smtClean="0"/>
              <a:t>A. 5 minutes - Review / Preview</a:t>
            </a:r>
          </a:p>
          <a:p>
            <a:r>
              <a:rPr lang="en-US" altLang="en-US" smtClean="0"/>
              <a:t>1. Look back at your notes from the previous study</a:t>
            </a:r>
          </a:p>
          <a:p>
            <a:r>
              <a:rPr lang="en-US" altLang="en-US" smtClean="0"/>
              <a:t>2. Look ahead to the verses or section that you are planning to study</a:t>
            </a:r>
          </a:p>
          <a:p>
            <a:r>
              <a:rPr lang="en-US" altLang="en-US" smtClean="0"/>
              <a:t>C. 15 minutes - Rapid Reading</a:t>
            </a:r>
          </a:p>
          <a:p>
            <a:r>
              <a:rPr lang="en-US" altLang="en-US" smtClean="0"/>
              <a:t>1. Read the new material</a:t>
            </a:r>
          </a:p>
          <a:p>
            <a:r>
              <a:rPr lang="en-US" altLang="en-US" smtClean="0"/>
              <a:t>2. Have a pencil in hand to mark words that you do not understand the meaning and that you want to go back and learn</a:t>
            </a:r>
          </a:p>
          <a:p>
            <a:r>
              <a:rPr lang="en-US" altLang="en-US" smtClean="0"/>
              <a:t>D. 10 minutes - Taking stock</a:t>
            </a:r>
          </a:p>
          <a:p>
            <a:r>
              <a:rPr lang="en-US" altLang="en-US" smtClean="0"/>
              <a:t>1. Look up words that are unfamiliar to you. Write down the meaning</a:t>
            </a:r>
          </a:p>
          <a:p>
            <a:r>
              <a:rPr lang="en-US" altLang="en-US" smtClean="0"/>
              <a:t>2. Re-read parts that were not clear</a:t>
            </a:r>
          </a:p>
          <a:p>
            <a:r>
              <a:rPr lang="en-US" altLang="en-US" smtClean="0"/>
              <a:t>3. Summarize what you have read in your own words</a:t>
            </a:r>
          </a:p>
          <a:p>
            <a:r>
              <a:rPr lang="en-US" altLang="en-US" smtClean="0"/>
              <a:t>4. Think of the importance of what you have read and how it relates to your life.</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0BC3D0C-812D-42F4-A73C-6337DFF2A6DC}" type="slidenum">
              <a:rPr lang="en-US" altLang="en-US" smtClean="0">
                <a:latin typeface="Arial Black" pitchFamily="34" charset="0"/>
              </a:rPr>
              <a:pPr eaLnBrk="1" hangingPunct="1">
                <a:spcBef>
                  <a:spcPct val="0"/>
                </a:spcBef>
              </a:pPr>
              <a:t>14</a:t>
            </a:fld>
            <a:endParaRPr lang="en-US" altLang="en-US" smtClean="0">
              <a:latin typeface="Arial Black"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 Do not try to take shortcuts. This method will help you to learn.</a:t>
            </a:r>
          </a:p>
          <a:p>
            <a:r>
              <a:rPr lang="en-US" altLang="en-US" smtClean="0"/>
              <a:t>2. It is better to do this than just 30 minutes of straight reading.</a:t>
            </a:r>
          </a:p>
          <a:p>
            <a:r>
              <a:rPr lang="en-US" altLang="en-US" smtClean="0"/>
              <a:t>3. 1 Tim. 4:15 “</a:t>
            </a:r>
            <a:r>
              <a:rPr lang="en-US" altLang="en-US" smtClean="0">
                <a:solidFill>
                  <a:schemeClr val="bg1"/>
                </a:solidFill>
              </a:rPr>
              <a:t>Meditate on these things; give yourself entirely to them, that your progress may be evident to all</a:t>
            </a:r>
            <a:r>
              <a:rPr lang="en-US" altLang="en-US" smtClean="0"/>
              <a:t>.”</a:t>
            </a:r>
          </a:p>
          <a:p>
            <a:r>
              <a:rPr lang="en-US" altLang="en-US" smtClean="0"/>
              <a:t>4. Meditate = Revolve in the mind</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EF1F915-A56A-4734-80DE-C5817F74BF2B}" type="slidenum">
              <a:rPr lang="en-US" altLang="en-US" smtClean="0">
                <a:latin typeface="Arial Black" pitchFamily="34" charset="0"/>
              </a:rPr>
              <a:pPr eaLnBrk="1" hangingPunct="1">
                <a:spcBef>
                  <a:spcPct val="0"/>
                </a:spcBef>
              </a:pPr>
              <a:t>16</a:t>
            </a:fld>
            <a:endParaRPr lang="en-US" altLang="en-US" smtClean="0">
              <a:latin typeface="Arial Black"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 The Bible student must have a student’s attitude of one who does not know and realizes it. The Bible student will investigate and seek for the truth.</a:t>
            </a:r>
          </a:p>
          <a:p>
            <a:r>
              <a:rPr lang="en-US" altLang="en-US" smtClean="0"/>
              <a:t>2. John 8:32 “And you shall know the truth, and the truth shall make you free.”</a:t>
            </a:r>
          </a:p>
          <a:p>
            <a:r>
              <a:rPr lang="en-US" altLang="en-US" smtClean="0"/>
              <a:t>3. The Bible can be understood by the average person.</a:t>
            </a:r>
          </a:p>
          <a:p>
            <a:r>
              <a:rPr lang="en-US" altLang="en-US" smtClean="0"/>
              <a:t>4. The word study means to apply our mind in order to acquire knowledge.</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BECA368-A3A6-4E9C-BEF1-A0F231796238}" type="slidenum">
              <a:rPr lang="en-US" altLang="en-US" smtClean="0">
                <a:latin typeface="Arial Black" pitchFamily="34" charset="0"/>
              </a:rPr>
              <a:pPr eaLnBrk="1" hangingPunct="1">
                <a:spcBef>
                  <a:spcPct val="0"/>
                </a:spcBef>
              </a:pPr>
              <a:t>17</a:t>
            </a:fld>
            <a:endParaRPr lang="en-US" altLang="en-US" smtClean="0">
              <a:latin typeface="Arial Black"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 Studying the Bible is comparable to eating. Just as physical life cannot exist without food and drink, it is also true concerning spiritual life.</a:t>
            </a:r>
          </a:p>
          <a:p>
            <a:r>
              <a:rPr lang="en-US" altLang="en-US" smtClean="0"/>
              <a:t>a. John 6:35 “And Jesus said to them, "I am the bread of life. He who comes to Me shall never hunger, and he who believes in Me shall never thirst.”</a:t>
            </a:r>
          </a:p>
          <a:p>
            <a:r>
              <a:rPr lang="en-US" altLang="en-US" smtClean="0"/>
              <a:t>b. John 6:63 “It is the Spirit who gives life; the flesh profits nothing. The words that I speak to you are spirit, and they are life.”</a:t>
            </a:r>
          </a:p>
          <a:p>
            <a:r>
              <a:rPr lang="en-US" altLang="en-US" smtClean="0"/>
              <a:t>2. As we study the Bible there are certain tools we must have. Notice the comparison to eating or feeding the physical body with feeding the soul.</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A9FE21F-F5BF-4CFA-825C-9D06CAFD89A9}" type="slidenum">
              <a:rPr lang="en-US" altLang="en-US" smtClean="0">
                <a:latin typeface="Arial Black" pitchFamily="34" charset="0"/>
              </a:rPr>
              <a:pPr eaLnBrk="1" hangingPunct="1">
                <a:spcBef>
                  <a:spcPct val="0"/>
                </a:spcBef>
              </a:pPr>
              <a:t>5</a:t>
            </a:fld>
            <a:endParaRPr lang="en-US" altLang="en-US" smtClean="0">
              <a:latin typeface="Arial Black"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55000" lnSpcReduction="20000"/>
          </a:bodyPr>
          <a:lstStyle/>
          <a:p>
            <a:pPr>
              <a:defRPr/>
            </a:pPr>
            <a:r>
              <a:rPr lang="en-US" b="1" dirty="0" smtClean="0"/>
              <a:t>Requirements for Bible Study</a:t>
            </a:r>
          </a:p>
          <a:p>
            <a:pPr>
              <a:defRPr/>
            </a:pPr>
            <a:r>
              <a:rPr lang="en-US" dirty="0" smtClean="0"/>
              <a:t>A. Desire to Learn</a:t>
            </a:r>
          </a:p>
          <a:p>
            <a:pPr>
              <a:defRPr/>
            </a:pPr>
            <a:r>
              <a:rPr lang="en-US" dirty="0" smtClean="0"/>
              <a:t>1. When we are hungry, no one has to beg us to eat. Same is true when we are spiritually hungry</a:t>
            </a:r>
          </a:p>
          <a:p>
            <a:pPr>
              <a:defRPr/>
            </a:pPr>
            <a:r>
              <a:rPr lang="en-US" dirty="0" smtClean="0"/>
              <a:t>2. Matthew 5:6 “Blessed are those who hunger and thirst for righteousness, For they shall be filled.”</a:t>
            </a:r>
          </a:p>
          <a:p>
            <a:pPr>
              <a:defRPr/>
            </a:pPr>
            <a:r>
              <a:rPr lang="en-US" dirty="0" smtClean="0"/>
              <a:t>3. 1 Peter 2:2 </a:t>
            </a:r>
          </a:p>
          <a:p>
            <a:pPr>
              <a:defRPr/>
            </a:pPr>
            <a:r>
              <a:rPr lang="en-US" dirty="0" smtClean="0"/>
              <a:t>a. “as newborn babes, desire the pure milk of the word, that you may grow thereby”</a:t>
            </a:r>
          </a:p>
          <a:p>
            <a:pPr>
              <a:defRPr/>
            </a:pPr>
            <a:r>
              <a:rPr lang="en-US" dirty="0" smtClean="0"/>
              <a:t>b. Desire = to yearn, intensely crave, long after</a:t>
            </a:r>
          </a:p>
          <a:p>
            <a:pPr>
              <a:defRPr/>
            </a:pPr>
            <a:r>
              <a:rPr lang="en-US" dirty="0" smtClean="0"/>
              <a:t>c. The ones who will understand the Bible are those who have a great desire to do so.</a:t>
            </a:r>
          </a:p>
          <a:p>
            <a:pPr>
              <a:defRPr/>
            </a:pPr>
            <a:r>
              <a:rPr lang="en-US" dirty="0" smtClean="0"/>
              <a:t>d. A baby desires milk. It does not care about the color of the nursery, or the kind of clothing it is wearing, or about the kind of car you are driving.</a:t>
            </a:r>
          </a:p>
          <a:p>
            <a:pPr>
              <a:defRPr/>
            </a:pPr>
            <a:r>
              <a:rPr lang="en-US" dirty="0" smtClean="0"/>
              <a:t>e. A baby is single minded, it wants milk.</a:t>
            </a:r>
          </a:p>
          <a:p>
            <a:pPr>
              <a:defRPr/>
            </a:pPr>
            <a:r>
              <a:rPr lang="en-US" dirty="0" smtClean="0"/>
              <a:t>4. If we are going to learn the word of God, we must have a strong desire to learn.</a:t>
            </a:r>
          </a:p>
          <a:p>
            <a:pPr>
              <a:defRPr/>
            </a:pPr>
            <a:r>
              <a:rPr lang="en-US" dirty="0" smtClean="0"/>
              <a:t>B. Belief in Inspiration</a:t>
            </a:r>
          </a:p>
          <a:p>
            <a:pPr>
              <a:defRPr/>
            </a:pPr>
            <a:r>
              <a:rPr lang="en-US" dirty="0" smtClean="0"/>
              <a:t>1. If we do not believe that food is safe to eat we will leave it alone.</a:t>
            </a:r>
          </a:p>
          <a:p>
            <a:pPr>
              <a:defRPr/>
            </a:pPr>
            <a:r>
              <a:rPr lang="en-US" dirty="0" smtClean="0"/>
              <a:t>2. 2 Timothy 3:16-17 “All Scripture is given by inspiration of God, and </a:t>
            </a:r>
            <a:r>
              <a:rPr lang="en-US" i="1" dirty="0" smtClean="0"/>
              <a:t>is</a:t>
            </a:r>
            <a:r>
              <a:rPr lang="en-US" dirty="0" smtClean="0"/>
              <a:t> profitable for doctrine, for reproof, for correction, for instruction in righteousness, that the man of God may be complete, thoroughly equipped for every good work.”</a:t>
            </a:r>
          </a:p>
          <a:p>
            <a:pPr>
              <a:defRPr/>
            </a:pPr>
            <a:r>
              <a:rPr lang="en-US" dirty="0" smtClean="0"/>
              <a:t>3. If we do not believe the Bible is from God, then it will not be something we want to study.</a:t>
            </a:r>
          </a:p>
          <a:p>
            <a:pPr>
              <a:defRPr/>
            </a:pPr>
            <a:r>
              <a:rPr lang="en-US" dirty="0" smtClean="0"/>
              <a:t>C. Willing to Put in the effort</a:t>
            </a:r>
          </a:p>
          <a:p>
            <a:pPr>
              <a:defRPr/>
            </a:pPr>
            <a:r>
              <a:rPr lang="en-US" dirty="0" smtClean="0"/>
              <a:t>1. Must read</a:t>
            </a:r>
          </a:p>
          <a:p>
            <a:pPr>
              <a:defRPr/>
            </a:pPr>
            <a:r>
              <a:rPr lang="en-US" dirty="0" smtClean="0"/>
              <a:t>2. An unread Bible is like food uneaten, a love letter never read, a buried sword, a road map unstudied, gold never mined”</a:t>
            </a:r>
          </a:p>
          <a:p>
            <a:pPr>
              <a:defRPr/>
            </a:pPr>
            <a:r>
              <a:rPr lang="en-US" dirty="0" smtClean="0"/>
              <a:t>3. God’s will is revealed in written form</a:t>
            </a:r>
          </a:p>
          <a:p>
            <a:pPr>
              <a:defRPr/>
            </a:pPr>
            <a:r>
              <a:rPr lang="en-US" dirty="0" smtClean="0"/>
              <a:t>4. Revelation 1:3 “Blessed </a:t>
            </a:r>
            <a:r>
              <a:rPr lang="en-US" i="1" dirty="0" smtClean="0"/>
              <a:t>is</a:t>
            </a:r>
            <a:r>
              <a:rPr lang="en-US" dirty="0" smtClean="0"/>
              <a:t> he who reads and those who hear the words of this prophecy, and keep those things which are written in it.”</a:t>
            </a:r>
          </a:p>
          <a:p>
            <a:pPr>
              <a:defRPr/>
            </a:pPr>
            <a:r>
              <a:rPr lang="en-US" dirty="0" smtClean="0"/>
              <a:t>5. Read it silently, read it aloud, read it carefully.</a:t>
            </a:r>
          </a:p>
          <a:p>
            <a:pPr>
              <a:defRPr/>
            </a:pPr>
            <a:r>
              <a:rPr lang="en-US" dirty="0" smtClean="0"/>
              <a:t>6. Have a Bible reading plan.</a:t>
            </a:r>
          </a:p>
          <a:p>
            <a:pPr>
              <a:defRPr/>
            </a:pPr>
            <a:r>
              <a:rPr lang="en-US" dirty="0" smtClean="0"/>
              <a:t>7. Have you read the entire Bible? Have you ever read the entire New Testament?</a:t>
            </a:r>
            <a:endParaRPr 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D5E3A45-5274-4F75-B619-4670730E052A}" type="slidenum">
              <a:rPr lang="en-US" altLang="en-US" smtClean="0">
                <a:latin typeface="Arial Black" pitchFamily="34" charset="0"/>
              </a:rPr>
              <a:pPr eaLnBrk="1" hangingPunct="1">
                <a:spcBef>
                  <a:spcPct val="0"/>
                </a:spcBef>
              </a:pPr>
              <a:t>6</a:t>
            </a:fld>
            <a:endParaRPr lang="en-US" altLang="en-US" smtClean="0">
              <a:latin typeface="Arial Black"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defRPr/>
            </a:pPr>
            <a:r>
              <a:rPr lang="en-US" b="1" dirty="0" smtClean="0"/>
              <a:t>Growth</a:t>
            </a:r>
          </a:p>
          <a:p>
            <a:pPr>
              <a:defRPr/>
            </a:pPr>
            <a:r>
              <a:rPr lang="en-US" dirty="0" smtClean="0"/>
              <a:t>A. The study of the Bible is foundational to our growth as a Christian. Therefore, every Christian should plan to study the Bible, similar to the way one eats food to grow physically.</a:t>
            </a:r>
          </a:p>
          <a:p>
            <a:pPr>
              <a:defRPr/>
            </a:pPr>
            <a:r>
              <a:rPr lang="en-US" dirty="0" smtClean="0"/>
              <a:t>B. Actually, several parallels may be drawn between good eating habits and a healthy approach to Bible study.</a:t>
            </a:r>
          </a:p>
          <a:p>
            <a:pPr>
              <a:defRPr/>
            </a:pPr>
            <a:r>
              <a:rPr lang="en-US" dirty="0" smtClean="0"/>
              <a:t>1. First, eat the right amount. Eat enough because eating too much or too little has long term implications on both the body and spirit.</a:t>
            </a:r>
          </a:p>
          <a:p>
            <a:pPr>
              <a:defRPr/>
            </a:pPr>
            <a:r>
              <a:rPr lang="en-US" dirty="0" smtClean="0"/>
              <a:t>2. Second, eat a balanced meal. Just as one does not grow strong physically by eating only desserts, so a Christian will not grow strong in the faith without a balanced approach to Bible study.</a:t>
            </a:r>
          </a:p>
          <a:p>
            <a:pPr>
              <a:defRPr/>
            </a:pPr>
            <a:r>
              <a:rPr lang="en-US" dirty="0" smtClean="0"/>
              <a:t>3. Third, eat right rather than simply stuffing your mouth, or swallowing without chewing. We need to both devour and digest the Scriptures as we study. Reading the Bible without meditating on it, is like trying to eat without swallowing.</a:t>
            </a:r>
          </a:p>
          <a:p>
            <a:pPr>
              <a:defRPr/>
            </a:pPr>
            <a:r>
              <a:rPr lang="en-US" dirty="0" smtClean="0"/>
              <a:t>4. Fourth, we must eat healthy food and avoid a constant diet of junk food. Many Christians get side-tracked in their Bible study by becoming</a:t>
            </a:r>
          </a:p>
          <a:p>
            <a:pPr>
              <a:defRPr/>
            </a:pPr>
            <a:r>
              <a:rPr lang="en-US" dirty="0" smtClean="0"/>
              <a:t>involved in speculation and meaningless side issues, such as prophecy or an endless study of numbers.</a:t>
            </a:r>
          </a:p>
          <a:p>
            <a:pPr>
              <a:defRPr/>
            </a:pPr>
            <a:r>
              <a:rPr lang="en-US" dirty="0" smtClean="0"/>
              <a:t>5. Fifth, we should eat with dignity, not like a dog or a pig.</a:t>
            </a:r>
          </a:p>
          <a:p>
            <a:pPr>
              <a:defRPr/>
            </a:pPr>
            <a:r>
              <a:rPr lang="en-US" dirty="0" smtClean="0"/>
              <a:t>a. One way to accomplish that goal is to eat routinely rather than only when you want to eat. Eating balanced meals at regular intervals is one key to long term good health.</a:t>
            </a:r>
          </a:p>
          <a:p>
            <a:pPr>
              <a:defRPr/>
            </a:pPr>
            <a:r>
              <a:rPr lang="en-US" dirty="0" smtClean="0"/>
              <a:t>b. Likewise, getting into the Scriptures on a daily basis is a good discipline to encourage ongoing spiritual growth.</a:t>
            </a:r>
          </a:p>
          <a:p>
            <a:pPr>
              <a:defRPr/>
            </a:pPr>
            <a:r>
              <a:rPr lang="en-US" dirty="0" smtClean="0"/>
              <a:t>c. The secret of our future spiritual maturity lies in our daily of Bible study.</a:t>
            </a:r>
            <a:endParaRPr 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864A89B-B712-4ED1-B887-FAA47C1ED81A}" type="slidenum">
              <a:rPr lang="en-US" altLang="en-US" smtClean="0">
                <a:latin typeface="Arial Black" pitchFamily="34" charset="0"/>
              </a:rPr>
              <a:pPr eaLnBrk="1" hangingPunct="1">
                <a:spcBef>
                  <a:spcPct val="0"/>
                </a:spcBef>
              </a:pPr>
              <a:t>8</a:t>
            </a:fld>
            <a:endParaRPr lang="en-US" altLang="en-US" smtClean="0">
              <a:latin typeface="Arial Black"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Study Habits</a:t>
            </a:r>
          </a:p>
          <a:p>
            <a:r>
              <a:rPr lang="en-US" altLang="en-US" smtClean="0"/>
              <a:t>A. When to study</a:t>
            </a:r>
          </a:p>
          <a:p>
            <a:r>
              <a:rPr lang="en-US" altLang="en-US" smtClean="0"/>
              <a:t>1. Study when you are physically alert. (Some in the early morning, others late at night).</a:t>
            </a:r>
          </a:p>
          <a:p>
            <a:r>
              <a:rPr lang="en-US" altLang="en-US" smtClean="0"/>
              <a:t>2. Study when you are not interrupted. TV, phones, IPads, etc.</a:t>
            </a:r>
          </a:p>
          <a:p>
            <a:r>
              <a:rPr lang="en-US" altLang="en-US" smtClean="0"/>
              <a:t>3. Study a little each day – don’t have to study all day</a:t>
            </a:r>
          </a:p>
          <a:p>
            <a:r>
              <a:rPr lang="en-US" altLang="en-US" smtClean="0"/>
              <a:t>a. Discipline yourself to get in the habit of regular study.</a:t>
            </a:r>
          </a:p>
          <a:p>
            <a:r>
              <a:rPr lang="en-US" altLang="en-US" smtClean="0"/>
              <a:t>B. Where to Study</a:t>
            </a:r>
          </a:p>
          <a:p>
            <a:r>
              <a:rPr lang="en-US" altLang="en-US" smtClean="0"/>
              <a:t>1. Familiar place.</a:t>
            </a:r>
          </a:p>
          <a:p>
            <a:r>
              <a:rPr lang="en-US" altLang="en-US" smtClean="0"/>
              <a:t>a. If at all possible, create for yourself a special “study” in your home.</a:t>
            </a:r>
          </a:p>
          <a:p>
            <a:r>
              <a:rPr lang="en-US" altLang="en-US" smtClean="0"/>
              <a:t>b. In a spare room, the attic, behind the garage, etc. — somewhere find a “study nook” that can be yours.</a:t>
            </a:r>
          </a:p>
          <a:p>
            <a:r>
              <a:rPr lang="en-US" altLang="en-US" smtClean="0"/>
              <a:t>2. Make it your special place and plan to visit it regularly on each day of the week</a:t>
            </a:r>
          </a:p>
          <a:p>
            <a:r>
              <a:rPr lang="en-US" altLang="en-US" smtClean="0"/>
              <a:t>C. Regular study</a:t>
            </a:r>
          </a:p>
          <a:p>
            <a:r>
              <a:rPr lang="en-US" altLang="en-US" smtClean="0"/>
              <a:t>1. Many begin January 1st and then by February 1st they have forgotten</a:t>
            </a:r>
          </a:p>
          <a:p>
            <a:r>
              <a:rPr lang="en-US" altLang="en-US" smtClean="0"/>
              <a:t>2. Make it a daily - regular habit.</a:t>
            </a:r>
          </a:p>
          <a:p>
            <a:r>
              <a:rPr lang="en-US" altLang="en-US" smtClean="0"/>
              <a:t>3. You don’t forget to eat physically because you get hungry.</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6EF57EF-D2C0-4C12-8C75-6574BC1E181E}" type="slidenum">
              <a:rPr lang="en-US" altLang="en-US" smtClean="0">
                <a:latin typeface="Arial Black" pitchFamily="34" charset="0"/>
              </a:rPr>
              <a:pPr eaLnBrk="1" hangingPunct="1">
                <a:spcBef>
                  <a:spcPct val="0"/>
                </a:spcBef>
              </a:pPr>
              <a:t>9</a:t>
            </a:fld>
            <a:endParaRPr lang="en-US" altLang="en-US" smtClean="0">
              <a:latin typeface="Arial Black"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TOOLS FOR BIBLE STUDY</a:t>
            </a:r>
          </a:p>
          <a:p>
            <a:r>
              <a:rPr lang="en-US" altLang="en-US" smtClean="0"/>
              <a:t>A. Have a good Bible</a:t>
            </a:r>
          </a:p>
          <a:p>
            <a:r>
              <a:rPr lang="en-US" altLang="en-US" smtClean="0"/>
              <a:t>1. Purchase a Bible that you can read</a:t>
            </a:r>
          </a:p>
          <a:p>
            <a:r>
              <a:rPr lang="en-US" altLang="en-US" smtClean="0"/>
              <a:t>2. Don’t be afraid to mark in your Bible. Use special pens or pencil. Some inks bleed through the page.</a:t>
            </a:r>
          </a:p>
          <a:p>
            <a:r>
              <a:rPr lang="en-US" altLang="en-US" smtClean="0"/>
              <a:t>B. A good Translation</a:t>
            </a:r>
          </a:p>
          <a:p>
            <a:r>
              <a:rPr lang="en-US" altLang="en-US" smtClean="0"/>
              <a:t>1. There is a language gap - Bible written in Hebrew, Greek, and Aramaic</a:t>
            </a:r>
          </a:p>
          <a:p>
            <a:r>
              <a:rPr lang="en-US" altLang="en-US" smtClean="0"/>
              <a:t>2. We need an accurate translation - these are called versions</a:t>
            </a:r>
          </a:p>
          <a:p>
            <a:r>
              <a:rPr lang="en-US" altLang="en-US" smtClean="0"/>
              <a:t>a. Get a translation not a paraphrase </a:t>
            </a:r>
          </a:p>
          <a:p>
            <a:r>
              <a:rPr lang="en-US" altLang="en-US" smtClean="0"/>
              <a:t>b. Choose a translation that is a product of a number of known, scholarly translators, not a few. The more translators working, the less the chance of letting personal bias enter.</a:t>
            </a:r>
          </a:p>
          <a:p>
            <a:r>
              <a:rPr lang="en-US" altLang="en-US" smtClean="0"/>
              <a:t>c. Get one that has stood the test of time</a:t>
            </a:r>
          </a:p>
          <a:p>
            <a:r>
              <a:rPr lang="en-US" altLang="en-US" smtClean="0"/>
              <a:t>3. It is probably best to use one version for regular study and memorizing</a:t>
            </a:r>
          </a:p>
          <a:p>
            <a:r>
              <a:rPr lang="en-US" altLang="en-US" smtClean="0"/>
              <a:t>a. Comparing versions as you study is a helpful practice, especially with “difficult” passages, and words that may be difficult to understand.</a:t>
            </a:r>
          </a:p>
          <a:p>
            <a:r>
              <a:rPr lang="en-US" altLang="en-US" smtClean="0"/>
              <a:t>b. The KJV has words that are outdated and the newer translations make it easier to understand in certain places.</a:t>
            </a:r>
          </a:p>
          <a:p>
            <a:r>
              <a:rPr lang="en-US" altLang="en-US" smtClean="0"/>
              <a:t>4. Some of the good translations are:</a:t>
            </a:r>
          </a:p>
          <a:p>
            <a:r>
              <a:rPr lang="en-US" altLang="en-US" smtClean="0"/>
              <a:t>a. KJV </a:t>
            </a:r>
          </a:p>
          <a:p>
            <a:r>
              <a:rPr lang="en-US" altLang="en-US" smtClean="0"/>
              <a:t>b. NKJV </a:t>
            </a:r>
          </a:p>
          <a:p>
            <a:r>
              <a:rPr lang="en-US" altLang="en-US" smtClean="0"/>
              <a:t>c. NASV</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1C748D2-1CB6-49AC-8AB8-7EBFD992D20C}" type="slidenum">
              <a:rPr lang="en-US" altLang="en-US" smtClean="0">
                <a:latin typeface="Arial Black" pitchFamily="34" charset="0"/>
              </a:rPr>
              <a:pPr eaLnBrk="1" hangingPunct="1">
                <a:spcBef>
                  <a:spcPct val="0"/>
                </a:spcBef>
              </a:pPr>
              <a:t>10</a:t>
            </a:fld>
            <a:endParaRPr lang="en-US" altLang="en-US" smtClean="0">
              <a:latin typeface="Arial Black"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Bible Concordance</a:t>
            </a:r>
          </a:p>
          <a:p>
            <a:r>
              <a:rPr lang="en-US" altLang="en-US" smtClean="0"/>
              <a:t>1. A concordance lists key words in the Bible along with the places where those words occur. You need only one or two words of a verse in order to find it.</a:t>
            </a:r>
          </a:p>
          <a:p>
            <a:r>
              <a:rPr lang="en-US" altLang="en-US" smtClean="0"/>
              <a:t>2. A Concordance can help you study all that the Bible says on a given subject by referring you to each place in the Bible where that subject is mentioned.</a:t>
            </a:r>
          </a:p>
          <a:p>
            <a:r>
              <a:rPr lang="en-US" altLang="en-US" smtClean="0"/>
              <a:t>3. You should get a concordance that is adapted to the version you will use, since there are different concordances for each of the major English versions.</a:t>
            </a:r>
          </a:p>
          <a:p>
            <a:r>
              <a:rPr lang="en-US" altLang="en-US" smtClean="0"/>
              <a:t>D. Bible Dictionary and Bible Encyclopedia</a:t>
            </a:r>
          </a:p>
          <a:p>
            <a:r>
              <a:rPr lang="en-US" altLang="en-US" smtClean="0"/>
              <a:t>1. There is a cultural gap that must be bridged to understand the Bible</a:t>
            </a:r>
          </a:p>
          <a:p>
            <a:r>
              <a:rPr lang="en-US" altLang="en-US" smtClean="0"/>
              <a:t>2. Bible dictionaries and encyclopedias help explain some of the differences in the culture of Bible times</a:t>
            </a:r>
          </a:p>
          <a:p>
            <a:r>
              <a:rPr lang="en-US" altLang="en-US" smtClean="0"/>
              <a:t>3. Some books tell about the customs of Bible times and tell us something about the home life, political situation, occupations, dress, and education of the people.</a:t>
            </a:r>
          </a:p>
          <a:p>
            <a:r>
              <a:rPr lang="en-US" altLang="en-US" smtClean="0"/>
              <a:t>4. These books are very useful in learning about places, people and things found in the Bible.</a:t>
            </a:r>
          </a:p>
          <a:p>
            <a:r>
              <a:rPr lang="en-US" altLang="en-US" smtClean="0"/>
              <a:t>E. Bible Atlas - maps</a:t>
            </a:r>
          </a:p>
          <a:p>
            <a:r>
              <a:rPr lang="en-US" altLang="en-US" smtClean="0"/>
              <a:t>1. These books show the geography of the Bible lands.</a:t>
            </a:r>
          </a:p>
          <a:p>
            <a:r>
              <a:rPr lang="en-US" altLang="en-US" smtClean="0"/>
              <a:t>2. They show the various maps of Israel at different time periods, Paul’s missionary journeys, the Roman Empire.</a:t>
            </a:r>
          </a:p>
          <a:p>
            <a:r>
              <a:rPr lang="en-US" altLang="en-US" smtClean="0"/>
              <a:t>F. Bible Commentaries</a:t>
            </a:r>
          </a:p>
          <a:p>
            <a:r>
              <a:rPr lang="en-US" altLang="en-US" smtClean="0"/>
              <a:t>1. A commentary is an explanation by one or more persons of the meaning of the Bible or some portion of it.</a:t>
            </a:r>
          </a:p>
          <a:p>
            <a:r>
              <a:rPr lang="en-US" altLang="en-US" smtClean="0"/>
              <a:t>2. There are commentaries which take the books of the Bible apart by verse or section and expound on the meaning.</a:t>
            </a:r>
          </a:p>
          <a:p>
            <a:r>
              <a:rPr lang="en-US" altLang="en-US" smtClean="0"/>
              <a:t>3. These are very helpful if we keep in mind that they are the opinions of men</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262BEE0-BC88-4165-98CD-8448CF1F175C}" type="slidenum">
              <a:rPr lang="en-US" altLang="en-US" smtClean="0">
                <a:latin typeface="Arial Black" pitchFamily="34" charset="0"/>
              </a:rPr>
              <a:pPr eaLnBrk="1" hangingPunct="1">
                <a:spcBef>
                  <a:spcPct val="0"/>
                </a:spcBef>
              </a:pPr>
              <a:t>11</a:t>
            </a:fld>
            <a:endParaRPr lang="en-US" altLang="en-US" smtClean="0">
              <a:latin typeface="Arial Black"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Computer Software</a:t>
            </a:r>
          </a:p>
          <a:p>
            <a:r>
              <a:rPr lang="en-US" altLang="en-US" smtClean="0"/>
              <a:t>1. A computer Bible Program has all of these tools.</a:t>
            </a:r>
          </a:p>
          <a:p>
            <a:r>
              <a:rPr lang="en-US" altLang="en-US" smtClean="0"/>
              <a:t>2. It has a search program to help you find a verse or verses.</a:t>
            </a:r>
          </a:p>
          <a:p>
            <a:r>
              <a:rPr lang="en-US" altLang="en-US" smtClean="0"/>
              <a:t>3. There are several translations.</a:t>
            </a:r>
          </a:p>
          <a:p>
            <a:r>
              <a:rPr lang="en-US" altLang="en-US" smtClean="0"/>
              <a:t>4. It has a dictionary of all the Hebrew and Greek words.</a:t>
            </a:r>
          </a:p>
          <a:p>
            <a:r>
              <a:rPr lang="en-US" altLang="en-US" smtClean="0"/>
              <a:t>5. Include several commentaries.</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BF58CB7-0629-4FB3-86E1-5DC7CBA01DE2}" type="slidenum">
              <a:rPr lang="en-US" altLang="en-US" smtClean="0">
                <a:latin typeface="Arial Black" pitchFamily="34" charset="0"/>
              </a:rPr>
              <a:pPr eaLnBrk="1" hangingPunct="1">
                <a:spcBef>
                  <a:spcPct val="0"/>
                </a:spcBef>
              </a:pPr>
              <a:t>12</a:t>
            </a:fld>
            <a:endParaRPr lang="en-US" altLang="en-US" smtClean="0">
              <a:latin typeface="Arial Black"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Take Notes</a:t>
            </a:r>
          </a:p>
          <a:p>
            <a:r>
              <a:rPr lang="en-US" altLang="en-US" smtClean="0"/>
              <a:t>A. It is important as you go along to make some kind of written notes. (research has shown most of us retain more information when we write it down)</a:t>
            </a:r>
          </a:p>
          <a:p>
            <a:r>
              <a:rPr lang="en-US" altLang="en-US" smtClean="0"/>
              <a:t>1. It might be a chapter summary in which your write a brief summary in your own words of the contents of the chapter you have read and studied</a:t>
            </a:r>
          </a:p>
          <a:p>
            <a:r>
              <a:rPr lang="en-US" altLang="en-US" smtClean="0"/>
              <a:t>2. It could be a list of major events</a:t>
            </a:r>
          </a:p>
          <a:p>
            <a:r>
              <a:rPr lang="en-US" altLang="en-US" smtClean="0"/>
              <a:t>3. You might have the ability to write a first person account as if it were the diary of some person in the reading.</a:t>
            </a:r>
          </a:p>
          <a:p>
            <a:r>
              <a:rPr lang="en-US" altLang="en-US" smtClean="0"/>
              <a:t>4. Or you might write it as an imaginary newspaper account covering the events you just studied.</a:t>
            </a:r>
          </a:p>
          <a:p>
            <a:r>
              <a:rPr lang="en-US" altLang="en-US" smtClean="0"/>
              <a:t>B. Some kind of written notes are valuable</a:t>
            </a:r>
          </a:p>
          <a:p>
            <a:r>
              <a:rPr lang="en-US" altLang="en-US" smtClean="0"/>
              <a:t>1. It helps to remember</a:t>
            </a:r>
          </a:p>
          <a:p>
            <a:r>
              <a:rPr lang="en-US" altLang="en-US" smtClean="0"/>
              <a:t>2. You can go back to them later and review what you have studied.</a:t>
            </a:r>
          </a:p>
          <a:p>
            <a:r>
              <a:rPr lang="en-US" altLang="en-US" smtClean="0"/>
              <a:t>C. Get yourself a special notebook</a:t>
            </a:r>
          </a:p>
          <a:p>
            <a:r>
              <a:rPr lang="en-US" altLang="en-US" smtClean="0"/>
              <a:t>1. Loose leaf notebook or a bound notebook</a:t>
            </a:r>
          </a:p>
          <a:p>
            <a:r>
              <a:rPr lang="en-US" altLang="en-US" smtClean="0"/>
              <a:t>2. Computer - word processing.</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AD8B275-40DC-4A91-B8E5-0E8AACDFEB09}" type="slidenum">
              <a:rPr lang="en-US" altLang="en-US" smtClean="0">
                <a:latin typeface="Arial Black" pitchFamily="34" charset="0"/>
              </a:rPr>
              <a:pPr eaLnBrk="1" hangingPunct="1">
                <a:spcBef>
                  <a:spcPct val="0"/>
                </a:spcBef>
              </a:pPr>
              <a:t>13</a:t>
            </a:fld>
            <a:endParaRPr lang="en-US" altLang="en-US" smtClean="0">
              <a:latin typeface="Arial Black"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522578-6669-4BEF-AA9D-C859D1BC0233}" type="slidenum">
              <a:rPr lang="en-US"/>
              <a:pPr>
                <a:defRPr/>
              </a:pPr>
              <a:t>‹#›</a:t>
            </a:fld>
            <a:endParaRPr lang="en-US"/>
          </a:p>
        </p:txBody>
      </p:sp>
    </p:spTree>
    <p:extLst>
      <p:ext uri="{BB962C8B-B14F-4D97-AF65-F5344CB8AC3E}">
        <p14:creationId xmlns:p14="http://schemas.microsoft.com/office/powerpoint/2010/main" val="1120773385"/>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B199C2-5989-4160-9D7E-7DAF4BE6BCE6}" type="slidenum">
              <a:rPr lang="en-US"/>
              <a:pPr>
                <a:defRPr/>
              </a:pPr>
              <a:t>‹#›</a:t>
            </a:fld>
            <a:endParaRPr lang="en-US"/>
          </a:p>
        </p:txBody>
      </p:sp>
    </p:spTree>
    <p:extLst>
      <p:ext uri="{BB962C8B-B14F-4D97-AF65-F5344CB8AC3E}">
        <p14:creationId xmlns:p14="http://schemas.microsoft.com/office/powerpoint/2010/main" val="83787348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BA37B3-B45A-4508-8DC5-6A1CBA5FB84F}" type="slidenum">
              <a:rPr lang="en-US"/>
              <a:pPr>
                <a:defRPr/>
              </a:pPr>
              <a:t>‹#›</a:t>
            </a:fld>
            <a:endParaRPr lang="en-US"/>
          </a:p>
        </p:txBody>
      </p:sp>
    </p:spTree>
    <p:extLst>
      <p:ext uri="{BB962C8B-B14F-4D97-AF65-F5344CB8AC3E}">
        <p14:creationId xmlns:p14="http://schemas.microsoft.com/office/powerpoint/2010/main" val="238849638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73271C-9B0B-4486-B6A4-7721FC3A5CAA}" type="slidenum">
              <a:rPr lang="en-US"/>
              <a:pPr>
                <a:defRPr/>
              </a:pPr>
              <a:t>‹#›</a:t>
            </a:fld>
            <a:endParaRPr lang="en-US"/>
          </a:p>
        </p:txBody>
      </p:sp>
    </p:spTree>
    <p:extLst>
      <p:ext uri="{BB962C8B-B14F-4D97-AF65-F5344CB8AC3E}">
        <p14:creationId xmlns:p14="http://schemas.microsoft.com/office/powerpoint/2010/main" val="114658819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469B07-53BC-4A6A-95DE-E7F0E304565E}" type="slidenum">
              <a:rPr lang="en-US"/>
              <a:pPr>
                <a:defRPr/>
              </a:pPr>
              <a:t>‹#›</a:t>
            </a:fld>
            <a:endParaRPr lang="en-US"/>
          </a:p>
        </p:txBody>
      </p:sp>
    </p:spTree>
    <p:extLst>
      <p:ext uri="{BB962C8B-B14F-4D97-AF65-F5344CB8AC3E}">
        <p14:creationId xmlns:p14="http://schemas.microsoft.com/office/powerpoint/2010/main" val="1563793619"/>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5096B3-8A81-4EB2-A682-27FA52B2D434}" type="slidenum">
              <a:rPr lang="en-US"/>
              <a:pPr>
                <a:defRPr/>
              </a:pPr>
              <a:t>‹#›</a:t>
            </a:fld>
            <a:endParaRPr lang="en-US"/>
          </a:p>
        </p:txBody>
      </p:sp>
    </p:spTree>
    <p:extLst>
      <p:ext uri="{BB962C8B-B14F-4D97-AF65-F5344CB8AC3E}">
        <p14:creationId xmlns:p14="http://schemas.microsoft.com/office/powerpoint/2010/main" val="228574435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722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722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DE853A-6ED9-4D2C-9DE6-5F7526E2BED2}" type="slidenum">
              <a:rPr lang="en-US"/>
              <a:pPr>
                <a:defRPr/>
              </a:pPr>
              <a:t>‹#›</a:t>
            </a:fld>
            <a:endParaRPr lang="en-US"/>
          </a:p>
        </p:txBody>
      </p:sp>
    </p:spTree>
    <p:extLst>
      <p:ext uri="{BB962C8B-B14F-4D97-AF65-F5344CB8AC3E}">
        <p14:creationId xmlns:p14="http://schemas.microsoft.com/office/powerpoint/2010/main" val="689703205"/>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8334E22-28A9-4BEF-BE42-3F7F2528A04F}" type="slidenum">
              <a:rPr lang="en-US"/>
              <a:pPr>
                <a:defRPr/>
              </a:pPr>
              <a:t>‹#›</a:t>
            </a:fld>
            <a:endParaRPr lang="en-US"/>
          </a:p>
        </p:txBody>
      </p:sp>
    </p:spTree>
    <p:extLst>
      <p:ext uri="{BB962C8B-B14F-4D97-AF65-F5344CB8AC3E}">
        <p14:creationId xmlns:p14="http://schemas.microsoft.com/office/powerpoint/2010/main" val="2068154622"/>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C2D1891-251D-472E-B6A0-3CD82FA5BDD2}" type="slidenum">
              <a:rPr lang="en-US"/>
              <a:pPr>
                <a:defRPr/>
              </a:pPr>
              <a:t>‹#›</a:t>
            </a:fld>
            <a:endParaRPr lang="en-US"/>
          </a:p>
        </p:txBody>
      </p:sp>
    </p:spTree>
    <p:extLst>
      <p:ext uri="{BB962C8B-B14F-4D97-AF65-F5344CB8AC3E}">
        <p14:creationId xmlns:p14="http://schemas.microsoft.com/office/powerpoint/2010/main" val="140140950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EAE7805-F12E-47D9-83DB-AF2A6D5367F3}" type="slidenum">
              <a:rPr lang="en-US"/>
              <a:pPr>
                <a:defRPr/>
              </a:pPr>
              <a:t>‹#›</a:t>
            </a:fld>
            <a:endParaRPr lang="en-US"/>
          </a:p>
        </p:txBody>
      </p:sp>
    </p:spTree>
    <p:extLst>
      <p:ext uri="{BB962C8B-B14F-4D97-AF65-F5344CB8AC3E}">
        <p14:creationId xmlns:p14="http://schemas.microsoft.com/office/powerpoint/2010/main" val="3500199555"/>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EA46DE-E832-4A66-957D-237575C33DD3}" type="slidenum">
              <a:rPr lang="en-US"/>
              <a:pPr>
                <a:defRPr/>
              </a:pPr>
              <a:t>‹#›</a:t>
            </a:fld>
            <a:endParaRPr lang="en-US"/>
          </a:p>
        </p:txBody>
      </p:sp>
    </p:spTree>
    <p:extLst>
      <p:ext uri="{BB962C8B-B14F-4D97-AF65-F5344CB8AC3E}">
        <p14:creationId xmlns:p14="http://schemas.microsoft.com/office/powerpoint/2010/main" val="46084022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EB5244-4121-4EFF-BED6-E7324A5A239F}" type="slidenum">
              <a:rPr lang="en-US"/>
              <a:pPr>
                <a:defRPr/>
              </a:pPr>
              <a:t>‹#›</a:t>
            </a:fld>
            <a:endParaRPr lang="en-US"/>
          </a:p>
        </p:txBody>
      </p:sp>
    </p:spTree>
    <p:extLst>
      <p:ext uri="{BB962C8B-B14F-4D97-AF65-F5344CB8AC3E}">
        <p14:creationId xmlns:p14="http://schemas.microsoft.com/office/powerpoint/2010/main" val="1675150036"/>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C701A2-8EAC-4135-BE9C-24F60A67AA8D}" type="slidenum">
              <a:rPr lang="en-US"/>
              <a:pPr>
                <a:defRPr/>
              </a:pPr>
              <a:t>‹#›</a:t>
            </a:fld>
            <a:endParaRPr lang="en-US"/>
          </a:p>
        </p:txBody>
      </p:sp>
    </p:spTree>
    <p:extLst>
      <p:ext uri="{BB962C8B-B14F-4D97-AF65-F5344CB8AC3E}">
        <p14:creationId xmlns:p14="http://schemas.microsoft.com/office/powerpoint/2010/main" val="226384079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CAA77C-F84E-4933-A03C-9D416E06D9E8}" type="slidenum">
              <a:rPr lang="en-US"/>
              <a:pPr>
                <a:defRPr/>
              </a:pPr>
              <a:t>‹#›</a:t>
            </a:fld>
            <a:endParaRPr lang="en-US"/>
          </a:p>
        </p:txBody>
      </p:sp>
    </p:spTree>
    <p:extLst>
      <p:ext uri="{BB962C8B-B14F-4D97-AF65-F5344CB8AC3E}">
        <p14:creationId xmlns:p14="http://schemas.microsoft.com/office/powerpoint/2010/main" val="2485214953"/>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21336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248400"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0FB1BC-0978-4F51-970E-956B4061614A}" type="slidenum">
              <a:rPr lang="en-US"/>
              <a:pPr>
                <a:defRPr/>
              </a:pPr>
              <a:t>‹#›</a:t>
            </a:fld>
            <a:endParaRPr lang="en-US"/>
          </a:p>
        </p:txBody>
      </p:sp>
    </p:spTree>
    <p:extLst>
      <p:ext uri="{BB962C8B-B14F-4D97-AF65-F5344CB8AC3E}">
        <p14:creationId xmlns:p14="http://schemas.microsoft.com/office/powerpoint/2010/main" val="194592278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ADEA86-CAF6-4FDD-93B6-38DC02FD8B22}" type="slidenum">
              <a:rPr lang="en-US"/>
              <a:pPr>
                <a:defRPr/>
              </a:pPr>
              <a:t>‹#›</a:t>
            </a:fld>
            <a:endParaRPr lang="en-US"/>
          </a:p>
        </p:txBody>
      </p:sp>
    </p:spTree>
    <p:extLst>
      <p:ext uri="{BB962C8B-B14F-4D97-AF65-F5344CB8AC3E}">
        <p14:creationId xmlns:p14="http://schemas.microsoft.com/office/powerpoint/2010/main" val="303651246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C4CBF2-EFCD-4662-89D2-D2916A686E5C}" type="slidenum">
              <a:rPr lang="en-US"/>
              <a:pPr>
                <a:defRPr/>
              </a:pPr>
              <a:t>‹#›</a:t>
            </a:fld>
            <a:endParaRPr lang="en-US"/>
          </a:p>
        </p:txBody>
      </p:sp>
    </p:spTree>
    <p:extLst>
      <p:ext uri="{BB962C8B-B14F-4D97-AF65-F5344CB8AC3E}">
        <p14:creationId xmlns:p14="http://schemas.microsoft.com/office/powerpoint/2010/main" val="174751544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517413-5191-4843-B30C-3F9F6E00405C}" type="slidenum">
              <a:rPr lang="en-US"/>
              <a:pPr>
                <a:defRPr/>
              </a:pPr>
              <a:t>‹#›</a:t>
            </a:fld>
            <a:endParaRPr lang="en-US"/>
          </a:p>
        </p:txBody>
      </p:sp>
    </p:spTree>
    <p:extLst>
      <p:ext uri="{BB962C8B-B14F-4D97-AF65-F5344CB8AC3E}">
        <p14:creationId xmlns:p14="http://schemas.microsoft.com/office/powerpoint/2010/main" val="326533638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C4A192C-4F03-4685-80C8-6FAA5BE6CBA3}" type="slidenum">
              <a:rPr lang="en-US"/>
              <a:pPr>
                <a:defRPr/>
              </a:pPr>
              <a:t>‹#›</a:t>
            </a:fld>
            <a:endParaRPr lang="en-US"/>
          </a:p>
        </p:txBody>
      </p:sp>
    </p:spTree>
    <p:extLst>
      <p:ext uri="{BB962C8B-B14F-4D97-AF65-F5344CB8AC3E}">
        <p14:creationId xmlns:p14="http://schemas.microsoft.com/office/powerpoint/2010/main" val="104171353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E02E11B-F6C5-4A59-B084-889BA8B20CCC}" type="slidenum">
              <a:rPr lang="en-US"/>
              <a:pPr>
                <a:defRPr/>
              </a:pPr>
              <a:t>‹#›</a:t>
            </a:fld>
            <a:endParaRPr lang="en-US"/>
          </a:p>
        </p:txBody>
      </p:sp>
    </p:spTree>
    <p:extLst>
      <p:ext uri="{BB962C8B-B14F-4D97-AF65-F5344CB8AC3E}">
        <p14:creationId xmlns:p14="http://schemas.microsoft.com/office/powerpoint/2010/main" val="365194472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9ABF52-BCA3-4BE6-A835-C40C481D0DFD}" type="slidenum">
              <a:rPr lang="en-US"/>
              <a:pPr>
                <a:defRPr/>
              </a:pPr>
              <a:t>‹#›</a:t>
            </a:fld>
            <a:endParaRPr lang="en-US"/>
          </a:p>
        </p:txBody>
      </p:sp>
    </p:spTree>
    <p:extLst>
      <p:ext uri="{BB962C8B-B14F-4D97-AF65-F5344CB8AC3E}">
        <p14:creationId xmlns:p14="http://schemas.microsoft.com/office/powerpoint/2010/main" val="326071644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483C61-97D5-40AB-8FA3-BD212CC2CC21}" type="slidenum">
              <a:rPr lang="en-US"/>
              <a:pPr>
                <a:defRPr/>
              </a:pPr>
              <a:t>‹#›</a:t>
            </a:fld>
            <a:endParaRPr lang="en-US"/>
          </a:p>
        </p:txBody>
      </p:sp>
    </p:spTree>
    <p:extLst>
      <p:ext uri="{BB962C8B-B14F-4D97-AF65-F5344CB8AC3E}">
        <p14:creationId xmlns:p14="http://schemas.microsoft.com/office/powerpoint/2010/main" val="115493848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1E4BF5E2-76A9-4D1C-AEC6-FEB12079E11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762000" y="1722438"/>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4B78841-F1FA-4AF4-A05E-9AE3C7B5043F}" type="slidenum">
              <a:rPr lang="en-US"/>
              <a:pPr>
                <a:defRPr/>
              </a:pPr>
              <a:t>‹#›</a:t>
            </a:fld>
            <a:endParaRPr lang="en-US"/>
          </a:p>
        </p:txBody>
      </p:sp>
      <p:sp>
        <p:nvSpPr>
          <p:cNvPr id="2055" name="Text Box 7"/>
          <p:cNvSpPr txBox="1">
            <a:spLocks noChangeArrowheads="1"/>
          </p:cNvSpPr>
          <p:nvPr userDrawn="1"/>
        </p:nvSpPr>
        <p:spPr bwMode="auto">
          <a:xfrm>
            <a:off x="6553200" y="5791200"/>
            <a:ext cx="2590800" cy="915988"/>
          </a:xfrm>
          <a:prstGeom prst="rect">
            <a:avLst/>
          </a:prstGeom>
          <a:noFill/>
          <a:ln>
            <a:noFill/>
          </a:ln>
          <a:extLst/>
        </p:spPr>
        <p:txBody>
          <a:bodyPr>
            <a:spAutoFit/>
          </a:bodyPr>
          <a:lstStyle>
            <a:lvl1pPr eaLnBrk="0" hangingPunct="0">
              <a:defRPr sz="4400">
                <a:solidFill>
                  <a:schemeClr val="tx1"/>
                </a:solidFill>
                <a:latin typeface="Arial Black" pitchFamily="34" charset="0"/>
              </a:defRPr>
            </a:lvl1pPr>
            <a:lvl2pPr marL="742950" indent="-285750" eaLnBrk="0" hangingPunct="0">
              <a:defRPr sz="4400">
                <a:solidFill>
                  <a:schemeClr val="tx1"/>
                </a:solidFill>
                <a:latin typeface="Arial Black" pitchFamily="34" charset="0"/>
              </a:defRPr>
            </a:lvl2pPr>
            <a:lvl3pPr marL="1143000" indent="-228600" eaLnBrk="0" hangingPunct="0">
              <a:defRPr sz="4400">
                <a:solidFill>
                  <a:schemeClr val="tx1"/>
                </a:solidFill>
                <a:latin typeface="Arial Black" pitchFamily="34" charset="0"/>
              </a:defRPr>
            </a:lvl3pPr>
            <a:lvl4pPr marL="1600200" indent="-228600" eaLnBrk="0" hangingPunct="0">
              <a:defRPr sz="4400">
                <a:solidFill>
                  <a:schemeClr val="tx1"/>
                </a:solidFill>
                <a:latin typeface="Arial Black" pitchFamily="34" charset="0"/>
              </a:defRPr>
            </a:lvl4pPr>
            <a:lvl5pPr marL="2057400" indent="-228600" eaLnBrk="0" hangingPunct="0">
              <a:defRPr sz="4400">
                <a:solidFill>
                  <a:schemeClr val="tx1"/>
                </a:solidFill>
                <a:latin typeface="Arial Black" pitchFamily="34" charset="0"/>
              </a:defRPr>
            </a:lvl5pPr>
            <a:lvl6pPr marL="2514600" indent="-228600" eaLnBrk="0" fontAlgn="base" hangingPunct="0">
              <a:spcBef>
                <a:spcPct val="0"/>
              </a:spcBef>
              <a:spcAft>
                <a:spcPct val="0"/>
              </a:spcAft>
              <a:defRPr sz="4400">
                <a:solidFill>
                  <a:schemeClr val="tx1"/>
                </a:solidFill>
                <a:latin typeface="Arial Black" pitchFamily="34" charset="0"/>
              </a:defRPr>
            </a:lvl6pPr>
            <a:lvl7pPr marL="2971800" indent="-228600" eaLnBrk="0" fontAlgn="base" hangingPunct="0">
              <a:spcBef>
                <a:spcPct val="0"/>
              </a:spcBef>
              <a:spcAft>
                <a:spcPct val="0"/>
              </a:spcAft>
              <a:defRPr sz="4400">
                <a:solidFill>
                  <a:schemeClr val="tx1"/>
                </a:solidFill>
                <a:latin typeface="Arial Black" pitchFamily="34" charset="0"/>
              </a:defRPr>
            </a:lvl7pPr>
            <a:lvl8pPr marL="3429000" indent="-228600" eaLnBrk="0" fontAlgn="base" hangingPunct="0">
              <a:spcBef>
                <a:spcPct val="0"/>
              </a:spcBef>
              <a:spcAft>
                <a:spcPct val="0"/>
              </a:spcAft>
              <a:defRPr sz="4400">
                <a:solidFill>
                  <a:schemeClr val="tx1"/>
                </a:solidFill>
                <a:latin typeface="Arial Black" pitchFamily="34" charset="0"/>
              </a:defRPr>
            </a:lvl8pPr>
            <a:lvl9pPr marL="3886200" indent="-228600" eaLnBrk="0" fontAlgn="base" hangingPunct="0">
              <a:spcBef>
                <a:spcPct val="0"/>
              </a:spcBef>
              <a:spcAft>
                <a:spcPct val="0"/>
              </a:spcAft>
              <a:defRPr sz="4400">
                <a:solidFill>
                  <a:schemeClr val="tx1"/>
                </a:solidFill>
                <a:latin typeface="Arial Black" pitchFamily="34" charset="0"/>
              </a:defRPr>
            </a:lvl9pPr>
          </a:lstStyle>
          <a:p>
            <a:pPr algn="ctr" eaLnBrk="1" hangingPunct="1">
              <a:defRPr/>
            </a:pPr>
            <a:r>
              <a:rPr lang="en-US" sz="1800" smtClean="0">
                <a:latin typeface="Calisto MT" pitchFamily="18" charset="0"/>
              </a:rPr>
              <a:t>How to Study the</a:t>
            </a:r>
          </a:p>
          <a:p>
            <a:pPr algn="ctr" eaLnBrk="1" hangingPunct="1">
              <a:defRPr/>
            </a:pPr>
            <a:r>
              <a:rPr lang="en-US" sz="1800" smtClean="0">
                <a:latin typeface="Calisto MT" pitchFamily="18" charset="0"/>
              </a:rPr>
              <a:t>Bible and Enjoy It!</a:t>
            </a:r>
          </a:p>
          <a:p>
            <a:pPr algn="ctr" eaLnBrk="1" hangingPunct="1">
              <a:defRPr/>
            </a:pPr>
            <a:r>
              <a:rPr lang="en-US" sz="1800" smtClean="0">
                <a:latin typeface="Calisto MT" pitchFamily="18" charset="0"/>
              </a:rPr>
              <a:t>Lesson 1 </a:t>
            </a:r>
          </a:p>
        </p:txBody>
      </p:sp>
      <p:pic>
        <p:nvPicPr>
          <p:cNvPr id="2056" name="Picture 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295650"/>
            <a:ext cx="37338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1000"/>
                                        <p:tgtEl>
                                          <p:spTgt spid="4099">
                                            <p:txEl>
                                              <p:pRg st="1" end="1"/>
                                            </p:txEl>
                                          </p:spTgt>
                                        </p:tgtEl>
                                      </p:cBhvr>
                                    </p:animEffect>
                                    <p:anim calcmode="lin" valueType="num">
                                      <p:cBhvr>
                                        <p:cTn id="13"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09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1000"/>
                                        <p:tgtEl>
                                          <p:spTgt spid="4099">
                                            <p:txEl>
                                              <p:pRg st="2" end="2"/>
                                            </p:txEl>
                                          </p:spTgt>
                                        </p:tgtEl>
                                      </p:cBhvr>
                                    </p:animEffect>
                                    <p:anim calcmode="lin" valueType="num">
                                      <p:cBhvr>
                                        <p:cTn id="18"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09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fade">
                                      <p:cBhvr>
                                        <p:cTn id="22" dur="1000"/>
                                        <p:tgtEl>
                                          <p:spTgt spid="4099">
                                            <p:txEl>
                                              <p:pRg st="3" end="3"/>
                                            </p:txEl>
                                          </p:spTgt>
                                        </p:tgtEl>
                                      </p:cBhvr>
                                    </p:animEffect>
                                    <p:anim calcmode="lin" valueType="num">
                                      <p:cBhvr>
                                        <p:cTn id="23"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09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fade">
                                      <p:cBhvr>
                                        <p:cTn id="27" dur="1000"/>
                                        <p:tgtEl>
                                          <p:spTgt spid="4099">
                                            <p:txEl>
                                              <p:pRg st="4" end="4"/>
                                            </p:txEl>
                                          </p:spTgt>
                                        </p:tgtEl>
                                      </p:cBhvr>
                                    </p:animEffect>
                                    <p:anim calcmode="lin" valueType="num">
                                      <p:cBhvr>
                                        <p:cTn id="28" dur="10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09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tmplLst>
          <p:tmpl lvl="1">
            <p:tnLst>
              <p:par>
                <p:cTn presetID="42" presetClass="entr" presetSubtype="0"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1000"/>
                        <p:tgtEl>
                          <p:spTgt spid="4099"/>
                        </p:tgtEl>
                      </p:cBhvr>
                    </p:animEffect>
                    <p:anim calcmode="lin" valueType="num">
                      <p:cBhvr>
                        <p:cTn dur="1000" fill="hold"/>
                        <p:tgtEl>
                          <p:spTgt spid="4099"/>
                        </p:tgtEl>
                        <p:attrNameLst>
                          <p:attrName>ppt_x</p:attrName>
                        </p:attrNameLst>
                      </p:cBhvr>
                      <p:tavLst>
                        <p:tav tm="0">
                          <p:val>
                            <p:strVal val="#ppt_x"/>
                          </p:val>
                        </p:tav>
                        <p:tav tm="100000">
                          <p:val>
                            <p:strVal val="#ppt_x"/>
                          </p:val>
                        </p:tav>
                      </p:tavLst>
                    </p:anim>
                    <p:anim calcmode="lin" valueType="num">
                      <p:cBhvr>
                        <p:cTn dur="1000" fill="hold"/>
                        <p:tgtEl>
                          <p:spTgt spid="4099"/>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1000"/>
                        <p:tgtEl>
                          <p:spTgt spid="4099"/>
                        </p:tgtEl>
                      </p:cBhvr>
                    </p:animEffect>
                    <p:anim calcmode="lin" valueType="num">
                      <p:cBhvr>
                        <p:cTn dur="1000" fill="hold"/>
                        <p:tgtEl>
                          <p:spTgt spid="4099"/>
                        </p:tgtEl>
                        <p:attrNameLst>
                          <p:attrName>ppt_x</p:attrName>
                        </p:attrNameLst>
                      </p:cBhvr>
                      <p:tavLst>
                        <p:tav tm="0">
                          <p:val>
                            <p:strVal val="#ppt_x"/>
                          </p:val>
                        </p:tav>
                        <p:tav tm="100000">
                          <p:val>
                            <p:strVal val="#ppt_x"/>
                          </p:val>
                        </p:tav>
                      </p:tavLst>
                    </p:anim>
                    <p:anim calcmode="lin" valueType="num">
                      <p:cBhvr>
                        <p:cTn dur="1000" fill="hold"/>
                        <p:tgtEl>
                          <p:spTgt spid="4099"/>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1000"/>
                        <p:tgtEl>
                          <p:spTgt spid="4099"/>
                        </p:tgtEl>
                      </p:cBhvr>
                    </p:animEffect>
                    <p:anim calcmode="lin" valueType="num">
                      <p:cBhvr>
                        <p:cTn dur="1000" fill="hold"/>
                        <p:tgtEl>
                          <p:spTgt spid="4099"/>
                        </p:tgtEl>
                        <p:attrNameLst>
                          <p:attrName>ppt_x</p:attrName>
                        </p:attrNameLst>
                      </p:cBhvr>
                      <p:tavLst>
                        <p:tav tm="0">
                          <p:val>
                            <p:strVal val="#ppt_x"/>
                          </p:val>
                        </p:tav>
                        <p:tav tm="100000">
                          <p:val>
                            <p:strVal val="#ppt_x"/>
                          </p:val>
                        </p:tav>
                      </p:tavLst>
                    </p:anim>
                    <p:anim calcmode="lin" valueType="num">
                      <p:cBhvr>
                        <p:cTn dur="1000" fill="hold"/>
                        <p:tgtEl>
                          <p:spTgt spid="4099"/>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1000"/>
                        <p:tgtEl>
                          <p:spTgt spid="4099"/>
                        </p:tgtEl>
                      </p:cBhvr>
                    </p:animEffect>
                    <p:anim calcmode="lin" valueType="num">
                      <p:cBhvr>
                        <p:cTn dur="1000" fill="hold"/>
                        <p:tgtEl>
                          <p:spTgt spid="4099"/>
                        </p:tgtEl>
                        <p:attrNameLst>
                          <p:attrName>ppt_x</p:attrName>
                        </p:attrNameLst>
                      </p:cBhvr>
                      <p:tavLst>
                        <p:tav tm="0">
                          <p:val>
                            <p:strVal val="#ppt_x"/>
                          </p:val>
                        </p:tav>
                        <p:tav tm="100000">
                          <p:val>
                            <p:strVal val="#ppt_x"/>
                          </p:val>
                        </p:tav>
                      </p:tavLst>
                    </p:anim>
                    <p:anim calcmode="lin" valueType="num">
                      <p:cBhvr>
                        <p:cTn dur="1000" fill="hold"/>
                        <p:tgtEl>
                          <p:spTgt spid="4099"/>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1000"/>
                        <p:tgtEl>
                          <p:spTgt spid="4099"/>
                        </p:tgtEl>
                      </p:cBhvr>
                    </p:animEffect>
                    <p:anim calcmode="lin" valueType="num">
                      <p:cBhvr>
                        <p:cTn dur="1000" fill="hold"/>
                        <p:tgtEl>
                          <p:spTgt spid="4099"/>
                        </p:tgtEl>
                        <p:attrNameLst>
                          <p:attrName>ppt_x</p:attrName>
                        </p:attrNameLst>
                      </p:cBhvr>
                      <p:tavLst>
                        <p:tav tm="0">
                          <p:val>
                            <p:strVal val="#ppt_x"/>
                          </p:val>
                        </p:tav>
                        <p:tav tm="100000">
                          <p:val>
                            <p:strVal val="#ppt_x"/>
                          </p:val>
                        </p:tav>
                      </p:tavLst>
                    </p:anim>
                    <p:anim calcmode="lin" valueType="num">
                      <p:cBhvr>
                        <p:cTn dur="1000" fill="hold"/>
                        <p:tgtEl>
                          <p:spTgt spid="4099"/>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Bitstream Vera Serif" pitchFamily="18"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Bitstream Vera Serif" pitchFamily="18"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Bitstream Vera Serif" pitchFamily="18"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Bitstream Vera Serif" pitchFamily="18" charset="0"/>
        </a:defRPr>
      </a:lvl9pPr>
    </p:titleStyle>
    <p:bodyStyle>
      <a:lvl1pPr marL="342900" indent="-342900" algn="l" rtl="0" eaLnBrk="0" fontAlgn="base" hangingPunct="0">
        <a:spcBef>
          <a:spcPct val="20000"/>
        </a:spcBef>
        <a:spcAft>
          <a:spcPct val="0"/>
        </a:spcAft>
        <a:defRPr sz="40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Arial" charset="0"/>
        </a:defRPr>
      </a:lvl2pPr>
      <a:lvl3pPr marL="1143000" indent="-228600" algn="l" rtl="0" eaLnBrk="0" fontAlgn="base" hangingPunct="0">
        <a:spcBef>
          <a:spcPct val="20000"/>
        </a:spcBef>
        <a:spcAft>
          <a:spcPct val="0"/>
        </a:spcAft>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hyperlink" Target="https://www.google.com/url?sa=i&amp;rct=j&amp;q=&amp;esrc=s&amp;source=images&amp;cd=&amp;cad=rja&amp;uact=8&amp;ved=0CAcQjRxqFQoTCLPj0o3Sg8cCFQlWHgodd6gHdg&amp;url=https%3A%2F%2Fwww.apptweak.com%2Fe-sword-hd-bible-study-made%2Fipad%2Fus%2Fapp-marketing-app-store-optimization-aso%2Freviews-ratings%2Flatest%2Flatest-version%2F567008119&amp;ei=-IG6VbOHKYmseffQnrAH&amp;bvm=bv.99028883,d.dmo&amp;psig=AFQjCNHZKcDTT1zQ-v2l08feUnJaA0X31Q&amp;ust=143837272128811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0" descr="bible-Sun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9136937" cy="68024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075" name="WordArt 5"/>
          <p:cNvSpPr>
            <a:spLocks noChangeArrowheads="1" noChangeShapeType="1" noTextEdit="1"/>
          </p:cNvSpPr>
          <p:nvPr/>
        </p:nvSpPr>
        <p:spPr bwMode="auto">
          <a:xfrm>
            <a:off x="1620999" y="152400"/>
            <a:ext cx="6000750" cy="1371600"/>
          </a:xfrm>
          <a:prstGeom prst="rect">
            <a:avLst/>
          </a:prstGeom>
        </p:spPr>
        <p:txBody>
          <a:bodyPr wrap="none" fromWordArt="1">
            <a:prstTxWarp prst="textPlain">
              <a:avLst>
                <a:gd name="adj" fmla="val 50000"/>
              </a:avLst>
            </a:prstTxWarp>
            <a:scene3d>
              <a:camera prst="orthographicFront"/>
              <a:lightRig rig="legacyHarsh1" dir="t"/>
            </a:scene3d>
            <a:sp3d extrusionH="430200" prstMaterial="legacyMatte">
              <a:extrusionClr>
                <a:schemeClr val="bg1"/>
              </a:extrusionClr>
            </a:sp3d>
          </a:bodyPr>
          <a:lstStyle/>
          <a:p>
            <a:pPr algn="ctr">
              <a:defRPr/>
            </a:pPr>
            <a:r>
              <a:rPr lang="en-US" sz="3600" kern="10" dirty="0">
                <a:ln w="9525">
                  <a:round/>
                  <a:headEnd/>
                  <a:tailEnd/>
                </a:ln>
                <a:solidFill>
                  <a:srgbClr val="0066FF"/>
                </a:solidFill>
                <a:effectLst>
                  <a:glow rad="101600">
                    <a:srgbClr val="FFFF00">
                      <a:alpha val="60000"/>
                    </a:srgbClr>
                  </a:glow>
                </a:effectLst>
                <a:latin typeface="Arial Black"/>
              </a:rPr>
              <a:t>How To Study</a:t>
            </a:r>
          </a:p>
          <a:p>
            <a:pPr algn="ctr">
              <a:defRPr/>
            </a:pPr>
            <a:r>
              <a:rPr lang="en-US" sz="3600" kern="10" dirty="0">
                <a:ln w="9525">
                  <a:round/>
                  <a:headEnd/>
                  <a:tailEnd/>
                </a:ln>
                <a:solidFill>
                  <a:srgbClr val="0066FF"/>
                </a:solidFill>
                <a:effectLst>
                  <a:glow rad="101600">
                    <a:srgbClr val="FFFF00">
                      <a:alpha val="60000"/>
                    </a:srgbClr>
                  </a:glow>
                </a:effectLst>
                <a:latin typeface="Arial Black"/>
              </a:rPr>
              <a:t>The Bible</a:t>
            </a:r>
          </a:p>
        </p:txBody>
      </p:sp>
      <p:sp>
        <p:nvSpPr>
          <p:cNvPr id="3076" name="TextBox 1"/>
          <p:cNvSpPr txBox="1">
            <a:spLocks noChangeArrowheads="1"/>
          </p:cNvSpPr>
          <p:nvPr/>
        </p:nvSpPr>
        <p:spPr bwMode="auto">
          <a:xfrm>
            <a:off x="5154613" y="1905000"/>
            <a:ext cx="39893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AutoNum type="arabicPeriod"/>
            </a:pPr>
            <a:r>
              <a:rPr lang="en-US" altLang="en-US">
                <a:solidFill>
                  <a:schemeClr val="bg1"/>
                </a:solidFill>
                <a:cs typeface="Arial" charset="0"/>
              </a:rPr>
              <a:t>Tools Needed</a:t>
            </a:r>
          </a:p>
          <a:p>
            <a:pPr eaLnBrk="1" hangingPunct="1">
              <a:spcBef>
                <a:spcPct val="0"/>
              </a:spcBef>
              <a:buFontTx/>
              <a:buAutoNum type="arabicPeriod"/>
            </a:pPr>
            <a:r>
              <a:rPr lang="en-US" altLang="en-US">
                <a:solidFill>
                  <a:schemeClr val="bg1"/>
                </a:solidFill>
                <a:cs typeface="Arial" charset="0"/>
              </a:rPr>
              <a:t>Rightly Dividing</a:t>
            </a:r>
          </a:p>
          <a:p>
            <a:pPr eaLnBrk="1" hangingPunct="1">
              <a:spcBef>
                <a:spcPct val="0"/>
              </a:spcBef>
              <a:buFontTx/>
              <a:buAutoNum type="arabicPeriod"/>
            </a:pPr>
            <a:r>
              <a:rPr lang="en-US" altLang="en-US">
                <a:solidFill>
                  <a:schemeClr val="bg1"/>
                </a:solidFill>
                <a:cs typeface="Arial" charset="0"/>
              </a:rPr>
              <a:t>The Words</a:t>
            </a:r>
          </a:p>
          <a:p>
            <a:pPr eaLnBrk="1" hangingPunct="1">
              <a:spcBef>
                <a:spcPct val="0"/>
              </a:spcBef>
              <a:buFontTx/>
              <a:buAutoNum type="arabicPeriod"/>
            </a:pPr>
            <a:r>
              <a:rPr lang="en-US" altLang="en-US">
                <a:solidFill>
                  <a:schemeClr val="bg1"/>
                </a:solidFill>
                <a:cs typeface="Arial" charset="0"/>
              </a:rPr>
              <a:t>The Context</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98390" y="228600"/>
            <a:ext cx="8147230" cy="923330"/>
          </a:xfrm>
          <a:prstGeom prst="rect">
            <a:avLst/>
          </a:prstGeom>
          <a:noFill/>
        </p:spPr>
        <p:txBody>
          <a:bodyPr wrap="none">
            <a:spAutoFit/>
            <a:scene3d>
              <a:camera prst="orthographicFront"/>
              <a:lightRig rig="soft" dir="tl">
                <a:rot lat="0" lon="0" rev="0"/>
              </a:lightRig>
            </a:scene3d>
            <a:sp3d extrusionH="57150" contourW="25400" prstMaterial="matte">
              <a:bevelT w="25400" h="55880" prst="convex"/>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glow rad="101600">
                    <a:srgbClr val="FFFF00">
                      <a:alpha val="60000"/>
                    </a:srgbClr>
                  </a:glow>
                  <a:outerShdw blurRad="76200" dist="50800" dir="5400000" algn="tl" rotWithShape="0">
                    <a:srgbClr val="000000">
                      <a:alpha val="65000"/>
                    </a:srgbClr>
                  </a:outerShdw>
                </a:effectLst>
              </a:rPr>
              <a:t>Tools for Bible Study</a:t>
            </a:r>
          </a:p>
        </p:txBody>
      </p:sp>
      <p:sp>
        <p:nvSpPr>
          <p:cNvPr id="12291" name="TextBox 2"/>
          <p:cNvSpPr txBox="1">
            <a:spLocks noChangeArrowheads="1"/>
          </p:cNvSpPr>
          <p:nvPr/>
        </p:nvSpPr>
        <p:spPr bwMode="auto">
          <a:xfrm>
            <a:off x="609600" y="1447800"/>
            <a:ext cx="83058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4000">
                <a:solidFill>
                  <a:schemeClr val="tx1"/>
                </a:solidFill>
                <a:latin typeface="Arial" charset="0"/>
              </a:defRPr>
            </a:lvl1pPr>
            <a:lvl2pPr marL="742950" indent="-285750" eaLnBrk="0" hangingPunct="0">
              <a:spcBef>
                <a:spcPct val="20000"/>
              </a:spcBef>
              <a:defRPr sz="2800">
                <a:solidFill>
                  <a:schemeClr val="tx1"/>
                </a:solidFill>
                <a:latin typeface="Arial" charset="0"/>
              </a:defRPr>
            </a:lvl2pPr>
            <a:lvl3pPr marL="1143000" indent="-228600" eaLnBrk="0" hangingPunct="0">
              <a:spcBef>
                <a:spcPct val="20000"/>
              </a:spcBef>
              <a:defRPr sz="2400">
                <a:solidFill>
                  <a:schemeClr val="tx1"/>
                </a:solidFill>
                <a:latin typeface="Arial" charset="0"/>
              </a:defRPr>
            </a:lvl3pPr>
            <a:lvl4pPr marL="1600200" indent="-228600" eaLnBrk="0" hangingPunct="0">
              <a:spcBef>
                <a:spcPct val="20000"/>
              </a:spcBef>
              <a:defRPr sz="2000">
                <a:solidFill>
                  <a:schemeClr val="tx1"/>
                </a:solidFill>
                <a:latin typeface="Arial" charset="0"/>
              </a:defRPr>
            </a:lvl4pPr>
            <a:lvl5pPr marL="2057400" indent="-228600" eaLnBrk="0" hangingPunct="0">
              <a:spcBef>
                <a:spcPct val="20000"/>
              </a:spcBef>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marL="457200" indent="-457200" eaLnBrk="1" hangingPunct="1">
              <a:spcBef>
                <a:spcPct val="0"/>
              </a:spcBef>
              <a:buClr>
                <a:srgbClr val="66FFFF"/>
              </a:buClr>
              <a:buFont typeface="Wingdings" panose="05000000000000000000" pitchFamily="2" charset="2"/>
              <a:buChar char="v"/>
              <a:defRPr/>
            </a:pPr>
            <a:r>
              <a:rPr lang="en-US" altLang="en-US" sz="3200" dirty="0" smtClean="0">
                <a:solidFill>
                  <a:schemeClr val="bg1"/>
                </a:solidFill>
                <a:latin typeface="Arial Black" pitchFamily="34" charset="0"/>
              </a:rPr>
              <a:t>A Good Bible</a:t>
            </a:r>
          </a:p>
          <a:p>
            <a:pPr marL="457200" indent="-457200" eaLnBrk="1" hangingPunct="1">
              <a:spcBef>
                <a:spcPct val="0"/>
              </a:spcBef>
              <a:buClr>
                <a:srgbClr val="66FFFF"/>
              </a:buClr>
              <a:buFont typeface="Wingdings" panose="05000000000000000000" pitchFamily="2" charset="2"/>
              <a:buChar char="v"/>
              <a:defRPr/>
            </a:pPr>
            <a:endParaRPr lang="en-US" altLang="en-US" sz="3200" dirty="0" smtClean="0">
              <a:solidFill>
                <a:schemeClr val="bg1"/>
              </a:solidFill>
              <a:latin typeface="Arial Black" pitchFamily="34" charset="0"/>
            </a:endParaRPr>
          </a:p>
          <a:p>
            <a:pPr marL="457200" indent="-457200" eaLnBrk="1" hangingPunct="1">
              <a:spcBef>
                <a:spcPct val="0"/>
              </a:spcBef>
              <a:buClr>
                <a:srgbClr val="66FFFF"/>
              </a:buClr>
              <a:buFont typeface="Wingdings" panose="05000000000000000000" pitchFamily="2" charset="2"/>
              <a:buChar char="v"/>
              <a:defRPr/>
            </a:pPr>
            <a:r>
              <a:rPr lang="en-US" altLang="en-US" sz="3200" dirty="0" smtClean="0">
                <a:solidFill>
                  <a:schemeClr val="bg1"/>
                </a:solidFill>
                <a:latin typeface="Arial Black" pitchFamily="34" charset="0"/>
              </a:rPr>
              <a:t>Good Translation</a:t>
            </a:r>
          </a:p>
          <a:p>
            <a:pPr eaLnBrk="1" hangingPunct="1">
              <a:spcBef>
                <a:spcPct val="0"/>
              </a:spcBef>
              <a:defRPr/>
            </a:pPr>
            <a:r>
              <a:rPr lang="en-US" altLang="en-US" sz="3200" dirty="0" smtClean="0">
                <a:solidFill>
                  <a:schemeClr val="bg1"/>
                </a:solidFill>
                <a:latin typeface="Arial Black" pitchFamily="34" charset="0"/>
              </a:rPr>
              <a:t>	KJV - NKJV</a:t>
            </a:r>
          </a:p>
          <a:p>
            <a:pPr eaLnBrk="1" hangingPunct="1">
              <a:spcBef>
                <a:spcPct val="0"/>
              </a:spcBef>
              <a:defRPr/>
            </a:pPr>
            <a:r>
              <a:rPr lang="en-US" altLang="en-US" sz="3200" dirty="0" smtClean="0">
                <a:solidFill>
                  <a:schemeClr val="bg1"/>
                </a:solidFill>
                <a:latin typeface="Arial Black" pitchFamily="34" charset="0"/>
              </a:rPr>
              <a:t>	ASV - NASV</a:t>
            </a:r>
          </a:p>
          <a:p>
            <a:pPr eaLnBrk="1" hangingPunct="1">
              <a:spcBef>
                <a:spcPct val="0"/>
              </a:spcBef>
              <a:defRPr/>
            </a:pPr>
            <a:endParaRPr lang="en-US" altLang="en-US" sz="2800" dirty="0" smtClean="0">
              <a:solidFill>
                <a:schemeClr val="bg1"/>
              </a:solidFill>
              <a:latin typeface="Arial Black" pitchFamily="34" charset="0"/>
            </a:endParaRPr>
          </a:p>
          <a:p>
            <a:pPr eaLnBrk="1" hangingPunct="1">
              <a:spcBef>
                <a:spcPct val="0"/>
              </a:spcBef>
              <a:defRPr/>
            </a:pPr>
            <a:r>
              <a:rPr lang="en-US" altLang="en-US" sz="2800" dirty="0" smtClean="0">
                <a:solidFill>
                  <a:schemeClr val="bg1"/>
                </a:solidFill>
                <a:latin typeface="Arial Black" pitchFamily="34" charset="0"/>
              </a:rPr>
              <a:t>			 </a:t>
            </a:r>
          </a:p>
          <a:p>
            <a:pPr eaLnBrk="1" hangingPunct="1">
              <a:spcBef>
                <a:spcPct val="0"/>
              </a:spcBef>
              <a:defRPr/>
            </a:pPr>
            <a:r>
              <a:rPr lang="en-US" altLang="en-US" sz="2800" dirty="0" smtClean="0">
                <a:solidFill>
                  <a:schemeClr val="bg1"/>
                </a:solidFill>
                <a:latin typeface="Arial Black" pitchFamily="34" charset="0"/>
              </a:rPr>
              <a:t>				</a:t>
            </a:r>
          </a:p>
        </p:txBody>
      </p:sp>
      <p:pic>
        <p:nvPicPr>
          <p:cNvPr id="4" name="Picture 10" descr="bible-Sun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4400"/>
            <a:ext cx="9144000" cy="21569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98390" y="228600"/>
            <a:ext cx="8147230" cy="923330"/>
          </a:xfrm>
          <a:prstGeom prst="rect">
            <a:avLst/>
          </a:prstGeom>
          <a:noFill/>
        </p:spPr>
        <p:txBody>
          <a:bodyPr wrap="none">
            <a:spAutoFit/>
            <a:scene3d>
              <a:camera prst="orthographicFront"/>
              <a:lightRig rig="soft" dir="tl">
                <a:rot lat="0" lon="0" rev="0"/>
              </a:lightRig>
            </a:scene3d>
            <a:sp3d extrusionH="57150" contourW="25400" prstMaterial="matte">
              <a:bevelT w="25400" h="55880" prst="convex"/>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glow rad="101600">
                    <a:srgbClr val="FFFF00">
                      <a:alpha val="60000"/>
                    </a:srgbClr>
                  </a:glow>
                  <a:outerShdw blurRad="76200" dist="50800" dir="5400000" algn="tl" rotWithShape="0">
                    <a:srgbClr val="000000">
                      <a:alpha val="65000"/>
                    </a:srgbClr>
                  </a:outerShdw>
                </a:effectLst>
              </a:rPr>
              <a:t>Tools for Bible Study</a:t>
            </a:r>
          </a:p>
        </p:txBody>
      </p:sp>
      <p:sp>
        <p:nvSpPr>
          <p:cNvPr id="13315" name="TextBox 2"/>
          <p:cNvSpPr txBox="1">
            <a:spLocks noChangeArrowheads="1"/>
          </p:cNvSpPr>
          <p:nvPr/>
        </p:nvSpPr>
        <p:spPr bwMode="auto">
          <a:xfrm>
            <a:off x="498475" y="1371600"/>
            <a:ext cx="7467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defRPr sz="4000">
                <a:solidFill>
                  <a:schemeClr val="tx1"/>
                </a:solidFill>
                <a:latin typeface="Arial" charset="0"/>
              </a:defRPr>
            </a:lvl1pPr>
            <a:lvl2pPr marL="742950" indent="-285750" eaLnBrk="0" hangingPunct="0">
              <a:spcBef>
                <a:spcPct val="20000"/>
              </a:spcBef>
              <a:defRPr sz="2800">
                <a:solidFill>
                  <a:schemeClr val="tx1"/>
                </a:solidFill>
                <a:latin typeface="Arial" charset="0"/>
              </a:defRPr>
            </a:lvl2pPr>
            <a:lvl3pPr marL="1143000" indent="-228600" eaLnBrk="0" hangingPunct="0">
              <a:spcBef>
                <a:spcPct val="20000"/>
              </a:spcBef>
              <a:defRPr sz="2400">
                <a:solidFill>
                  <a:schemeClr val="tx1"/>
                </a:solidFill>
                <a:latin typeface="Arial" charset="0"/>
              </a:defRPr>
            </a:lvl3pPr>
            <a:lvl4pPr marL="1600200" indent="-228600" eaLnBrk="0" hangingPunct="0">
              <a:spcBef>
                <a:spcPct val="20000"/>
              </a:spcBef>
              <a:defRPr sz="2000">
                <a:solidFill>
                  <a:schemeClr val="tx1"/>
                </a:solidFill>
                <a:latin typeface="Arial" charset="0"/>
              </a:defRPr>
            </a:lvl4pPr>
            <a:lvl5pPr marL="2057400" indent="-228600" eaLnBrk="0" hangingPunct="0">
              <a:spcBef>
                <a:spcPct val="20000"/>
              </a:spcBef>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lnSpc>
                <a:spcPct val="150000"/>
              </a:lnSpc>
              <a:spcBef>
                <a:spcPct val="0"/>
              </a:spcBef>
              <a:buClr>
                <a:srgbClr val="00FFFF"/>
              </a:buClr>
              <a:buFont typeface="Wingdings" pitchFamily="2" charset="2"/>
              <a:buChar char="v"/>
            </a:pPr>
            <a:r>
              <a:rPr lang="en-US" altLang="en-US" sz="2800">
                <a:solidFill>
                  <a:schemeClr val="bg1"/>
                </a:solidFill>
                <a:latin typeface="Arial Black" pitchFamily="34" charset="0"/>
              </a:rPr>
              <a:t>Bible Concordance</a:t>
            </a:r>
          </a:p>
          <a:p>
            <a:pPr eaLnBrk="1" hangingPunct="1">
              <a:lnSpc>
                <a:spcPct val="150000"/>
              </a:lnSpc>
              <a:spcBef>
                <a:spcPct val="0"/>
              </a:spcBef>
              <a:buClr>
                <a:srgbClr val="00FFFF"/>
              </a:buClr>
              <a:buFont typeface="Wingdings" pitchFamily="2" charset="2"/>
              <a:buChar char="v"/>
            </a:pPr>
            <a:r>
              <a:rPr lang="en-US" altLang="en-US" sz="2800">
                <a:solidFill>
                  <a:schemeClr val="bg1"/>
                </a:solidFill>
                <a:latin typeface="Arial Black" pitchFamily="34" charset="0"/>
              </a:rPr>
              <a:t>Bible Dictionary and Encyclopedia</a:t>
            </a:r>
          </a:p>
          <a:p>
            <a:pPr eaLnBrk="1" hangingPunct="1">
              <a:lnSpc>
                <a:spcPct val="150000"/>
              </a:lnSpc>
              <a:spcBef>
                <a:spcPct val="0"/>
              </a:spcBef>
              <a:buClr>
                <a:srgbClr val="00FFFF"/>
              </a:buClr>
              <a:buFont typeface="Wingdings" pitchFamily="2" charset="2"/>
              <a:buChar char="v"/>
            </a:pPr>
            <a:r>
              <a:rPr lang="en-US" altLang="en-US" sz="2800">
                <a:solidFill>
                  <a:schemeClr val="bg1"/>
                </a:solidFill>
                <a:latin typeface="Arial Black" pitchFamily="34" charset="0"/>
              </a:rPr>
              <a:t>Bible Atlas</a:t>
            </a:r>
          </a:p>
          <a:p>
            <a:pPr eaLnBrk="1" hangingPunct="1">
              <a:lnSpc>
                <a:spcPct val="150000"/>
              </a:lnSpc>
              <a:spcBef>
                <a:spcPct val="0"/>
              </a:spcBef>
              <a:buClr>
                <a:srgbClr val="00FFFF"/>
              </a:buClr>
              <a:buFont typeface="Wingdings" pitchFamily="2" charset="2"/>
              <a:buChar char="v"/>
            </a:pPr>
            <a:r>
              <a:rPr lang="en-US" altLang="en-US" sz="2800">
                <a:solidFill>
                  <a:schemeClr val="bg1"/>
                </a:solidFill>
                <a:latin typeface="Arial Black" pitchFamily="34" charset="0"/>
              </a:rPr>
              <a:t>Bible Commentaries</a:t>
            </a:r>
          </a:p>
        </p:txBody>
      </p:sp>
      <p:pic>
        <p:nvPicPr>
          <p:cNvPr id="4" name="Picture 10" descr="bible-Sun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4400"/>
            <a:ext cx="9144000" cy="21569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http://powerbible.com/wp-content/uploads/2012/02/powerbiblecd-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 y="1182688"/>
            <a:ext cx="2527300"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98390" y="228600"/>
            <a:ext cx="8147230" cy="923330"/>
          </a:xfrm>
          <a:prstGeom prst="rect">
            <a:avLst/>
          </a:prstGeom>
          <a:noFill/>
        </p:spPr>
        <p:txBody>
          <a:bodyPr wrap="none">
            <a:spAutoFit/>
            <a:scene3d>
              <a:camera prst="orthographicFront"/>
              <a:lightRig rig="soft" dir="tl">
                <a:rot lat="0" lon="0" rev="0"/>
              </a:lightRig>
            </a:scene3d>
            <a:sp3d extrusionH="57150" contourW="25400" prstMaterial="matte">
              <a:bevelT w="25400" h="55880" prst="convex"/>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glow rad="101600">
                    <a:srgbClr val="FFFF00">
                      <a:alpha val="60000"/>
                    </a:srgbClr>
                  </a:glow>
                  <a:outerShdw blurRad="76200" dist="50800" dir="5400000" algn="tl" rotWithShape="0">
                    <a:srgbClr val="000000">
                      <a:alpha val="65000"/>
                    </a:srgbClr>
                  </a:outerShdw>
                </a:effectLst>
              </a:rPr>
              <a:t>Tools for Bible Study</a:t>
            </a:r>
          </a:p>
        </p:txBody>
      </p:sp>
      <p:sp>
        <p:nvSpPr>
          <p:cNvPr id="14340" name="TextBox 1"/>
          <p:cNvSpPr txBox="1">
            <a:spLocks noChangeArrowheads="1"/>
          </p:cNvSpPr>
          <p:nvPr/>
        </p:nvSpPr>
        <p:spPr bwMode="auto">
          <a:xfrm>
            <a:off x="990600" y="3733800"/>
            <a:ext cx="23860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4000">
                <a:solidFill>
                  <a:schemeClr val="tx1"/>
                </a:solidFill>
                <a:latin typeface="Arial" charset="0"/>
              </a:defRPr>
            </a:lvl1pPr>
            <a:lvl2pPr marL="742950" indent="-285750" eaLnBrk="0" hangingPunct="0">
              <a:spcBef>
                <a:spcPct val="20000"/>
              </a:spcBef>
              <a:defRPr sz="2800">
                <a:solidFill>
                  <a:schemeClr val="tx1"/>
                </a:solidFill>
                <a:latin typeface="Arial" charset="0"/>
              </a:defRPr>
            </a:lvl2pPr>
            <a:lvl3pPr marL="1143000" indent="-228600" eaLnBrk="0" hangingPunct="0">
              <a:spcBef>
                <a:spcPct val="20000"/>
              </a:spcBef>
              <a:defRPr sz="2400">
                <a:solidFill>
                  <a:schemeClr val="tx1"/>
                </a:solidFill>
                <a:latin typeface="Arial" charset="0"/>
              </a:defRPr>
            </a:lvl3pPr>
            <a:lvl4pPr marL="1600200" indent="-228600" eaLnBrk="0" hangingPunct="0">
              <a:spcBef>
                <a:spcPct val="20000"/>
              </a:spcBef>
              <a:defRPr sz="2000">
                <a:solidFill>
                  <a:schemeClr val="tx1"/>
                </a:solidFill>
                <a:latin typeface="Arial" charset="0"/>
              </a:defRPr>
            </a:lvl4pPr>
            <a:lvl5pPr marL="2057400" indent="-228600" eaLnBrk="0" hangingPunct="0">
              <a:spcBef>
                <a:spcPct val="20000"/>
              </a:spcBef>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0"/>
              </a:spcBef>
            </a:pPr>
            <a:r>
              <a:rPr lang="en-US" altLang="en-US">
                <a:solidFill>
                  <a:schemeClr val="bg1"/>
                </a:solidFill>
                <a:latin typeface="Arial Black" pitchFamily="34" charset="0"/>
              </a:rPr>
              <a:t>$ 7.00</a:t>
            </a:r>
          </a:p>
        </p:txBody>
      </p:sp>
      <p:pic>
        <p:nvPicPr>
          <p:cNvPr id="14341" name="Picture 5" descr="http://a217.phobos.apple.com/us/r30/Purple4/v4/92/d1/f0/92d1f0a7-8d1a-7204-354a-ff901467b739/mzl.wjbyeyyz.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271588"/>
            <a:ext cx="235902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5"/>
          <p:cNvSpPr txBox="1">
            <a:spLocks noChangeArrowheads="1"/>
          </p:cNvSpPr>
          <p:nvPr/>
        </p:nvSpPr>
        <p:spPr bwMode="auto">
          <a:xfrm>
            <a:off x="5027613" y="3630613"/>
            <a:ext cx="35814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4000">
                <a:solidFill>
                  <a:schemeClr val="tx1"/>
                </a:solidFill>
                <a:latin typeface="Arial" charset="0"/>
              </a:defRPr>
            </a:lvl1pPr>
            <a:lvl2pPr marL="742950" indent="-285750" eaLnBrk="0" hangingPunct="0">
              <a:spcBef>
                <a:spcPct val="20000"/>
              </a:spcBef>
              <a:defRPr sz="2800">
                <a:solidFill>
                  <a:schemeClr val="tx1"/>
                </a:solidFill>
                <a:latin typeface="Arial" charset="0"/>
              </a:defRPr>
            </a:lvl2pPr>
            <a:lvl3pPr marL="1143000" indent="-228600" eaLnBrk="0" hangingPunct="0">
              <a:spcBef>
                <a:spcPct val="20000"/>
              </a:spcBef>
              <a:defRPr sz="2400">
                <a:solidFill>
                  <a:schemeClr val="tx1"/>
                </a:solidFill>
                <a:latin typeface="Arial" charset="0"/>
              </a:defRPr>
            </a:lvl3pPr>
            <a:lvl4pPr marL="1600200" indent="-228600" eaLnBrk="0" hangingPunct="0">
              <a:spcBef>
                <a:spcPct val="20000"/>
              </a:spcBef>
              <a:defRPr sz="2000">
                <a:solidFill>
                  <a:schemeClr val="tx1"/>
                </a:solidFill>
                <a:latin typeface="Arial" charset="0"/>
              </a:defRPr>
            </a:lvl4pPr>
            <a:lvl5pPr marL="2057400" indent="-228600" eaLnBrk="0" hangingPunct="0">
              <a:spcBef>
                <a:spcPct val="20000"/>
              </a:spcBef>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algn="ctr" eaLnBrk="1" hangingPunct="1">
              <a:spcBef>
                <a:spcPct val="0"/>
              </a:spcBef>
            </a:pPr>
            <a:r>
              <a:rPr lang="en-US" altLang="en-US">
                <a:solidFill>
                  <a:schemeClr val="bg1"/>
                </a:solidFill>
                <a:latin typeface="Arial Black" pitchFamily="34" charset="0"/>
              </a:rPr>
              <a:t>E - Sword</a:t>
            </a:r>
          </a:p>
          <a:p>
            <a:pPr algn="ctr" eaLnBrk="1" hangingPunct="1">
              <a:spcBef>
                <a:spcPct val="0"/>
              </a:spcBef>
            </a:pPr>
            <a:r>
              <a:rPr lang="en-US" altLang="en-US">
                <a:solidFill>
                  <a:schemeClr val="bg1"/>
                </a:solidFill>
                <a:latin typeface="Arial Black" pitchFamily="34" charset="0"/>
              </a:rPr>
              <a:t>Free</a:t>
            </a:r>
          </a:p>
        </p:txBody>
      </p:sp>
      <p:pic>
        <p:nvPicPr>
          <p:cNvPr id="8" name="Picture 10" descr="bible-Sunligh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724400"/>
            <a:ext cx="9144000" cy="21569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320" y="1394936"/>
            <a:ext cx="3826561"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a:rPr>
              <a:t>Take Notes</a:t>
            </a:r>
          </a:p>
        </p:txBody>
      </p:sp>
      <p:sp>
        <p:nvSpPr>
          <p:cNvPr id="15363" name="TextBox 2"/>
          <p:cNvSpPr txBox="1">
            <a:spLocks noChangeArrowheads="1"/>
          </p:cNvSpPr>
          <p:nvPr/>
        </p:nvSpPr>
        <p:spPr bwMode="auto">
          <a:xfrm>
            <a:off x="381000" y="2919413"/>
            <a:ext cx="5837238"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b="1" u="sng">
                <a:solidFill>
                  <a:srgbClr val="FFFF00"/>
                </a:solidFill>
              </a:rPr>
              <a:t>Some Kind of Written Notes</a:t>
            </a:r>
          </a:p>
          <a:p>
            <a:pPr lvl="1" eaLnBrk="1" hangingPunct="1">
              <a:lnSpc>
                <a:spcPct val="150000"/>
              </a:lnSpc>
              <a:spcBef>
                <a:spcPct val="0"/>
              </a:spcBef>
              <a:buFont typeface="Wingdings" pitchFamily="2" charset="2"/>
              <a:buChar char="Ø"/>
            </a:pPr>
            <a:r>
              <a:rPr lang="en-US" altLang="en-US">
                <a:solidFill>
                  <a:srgbClr val="FFFFFF"/>
                </a:solidFill>
              </a:rPr>
              <a:t>Chapter summary</a:t>
            </a:r>
          </a:p>
          <a:p>
            <a:pPr lvl="1" eaLnBrk="1" hangingPunct="1">
              <a:lnSpc>
                <a:spcPct val="150000"/>
              </a:lnSpc>
              <a:spcBef>
                <a:spcPct val="0"/>
              </a:spcBef>
              <a:buFont typeface="Wingdings" pitchFamily="2" charset="2"/>
              <a:buChar char="Ø"/>
            </a:pPr>
            <a:r>
              <a:rPr lang="en-US" altLang="en-US">
                <a:solidFill>
                  <a:srgbClr val="FFFFFF"/>
                </a:solidFill>
              </a:rPr>
              <a:t>Major events</a:t>
            </a:r>
          </a:p>
          <a:p>
            <a:pPr lvl="1" eaLnBrk="1" hangingPunct="1">
              <a:lnSpc>
                <a:spcPct val="150000"/>
              </a:lnSpc>
              <a:spcBef>
                <a:spcPct val="0"/>
              </a:spcBef>
              <a:buFont typeface="Wingdings" pitchFamily="2" charset="2"/>
              <a:buChar char="Ø"/>
            </a:pPr>
            <a:r>
              <a:rPr lang="en-US" altLang="en-US">
                <a:solidFill>
                  <a:srgbClr val="FFFFFF"/>
                </a:solidFill>
              </a:rPr>
              <a:t>First person account</a:t>
            </a:r>
          </a:p>
          <a:p>
            <a:pPr lvl="1" eaLnBrk="1" hangingPunct="1">
              <a:lnSpc>
                <a:spcPct val="150000"/>
              </a:lnSpc>
              <a:spcBef>
                <a:spcPct val="0"/>
              </a:spcBef>
              <a:buFont typeface="Wingdings" pitchFamily="2" charset="2"/>
              <a:buChar char="Ø"/>
            </a:pPr>
            <a:r>
              <a:rPr lang="en-US" altLang="en-US">
                <a:solidFill>
                  <a:srgbClr val="FFFFFF"/>
                </a:solidFill>
              </a:rPr>
              <a:t>Newspaper account</a:t>
            </a:r>
          </a:p>
        </p:txBody>
      </p:sp>
      <p:pic>
        <p:nvPicPr>
          <p:cNvPr id="15364" name="Picture 2" descr="notebook by nlyl - A tan not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16736">
            <a:off x="6646863" y="1624013"/>
            <a:ext cx="134302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8" descr="https://encrypted-tbn1.google.com/images?q=tbn:ANd9GcSycXmrD9jb8fBGrDkvjtAf4cMBXSqVefXGBfl0HmFIWK8eSQ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27557">
            <a:off x="6535738" y="3938588"/>
            <a:ext cx="187642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830695" y="0"/>
            <a:ext cx="5426486" cy="1323439"/>
          </a:xfrm>
          <a:prstGeom prst="rect">
            <a:avLst/>
          </a:prstGeom>
          <a:noFill/>
        </p:spPr>
        <p:txBody>
          <a:bodyPr wrap="none">
            <a:spAutoFit/>
            <a:scene3d>
              <a:camera prst="orthographicFront"/>
              <a:lightRig rig="soft" dir="tl">
                <a:rot lat="0" lon="0" rev="0"/>
              </a:lightRig>
            </a:scene3d>
            <a:sp3d extrusionH="57150" contourW="25400" prstMaterial="matte">
              <a:bevelT w="25400" h="55880" prst="convex"/>
              <a:contourClr>
                <a:schemeClr val="accent2">
                  <a:tint val="20000"/>
                </a:schemeClr>
              </a:contourClr>
            </a:sp3d>
          </a:bodyPr>
          <a:lstStyle/>
          <a:p>
            <a:pPr algn="ctr" fontAlgn="auto">
              <a:spcBef>
                <a:spcPts val="0"/>
              </a:spcBef>
              <a:spcAft>
                <a:spcPts val="0"/>
              </a:spcAft>
              <a:defRPr/>
            </a:pPr>
            <a:r>
              <a:rPr lang="en-US" sz="4000" b="1" kern="0" spc="50" dirty="0">
                <a:ln w="11430"/>
                <a:gradFill>
                  <a:gsLst>
                    <a:gs pos="25000">
                      <a:srgbClr val="9F2936">
                        <a:satMod val="155000"/>
                      </a:srgbClr>
                    </a:gs>
                    <a:gs pos="100000">
                      <a:srgbClr val="9F2936">
                        <a:shade val="45000"/>
                        <a:satMod val="165000"/>
                      </a:srgbClr>
                    </a:gs>
                  </a:gsLst>
                  <a:lin ang="5400000"/>
                </a:gradFill>
                <a:effectLst>
                  <a:glow rad="101600">
                    <a:srgbClr val="FFFF00">
                      <a:alpha val="60000"/>
                    </a:srgbClr>
                  </a:glow>
                  <a:outerShdw blurRad="76200" dist="50800" dir="5400000" algn="tl" rotWithShape="0">
                    <a:srgbClr val="000000">
                      <a:alpha val="65000"/>
                    </a:srgbClr>
                  </a:outerShdw>
                </a:effectLst>
              </a:rPr>
              <a:t>Suggestions For </a:t>
            </a:r>
          </a:p>
          <a:p>
            <a:pPr algn="ctr" fontAlgn="auto">
              <a:spcBef>
                <a:spcPts val="0"/>
              </a:spcBef>
              <a:spcAft>
                <a:spcPts val="0"/>
              </a:spcAft>
              <a:defRPr/>
            </a:pPr>
            <a:r>
              <a:rPr lang="en-US" sz="4000" b="1" kern="0" spc="50" dirty="0">
                <a:ln w="11430"/>
                <a:gradFill>
                  <a:gsLst>
                    <a:gs pos="25000">
                      <a:srgbClr val="9F2936">
                        <a:satMod val="155000"/>
                      </a:srgbClr>
                    </a:gs>
                    <a:gs pos="100000">
                      <a:srgbClr val="9F2936">
                        <a:shade val="45000"/>
                        <a:satMod val="165000"/>
                      </a:srgbClr>
                    </a:gs>
                  </a:gsLst>
                  <a:lin ang="5400000"/>
                </a:gradFill>
                <a:effectLst>
                  <a:glow rad="101600">
                    <a:srgbClr val="FFFF00">
                      <a:alpha val="60000"/>
                    </a:srgbClr>
                  </a:glow>
                  <a:outerShdw blurRad="76200" dist="50800" dir="5400000" algn="tl" rotWithShape="0">
                    <a:srgbClr val="000000">
                      <a:alpha val="65000"/>
                    </a:srgbClr>
                  </a:outerShdw>
                </a:effectLst>
              </a:rPr>
              <a:t>Studying the Bible</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286000"/>
            <a:ext cx="3262433"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Arial"/>
              </a:rPr>
              <a:t>Schedule</a:t>
            </a:r>
          </a:p>
        </p:txBody>
      </p:sp>
      <p:sp>
        <p:nvSpPr>
          <p:cNvPr id="3" name="24-Point Star 2"/>
          <p:cNvSpPr/>
          <p:nvPr/>
        </p:nvSpPr>
        <p:spPr>
          <a:xfrm>
            <a:off x="5334000" y="2133600"/>
            <a:ext cx="2895600" cy="1828800"/>
          </a:xfrm>
          <a:prstGeom prst="star2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30 minutes</a:t>
            </a:r>
          </a:p>
        </p:txBody>
      </p:sp>
      <p:sp>
        <p:nvSpPr>
          <p:cNvPr id="4" name="TextBox 3"/>
          <p:cNvSpPr txBox="1">
            <a:spLocks noChangeArrowheads="1"/>
          </p:cNvSpPr>
          <p:nvPr/>
        </p:nvSpPr>
        <p:spPr bwMode="auto">
          <a:xfrm>
            <a:off x="533400" y="4114800"/>
            <a:ext cx="7696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800" dirty="0" smtClean="0">
                <a:solidFill>
                  <a:srgbClr val="FFFF00"/>
                </a:solidFill>
              </a:rPr>
              <a:t>  5 Minutes </a:t>
            </a:r>
            <a:r>
              <a:rPr lang="en-US" altLang="en-US" sz="2800" dirty="0" smtClean="0">
                <a:solidFill>
                  <a:srgbClr val="FFFFFF"/>
                </a:solidFill>
              </a:rPr>
              <a:t>- Review / Preview</a:t>
            </a:r>
          </a:p>
          <a:p>
            <a:pPr eaLnBrk="1" hangingPunct="1">
              <a:spcBef>
                <a:spcPct val="0"/>
              </a:spcBef>
              <a:buFontTx/>
              <a:buNone/>
              <a:defRPr/>
            </a:pPr>
            <a:r>
              <a:rPr lang="en-US" altLang="en-US" sz="2800" dirty="0" smtClean="0">
                <a:solidFill>
                  <a:srgbClr val="FFFF00"/>
                </a:solidFill>
              </a:rPr>
              <a:t>15 Minutes </a:t>
            </a:r>
            <a:r>
              <a:rPr lang="en-US" altLang="en-US" sz="2800" dirty="0" smtClean="0">
                <a:solidFill>
                  <a:srgbClr val="FFFFFF"/>
                </a:solidFill>
              </a:rPr>
              <a:t>- Rapid Reading</a:t>
            </a:r>
          </a:p>
          <a:p>
            <a:pPr eaLnBrk="1" hangingPunct="1">
              <a:spcBef>
                <a:spcPct val="0"/>
              </a:spcBef>
              <a:buFontTx/>
              <a:buNone/>
              <a:defRPr/>
            </a:pPr>
            <a:r>
              <a:rPr lang="en-US" altLang="en-US" sz="2800" dirty="0" smtClean="0">
                <a:solidFill>
                  <a:srgbClr val="FFFF00"/>
                </a:solidFill>
              </a:rPr>
              <a:t>10 Minutes </a:t>
            </a:r>
            <a:r>
              <a:rPr lang="en-US" altLang="en-US" sz="2800" dirty="0" smtClean="0">
                <a:solidFill>
                  <a:srgbClr val="FFFFFF"/>
                </a:solidFill>
              </a:rPr>
              <a:t>- Taking Stock</a:t>
            </a:r>
          </a:p>
          <a:p>
            <a:pPr marL="2624138" indent="-388938" eaLnBrk="1" hangingPunct="1">
              <a:spcBef>
                <a:spcPct val="0"/>
              </a:spcBef>
              <a:buFont typeface="Wingdings" panose="05000000000000000000" pitchFamily="2" charset="2"/>
              <a:buChar char="Ø"/>
              <a:defRPr/>
            </a:pPr>
            <a:r>
              <a:rPr lang="en-US" altLang="en-US" sz="2800" dirty="0" smtClean="0">
                <a:solidFill>
                  <a:srgbClr val="FFFFFF"/>
                </a:solidFill>
              </a:rPr>
              <a:t>Look up words</a:t>
            </a:r>
          </a:p>
          <a:p>
            <a:pPr marL="2624138" indent="-388938" eaLnBrk="1" hangingPunct="1">
              <a:spcBef>
                <a:spcPct val="0"/>
              </a:spcBef>
              <a:buFont typeface="Wingdings" panose="05000000000000000000" pitchFamily="2" charset="2"/>
              <a:buChar char="Ø"/>
              <a:defRPr/>
            </a:pPr>
            <a:r>
              <a:rPr lang="en-US" altLang="en-US" sz="2800" dirty="0" smtClean="0">
                <a:solidFill>
                  <a:srgbClr val="FFFFFF"/>
                </a:solidFill>
              </a:rPr>
              <a:t>Re-read parts</a:t>
            </a:r>
          </a:p>
          <a:p>
            <a:pPr marL="2624138" indent="-388938" eaLnBrk="1" hangingPunct="1">
              <a:spcBef>
                <a:spcPct val="0"/>
              </a:spcBef>
              <a:buFont typeface="Wingdings" panose="05000000000000000000" pitchFamily="2" charset="2"/>
              <a:buChar char="Ø"/>
              <a:defRPr/>
            </a:pPr>
            <a:r>
              <a:rPr lang="en-US" altLang="en-US" sz="2800" dirty="0" smtClean="0">
                <a:solidFill>
                  <a:srgbClr val="FFFFFF"/>
                </a:solidFill>
              </a:rPr>
              <a:t>Summarize</a:t>
            </a:r>
          </a:p>
        </p:txBody>
      </p:sp>
      <p:sp>
        <p:nvSpPr>
          <p:cNvPr id="5" name="Rectangle 4"/>
          <p:cNvSpPr/>
          <p:nvPr/>
        </p:nvSpPr>
        <p:spPr>
          <a:xfrm>
            <a:off x="1830695" y="0"/>
            <a:ext cx="5426486" cy="1323439"/>
          </a:xfrm>
          <a:prstGeom prst="rect">
            <a:avLst/>
          </a:prstGeom>
          <a:noFill/>
        </p:spPr>
        <p:txBody>
          <a:bodyPr wrap="none">
            <a:spAutoFit/>
            <a:scene3d>
              <a:camera prst="orthographicFront"/>
              <a:lightRig rig="soft" dir="tl">
                <a:rot lat="0" lon="0" rev="0"/>
              </a:lightRig>
            </a:scene3d>
            <a:sp3d extrusionH="57150" contourW="25400" prstMaterial="matte">
              <a:bevelT w="25400" h="55880" prst="convex"/>
              <a:contourClr>
                <a:schemeClr val="accent2">
                  <a:tint val="20000"/>
                </a:schemeClr>
              </a:contourClr>
            </a:sp3d>
          </a:bodyPr>
          <a:lstStyle/>
          <a:p>
            <a:pPr algn="ctr" fontAlgn="auto">
              <a:spcBef>
                <a:spcPts val="0"/>
              </a:spcBef>
              <a:spcAft>
                <a:spcPts val="0"/>
              </a:spcAft>
              <a:defRPr/>
            </a:pPr>
            <a:r>
              <a:rPr lang="en-US" sz="4000" b="1" kern="0" spc="50" dirty="0">
                <a:ln w="11430"/>
                <a:gradFill>
                  <a:gsLst>
                    <a:gs pos="25000">
                      <a:srgbClr val="9F2936">
                        <a:satMod val="155000"/>
                      </a:srgbClr>
                    </a:gs>
                    <a:gs pos="100000">
                      <a:srgbClr val="9F2936">
                        <a:shade val="45000"/>
                        <a:satMod val="165000"/>
                      </a:srgbClr>
                    </a:gs>
                  </a:gsLst>
                  <a:lin ang="5400000"/>
                </a:gradFill>
                <a:effectLst>
                  <a:glow rad="101600">
                    <a:srgbClr val="FFFF00">
                      <a:alpha val="60000"/>
                    </a:srgbClr>
                  </a:glow>
                  <a:outerShdw blurRad="76200" dist="50800" dir="5400000" algn="tl" rotWithShape="0">
                    <a:srgbClr val="000000">
                      <a:alpha val="65000"/>
                    </a:srgbClr>
                  </a:outerShdw>
                </a:effectLst>
              </a:rPr>
              <a:t>Suggestions For </a:t>
            </a:r>
          </a:p>
          <a:p>
            <a:pPr algn="ctr" fontAlgn="auto">
              <a:spcBef>
                <a:spcPts val="0"/>
              </a:spcBef>
              <a:spcAft>
                <a:spcPts val="0"/>
              </a:spcAft>
              <a:defRPr/>
            </a:pPr>
            <a:r>
              <a:rPr lang="en-US" sz="4000" b="1" kern="0" spc="50" dirty="0">
                <a:ln w="11430"/>
                <a:gradFill>
                  <a:gsLst>
                    <a:gs pos="25000">
                      <a:srgbClr val="9F2936">
                        <a:satMod val="155000"/>
                      </a:srgbClr>
                    </a:gs>
                    <a:gs pos="100000">
                      <a:srgbClr val="9F2936">
                        <a:shade val="45000"/>
                        <a:satMod val="165000"/>
                      </a:srgbClr>
                    </a:gs>
                  </a:gsLst>
                  <a:lin ang="5400000"/>
                </a:gradFill>
                <a:effectLst>
                  <a:glow rad="101600">
                    <a:srgbClr val="FFFF00">
                      <a:alpha val="60000"/>
                    </a:srgbClr>
                  </a:glow>
                  <a:outerShdw blurRad="76200" dist="50800" dir="5400000" algn="tl" rotWithShape="0">
                    <a:srgbClr val="000000">
                      <a:alpha val="65000"/>
                    </a:srgbClr>
                  </a:outerShdw>
                </a:effectLst>
              </a:rPr>
              <a:t>Studying the Bible</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l="-2" r="-1923" b="8345"/>
          <a:stretch>
            <a:fillRect/>
          </a:stretch>
        </p:blipFill>
        <p:spPr bwMode="auto">
          <a:xfrm>
            <a:off x="990600" y="1323975"/>
            <a:ext cx="7243763"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830695" y="0"/>
            <a:ext cx="5426486" cy="1323439"/>
          </a:xfrm>
          <a:prstGeom prst="rect">
            <a:avLst/>
          </a:prstGeom>
          <a:noFill/>
        </p:spPr>
        <p:txBody>
          <a:bodyPr wrap="none">
            <a:spAutoFit/>
            <a:scene3d>
              <a:camera prst="orthographicFront"/>
              <a:lightRig rig="soft" dir="tl">
                <a:rot lat="0" lon="0" rev="0"/>
              </a:lightRig>
            </a:scene3d>
            <a:sp3d extrusionH="57150" contourW="25400" prstMaterial="matte">
              <a:bevelT w="25400" h="55880" prst="convex"/>
              <a:contourClr>
                <a:schemeClr val="accent2">
                  <a:tint val="20000"/>
                </a:schemeClr>
              </a:contourClr>
            </a:sp3d>
          </a:bodyPr>
          <a:lstStyle/>
          <a:p>
            <a:pPr algn="ctr" fontAlgn="auto">
              <a:spcBef>
                <a:spcPts val="0"/>
              </a:spcBef>
              <a:spcAft>
                <a:spcPts val="0"/>
              </a:spcAft>
              <a:defRPr/>
            </a:pPr>
            <a:r>
              <a:rPr lang="en-US" sz="4000" b="1" kern="0" spc="50" dirty="0">
                <a:ln w="11430"/>
                <a:gradFill>
                  <a:gsLst>
                    <a:gs pos="25000">
                      <a:srgbClr val="9F2936">
                        <a:satMod val="155000"/>
                      </a:srgbClr>
                    </a:gs>
                    <a:gs pos="100000">
                      <a:srgbClr val="9F2936">
                        <a:shade val="45000"/>
                        <a:satMod val="165000"/>
                      </a:srgbClr>
                    </a:gs>
                  </a:gsLst>
                  <a:lin ang="5400000"/>
                </a:gradFill>
                <a:effectLst>
                  <a:glow rad="101600">
                    <a:srgbClr val="FFFF00">
                      <a:alpha val="60000"/>
                    </a:srgbClr>
                  </a:glow>
                  <a:outerShdw blurRad="76200" dist="50800" dir="5400000" algn="tl" rotWithShape="0">
                    <a:srgbClr val="000000">
                      <a:alpha val="65000"/>
                    </a:srgbClr>
                  </a:outerShdw>
                </a:effectLst>
              </a:rPr>
              <a:t>Suggestions For </a:t>
            </a:r>
          </a:p>
          <a:p>
            <a:pPr algn="ctr" fontAlgn="auto">
              <a:spcBef>
                <a:spcPts val="0"/>
              </a:spcBef>
              <a:spcAft>
                <a:spcPts val="0"/>
              </a:spcAft>
              <a:defRPr/>
            </a:pPr>
            <a:r>
              <a:rPr lang="en-US" sz="4000" b="1" kern="0" spc="50" dirty="0">
                <a:ln w="11430"/>
                <a:gradFill>
                  <a:gsLst>
                    <a:gs pos="25000">
                      <a:srgbClr val="9F2936">
                        <a:satMod val="155000"/>
                      </a:srgbClr>
                    </a:gs>
                    <a:gs pos="100000">
                      <a:srgbClr val="9F2936">
                        <a:shade val="45000"/>
                        <a:satMod val="165000"/>
                      </a:srgbClr>
                    </a:gs>
                  </a:gsLst>
                  <a:lin ang="5400000"/>
                </a:gradFill>
                <a:effectLst>
                  <a:glow rad="101600">
                    <a:srgbClr val="FFFF00">
                      <a:alpha val="60000"/>
                    </a:srgbClr>
                  </a:glow>
                  <a:outerShdw blurRad="76200" dist="50800" dir="5400000" algn="tl" rotWithShape="0">
                    <a:srgbClr val="000000">
                      <a:alpha val="65000"/>
                    </a:srgbClr>
                  </a:outerShdw>
                </a:effectLst>
              </a:rPr>
              <a:t>Studying the Bible</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28600" y="2133600"/>
            <a:ext cx="86106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chemeClr val="bg1"/>
                </a:solidFill>
              </a:rPr>
              <a:t>“Meditate on these things; give yourself entirely to them, that your progress may be evident to all.” 																	</a:t>
            </a:r>
            <a:r>
              <a:rPr lang="en-US" altLang="en-US" sz="2800" b="1">
                <a:solidFill>
                  <a:srgbClr val="FFFF00"/>
                </a:solidFill>
              </a:rPr>
              <a:t>1 Tim. 4:15 </a:t>
            </a:r>
          </a:p>
          <a:p>
            <a:pPr eaLnBrk="1" hangingPunct="1">
              <a:spcBef>
                <a:spcPct val="0"/>
              </a:spcBef>
              <a:buFontTx/>
              <a:buNone/>
            </a:pPr>
            <a:endParaRPr lang="en-US" altLang="en-US" sz="2800">
              <a:solidFill>
                <a:srgbClr val="FFFFFF"/>
              </a:solidFill>
            </a:endParaRPr>
          </a:p>
          <a:p>
            <a:pPr eaLnBrk="1" hangingPunct="1">
              <a:spcBef>
                <a:spcPct val="0"/>
              </a:spcBef>
              <a:buFontTx/>
              <a:buNone/>
            </a:pPr>
            <a:r>
              <a:rPr lang="en-US" altLang="en-US" b="1">
                <a:solidFill>
                  <a:srgbClr val="FFFFFF"/>
                </a:solidFill>
              </a:rPr>
              <a:t>Meditate</a:t>
            </a:r>
            <a:r>
              <a:rPr lang="en-US" altLang="en-US" sz="2800">
                <a:solidFill>
                  <a:srgbClr val="FFFFFF"/>
                </a:solidFill>
              </a:rPr>
              <a:t> = Revolve in the mind</a:t>
            </a:r>
          </a:p>
        </p:txBody>
      </p:sp>
      <p:sp>
        <p:nvSpPr>
          <p:cNvPr id="4" name="Rectangle 3"/>
          <p:cNvSpPr/>
          <p:nvPr/>
        </p:nvSpPr>
        <p:spPr>
          <a:xfrm>
            <a:off x="1830695" y="0"/>
            <a:ext cx="5426486" cy="1323439"/>
          </a:xfrm>
          <a:prstGeom prst="rect">
            <a:avLst/>
          </a:prstGeom>
          <a:noFill/>
        </p:spPr>
        <p:txBody>
          <a:bodyPr wrap="none">
            <a:spAutoFit/>
            <a:scene3d>
              <a:camera prst="orthographicFront"/>
              <a:lightRig rig="soft" dir="tl">
                <a:rot lat="0" lon="0" rev="0"/>
              </a:lightRig>
            </a:scene3d>
            <a:sp3d extrusionH="57150" contourW="25400" prstMaterial="matte">
              <a:bevelT w="25400" h="55880" prst="convex"/>
              <a:contourClr>
                <a:schemeClr val="accent2">
                  <a:tint val="20000"/>
                </a:schemeClr>
              </a:contourClr>
            </a:sp3d>
          </a:bodyPr>
          <a:lstStyle/>
          <a:p>
            <a:pPr algn="ctr" fontAlgn="auto">
              <a:spcBef>
                <a:spcPts val="0"/>
              </a:spcBef>
              <a:spcAft>
                <a:spcPts val="0"/>
              </a:spcAft>
              <a:defRPr/>
            </a:pPr>
            <a:r>
              <a:rPr lang="en-US" sz="4000" b="1" kern="0" spc="50" dirty="0">
                <a:ln w="11430"/>
                <a:gradFill>
                  <a:gsLst>
                    <a:gs pos="25000">
                      <a:srgbClr val="9F2936">
                        <a:satMod val="155000"/>
                      </a:srgbClr>
                    </a:gs>
                    <a:gs pos="100000">
                      <a:srgbClr val="9F2936">
                        <a:shade val="45000"/>
                        <a:satMod val="165000"/>
                      </a:srgbClr>
                    </a:gs>
                  </a:gsLst>
                  <a:lin ang="5400000"/>
                </a:gradFill>
                <a:effectLst>
                  <a:glow rad="101600">
                    <a:srgbClr val="FFFF00">
                      <a:alpha val="60000"/>
                    </a:srgbClr>
                  </a:glow>
                  <a:outerShdw blurRad="76200" dist="50800" dir="5400000" algn="tl" rotWithShape="0">
                    <a:srgbClr val="000000">
                      <a:alpha val="65000"/>
                    </a:srgbClr>
                  </a:outerShdw>
                </a:effectLst>
              </a:rPr>
              <a:t>Suggestions For </a:t>
            </a:r>
          </a:p>
          <a:p>
            <a:pPr algn="ctr" fontAlgn="auto">
              <a:spcBef>
                <a:spcPts val="0"/>
              </a:spcBef>
              <a:spcAft>
                <a:spcPts val="0"/>
              </a:spcAft>
              <a:defRPr/>
            </a:pPr>
            <a:r>
              <a:rPr lang="en-US" sz="4000" b="1" kern="0" spc="50" dirty="0">
                <a:ln w="11430"/>
                <a:gradFill>
                  <a:gsLst>
                    <a:gs pos="25000">
                      <a:srgbClr val="9F2936">
                        <a:satMod val="155000"/>
                      </a:srgbClr>
                    </a:gs>
                    <a:gs pos="100000">
                      <a:srgbClr val="9F2936">
                        <a:shade val="45000"/>
                        <a:satMod val="165000"/>
                      </a:srgbClr>
                    </a:gs>
                  </a:gsLst>
                  <a:lin ang="5400000"/>
                </a:gradFill>
                <a:effectLst>
                  <a:glow rad="101600">
                    <a:srgbClr val="FFFF00">
                      <a:alpha val="60000"/>
                    </a:srgbClr>
                  </a:glow>
                  <a:outerShdw blurRad="76200" dist="50800" dir="5400000" algn="tl" rotWithShape="0">
                    <a:srgbClr val="000000">
                      <a:alpha val="65000"/>
                    </a:srgbClr>
                  </a:outerShdw>
                </a:effectLst>
              </a:rPr>
              <a:t>Studying the Bible</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10" descr="bible-Sun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9136937" cy="68024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459" name="Text Box 4"/>
          <p:cNvSpPr txBox="1">
            <a:spLocks noChangeArrowheads="1"/>
          </p:cNvSpPr>
          <p:nvPr/>
        </p:nvSpPr>
        <p:spPr bwMode="auto">
          <a:xfrm>
            <a:off x="19050" y="152400"/>
            <a:ext cx="91249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spcBef>
                <a:spcPct val="20000"/>
              </a:spcBef>
              <a:defRPr sz="4000">
                <a:solidFill>
                  <a:schemeClr val="tx1"/>
                </a:solidFill>
                <a:latin typeface="Arial" charset="0"/>
              </a:defRPr>
            </a:lvl1pPr>
            <a:lvl2pPr marL="742950" indent="-285750" eaLnBrk="0" hangingPunct="0">
              <a:spcBef>
                <a:spcPct val="20000"/>
              </a:spcBef>
              <a:defRPr sz="2800">
                <a:solidFill>
                  <a:schemeClr val="tx1"/>
                </a:solidFill>
                <a:latin typeface="Arial" charset="0"/>
              </a:defRPr>
            </a:lvl2pPr>
            <a:lvl3pPr marL="1143000" indent="-228600" eaLnBrk="0" hangingPunct="0">
              <a:spcBef>
                <a:spcPct val="20000"/>
              </a:spcBef>
              <a:defRPr sz="2400">
                <a:solidFill>
                  <a:schemeClr val="tx1"/>
                </a:solidFill>
                <a:latin typeface="Arial" charset="0"/>
              </a:defRPr>
            </a:lvl3pPr>
            <a:lvl4pPr marL="1600200" indent="-228600" eaLnBrk="0" hangingPunct="0">
              <a:spcBef>
                <a:spcPct val="20000"/>
              </a:spcBef>
              <a:defRPr sz="2000">
                <a:solidFill>
                  <a:schemeClr val="tx1"/>
                </a:solidFill>
                <a:latin typeface="Arial" charset="0"/>
              </a:defRPr>
            </a:lvl4pPr>
            <a:lvl5pPr marL="2057400" indent="-228600" eaLnBrk="0" hangingPunct="0">
              <a:spcBef>
                <a:spcPct val="20000"/>
              </a:spcBef>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50000"/>
              </a:spcBef>
              <a:buClr>
                <a:srgbClr val="00FFFF"/>
              </a:buClr>
              <a:buFont typeface="Wingdings" pitchFamily="2" charset="2"/>
              <a:buChar char="v"/>
            </a:pPr>
            <a:r>
              <a:rPr lang="en-US" altLang="en-US" sz="3200">
                <a:solidFill>
                  <a:schemeClr val="bg1"/>
                </a:solidFill>
                <a:cs typeface="Arial" charset="0"/>
              </a:rPr>
              <a:t>We can understand the Bible</a:t>
            </a:r>
          </a:p>
          <a:p>
            <a:pPr eaLnBrk="1" hangingPunct="1">
              <a:spcBef>
                <a:spcPct val="50000"/>
              </a:spcBef>
              <a:buClr>
                <a:srgbClr val="00FFFF"/>
              </a:buClr>
              <a:buFont typeface="Wingdings" pitchFamily="2" charset="2"/>
              <a:buChar char="v"/>
            </a:pPr>
            <a:r>
              <a:rPr lang="en-US" altLang="en-US" sz="3200">
                <a:solidFill>
                  <a:schemeClr val="bg1"/>
                </a:solidFill>
                <a:cs typeface="Arial" charset="0"/>
              </a:rPr>
              <a:t>We must apply our mind to gain knowledge</a:t>
            </a:r>
          </a:p>
        </p:txBody>
      </p:sp>
      <p:sp>
        <p:nvSpPr>
          <p:cNvPr id="19460" name="TextBox 2"/>
          <p:cNvSpPr txBox="1">
            <a:spLocks noChangeArrowheads="1"/>
          </p:cNvSpPr>
          <p:nvPr/>
        </p:nvSpPr>
        <p:spPr bwMode="auto">
          <a:xfrm>
            <a:off x="4446588" y="2493963"/>
            <a:ext cx="4724400"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4000">
                <a:solidFill>
                  <a:schemeClr val="tx1"/>
                </a:solidFill>
                <a:latin typeface="Arial" charset="0"/>
              </a:defRPr>
            </a:lvl1pPr>
            <a:lvl2pPr marL="742950" indent="-285750" eaLnBrk="0" hangingPunct="0">
              <a:spcBef>
                <a:spcPct val="20000"/>
              </a:spcBef>
              <a:defRPr sz="2800">
                <a:solidFill>
                  <a:schemeClr val="tx1"/>
                </a:solidFill>
                <a:latin typeface="Arial" charset="0"/>
              </a:defRPr>
            </a:lvl2pPr>
            <a:lvl3pPr marL="1143000" indent="-228600" eaLnBrk="0" hangingPunct="0">
              <a:spcBef>
                <a:spcPct val="20000"/>
              </a:spcBef>
              <a:defRPr sz="2400">
                <a:solidFill>
                  <a:schemeClr val="tx1"/>
                </a:solidFill>
                <a:latin typeface="Arial" charset="0"/>
              </a:defRPr>
            </a:lvl3pPr>
            <a:lvl4pPr marL="1600200" indent="-228600" eaLnBrk="0" hangingPunct="0">
              <a:spcBef>
                <a:spcPct val="20000"/>
              </a:spcBef>
              <a:defRPr sz="2000">
                <a:solidFill>
                  <a:schemeClr val="tx1"/>
                </a:solidFill>
                <a:latin typeface="Arial" charset="0"/>
              </a:defRPr>
            </a:lvl4pPr>
            <a:lvl5pPr marL="2057400" indent="-228600" eaLnBrk="0" hangingPunct="0">
              <a:spcBef>
                <a:spcPct val="20000"/>
              </a:spcBef>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0"/>
              </a:spcBef>
            </a:pPr>
            <a:r>
              <a:rPr lang="en-US" altLang="en-US" sz="2800">
                <a:solidFill>
                  <a:schemeClr val="bg1"/>
                </a:solidFill>
                <a:latin typeface="Arial Black" pitchFamily="34" charset="0"/>
              </a:rPr>
              <a:t>“And you shall know the truth, and the truth shall make you free.” 			</a:t>
            </a:r>
            <a:r>
              <a:rPr lang="en-US" altLang="en-US" sz="2800" b="1">
                <a:solidFill>
                  <a:srgbClr val="FFFF00"/>
                </a:solidFill>
                <a:latin typeface="Arial Black" pitchFamily="34" charset="0"/>
              </a:rPr>
              <a:t>Jn. 8:32</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0" descr="bible-Sun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36937" cy="68024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AutoShape 4"/>
          <p:cNvSpPr>
            <a:spLocks noChangeArrowheads="1"/>
          </p:cNvSpPr>
          <p:nvPr/>
        </p:nvSpPr>
        <p:spPr bwMode="auto">
          <a:xfrm>
            <a:off x="4373563" y="47625"/>
            <a:ext cx="4572000" cy="3352800"/>
          </a:xfrm>
          <a:prstGeom prst="horizontalScroll">
            <a:avLst>
              <a:gd name="adj" fmla="val 12500"/>
            </a:avLst>
          </a:prstGeom>
          <a:solidFill>
            <a:schemeClr val="tx1"/>
          </a:solidFill>
          <a:ln w="9525">
            <a:solidFill>
              <a:schemeClr val="bg2"/>
            </a:solidFill>
            <a:round/>
            <a:headEnd/>
            <a:tailEnd/>
          </a:ln>
        </p:spPr>
        <p:txBody>
          <a:bodyPr/>
          <a:lstStyle/>
          <a:p>
            <a:pPr>
              <a:spcBef>
                <a:spcPct val="20000"/>
              </a:spcBef>
              <a:defRPr/>
            </a:pPr>
            <a:r>
              <a:rPr lang="en-US" sz="2000" b="1" dirty="0">
                <a:solidFill>
                  <a:schemeClr val="bg1"/>
                </a:solidFill>
                <a:effectLst>
                  <a:outerShdw blurRad="38100" dist="38100" dir="2700000" algn="tl">
                    <a:srgbClr val="808080"/>
                  </a:outerShdw>
                </a:effectLst>
                <a:latin typeface="Arial" pitchFamily="34" charset="0"/>
                <a:cs typeface="Arial" pitchFamily="34" charset="0"/>
              </a:rPr>
              <a:t>Hear		John 12:48</a:t>
            </a:r>
          </a:p>
          <a:p>
            <a:pPr>
              <a:spcBef>
                <a:spcPct val="20000"/>
              </a:spcBef>
              <a:defRPr/>
            </a:pPr>
            <a:r>
              <a:rPr lang="en-US" sz="2000" b="1" dirty="0">
                <a:solidFill>
                  <a:schemeClr val="bg1"/>
                </a:solidFill>
                <a:effectLst>
                  <a:outerShdw blurRad="38100" dist="38100" dir="2700000" algn="tl">
                    <a:srgbClr val="808080"/>
                  </a:outerShdw>
                </a:effectLst>
                <a:latin typeface="Arial" pitchFamily="34" charset="0"/>
                <a:cs typeface="Arial" pitchFamily="34" charset="0"/>
              </a:rPr>
              <a:t>Believe		John 8:24</a:t>
            </a:r>
          </a:p>
          <a:p>
            <a:pPr>
              <a:spcBef>
                <a:spcPct val="20000"/>
              </a:spcBef>
              <a:defRPr/>
            </a:pPr>
            <a:r>
              <a:rPr lang="en-US" sz="2000" b="1" dirty="0">
                <a:solidFill>
                  <a:schemeClr val="bg1"/>
                </a:solidFill>
                <a:effectLst>
                  <a:outerShdw blurRad="38100" dist="38100" dir="2700000" algn="tl">
                    <a:srgbClr val="808080"/>
                  </a:outerShdw>
                </a:effectLst>
                <a:latin typeface="Arial" pitchFamily="34" charset="0"/>
                <a:cs typeface="Arial" pitchFamily="34" charset="0"/>
              </a:rPr>
              <a:t>Repent		Luke 13:3</a:t>
            </a:r>
          </a:p>
          <a:p>
            <a:pPr>
              <a:spcBef>
                <a:spcPct val="20000"/>
              </a:spcBef>
              <a:defRPr/>
            </a:pPr>
            <a:r>
              <a:rPr lang="en-US" sz="2000" b="1" dirty="0">
                <a:solidFill>
                  <a:schemeClr val="bg1"/>
                </a:solidFill>
                <a:effectLst>
                  <a:outerShdw blurRad="38100" dist="38100" dir="2700000" algn="tl">
                    <a:srgbClr val="808080"/>
                  </a:outerShdw>
                </a:effectLst>
                <a:latin typeface="Arial" pitchFamily="34" charset="0"/>
                <a:cs typeface="Arial" pitchFamily="34" charset="0"/>
              </a:rPr>
              <a:t>Confess	Matt. 10:32-33</a:t>
            </a:r>
          </a:p>
          <a:p>
            <a:pPr>
              <a:spcBef>
                <a:spcPct val="20000"/>
              </a:spcBef>
              <a:defRPr/>
            </a:pPr>
            <a:r>
              <a:rPr lang="en-US" sz="2000" b="1" dirty="0">
                <a:solidFill>
                  <a:schemeClr val="bg1"/>
                </a:solidFill>
                <a:effectLst>
                  <a:outerShdw blurRad="38100" dist="38100" dir="2700000" algn="tl">
                    <a:srgbClr val="808080"/>
                  </a:outerShdw>
                </a:effectLst>
                <a:latin typeface="Arial" pitchFamily="34" charset="0"/>
                <a:cs typeface="Arial" pitchFamily="34" charset="0"/>
              </a:rPr>
              <a:t>Baptized	Mark 16:16</a:t>
            </a:r>
          </a:p>
          <a:p>
            <a:pPr>
              <a:spcBef>
                <a:spcPct val="20000"/>
              </a:spcBef>
              <a:defRPr/>
            </a:pPr>
            <a:r>
              <a:rPr lang="en-US" sz="2000" b="1" dirty="0">
                <a:solidFill>
                  <a:schemeClr val="bg1"/>
                </a:solidFill>
                <a:effectLst>
                  <a:outerShdw blurRad="38100" dist="38100" dir="2700000" algn="tl">
                    <a:srgbClr val="808080"/>
                  </a:outerShdw>
                </a:effectLst>
                <a:latin typeface="Arial" pitchFamily="34" charset="0"/>
                <a:cs typeface="Arial" pitchFamily="34" charset="0"/>
              </a:rPr>
              <a:t>Faithful	</a:t>
            </a:r>
            <a:r>
              <a:rPr lang="en-US" sz="2000" b="1" dirty="0">
                <a:solidFill>
                  <a:schemeClr val="bg1"/>
                </a:solidFill>
                <a:effectLst>
                  <a:outerShdw blurRad="38100" dist="38100" dir="2700000" algn="tl">
                    <a:srgbClr val="808080"/>
                  </a:outerShdw>
                </a:effectLst>
                <a:latin typeface="Arial" pitchFamily="34" charset="0"/>
                <a:cs typeface="Arial" pitchFamily="34" charset="0"/>
              </a:rPr>
              <a:t>Matt</a:t>
            </a:r>
            <a:r>
              <a:rPr lang="en-US" sz="2000" b="1" dirty="0">
                <a:solidFill>
                  <a:schemeClr val="bg1"/>
                </a:solidFill>
                <a:effectLst>
                  <a:outerShdw blurRad="38100" dist="38100" dir="2700000" algn="tl">
                    <a:srgbClr val="808080"/>
                  </a:outerShdw>
                </a:effectLst>
                <a:latin typeface="Arial" pitchFamily="34" charset="0"/>
                <a:cs typeface="Arial" pitchFamily="34" charset="0"/>
              </a:rPr>
              <a:t>. 24:13</a:t>
            </a:r>
          </a:p>
          <a:p>
            <a:pPr algn="r">
              <a:spcBef>
                <a:spcPct val="20000"/>
              </a:spcBef>
              <a:defRPr/>
            </a:pPr>
            <a:endParaRPr lang="en-US" sz="2000" i="1"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bible-Sun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36937" cy="68024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099" name="TextBox 1"/>
          <p:cNvSpPr txBox="1">
            <a:spLocks noChangeArrowheads="1"/>
          </p:cNvSpPr>
          <p:nvPr/>
        </p:nvSpPr>
        <p:spPr bwMode="auto">
          <a:xfrm>
            <a:off x="3657600" y="0"/>
            <a:ext cx="5486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b="1">
                <a:solidFill>
                  <a:schemeClr val="bg1"/>
                </a:solidFill>
                <a:latin typeface="Times New Roman" pitchFamily="18" charset="0"/>
                <a:cs typeface="Times New Roman" pitchFamily="18" charset="0"/>
              </a:rPr>
              <a:t>Thy Word is a lamp unto my feet and a light unto my path. </a:t>
            </a:r>
            <a:r>
              <a:rPr lang="en-US" altLang="en-US" sz="4000" b="1">
                <a:solidFill>
                  <a:srgbClr val="FFFF00"/>
                </a:solidFill>
                <a:latin typeface="Times New Roman" pitchFamily="18" charset="0"/>
                <a:cs typeface="Times New Roman" pitchFamily="18" charset="0"/>
              </a:rPr>
              <a:t>					</a:t>
            </a:r>
            <a:r>
              <a:rPr lang="en-US" altLang="en-US" sz="3600" b="1" i="1">
                <a:solidFill>
                  <a:srgbClr val="FFFF00"/>
                </a:solidFill>
                <a:latin typeface="Times New Roman" pitchFamily="18" charset="0"/>
                <a:cs typeface="Times New Roman" pitchFamily="18" charset="0"/>
              </a:rPr>
              <a:t>Ps. 119:105</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2" name="Picture 4" descr="http://www.conversationsforabetterworld.com/wp-content/uploads/2015/07/Bible-quotes-god-28790321-1280-9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68622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82" name="Picture 6" descr="http://patrickhenrycaucususa.com/wp-content/uploads/2009/06/Patrick-Henry.jpg"/>
          <p:cNvPicPr>
            <a:picLocks noChangeAspect="1" noChangeArrowheads="1"/>
          </p:cNvPicPr>
          <p:nvPr/>
        </p:nvPicPr>
        <p:blipFill>
          <a:blip r:embed="rId2" cstate="print">
            <a:extLst/>
          </a:blip>
          <a:srcRect/>
          <a:stretch>
            <a:fillRect/>
          </a:stretch>
        </p:blipFill>
        <p:spPr bwMode="auto">
          <a:xfrm>
            <a:off x="2209800" y="228600"/>
            <a:ext cx="4343400" cy="5232150"/>
          </a:xfrm>
          <a:prstGeom prst="ellipse">
            <a:avLst/>
          </a:prstGeom>
          <a:noFill/>
          <a:extLst/>
        </p:spPr>
      </p:pic>
      <p:sp>
        <p:nvSpPr>
          <p:cNvPr id="6147" name="TextBox 1"/>
          <p:cNvSpPr txBox="1">
            <a:spLocks noChangeArrowheads="1"/>
          </p:cNvSpPr>
          <p:nvPr/>
        </p:nvSpPr>
        <p:spPr bwMode="auto">
          <a:xfrm>
            <a:off x="381000" y="5562600"/>
            <a:ext cx="8382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4000">
                <a:solidFill>
                  <a:schemeClr val="tx1"/>
                </a:solidFill>
                <a:latin typeface="Arial" charset="0"/>
              </a:defRPr>
            </a:lvl1pPr>
            <a:lvl2pPr marL="742950" indent="-285750" eaLnBrk="0" hangingPunct="0">
              <a:spcBef>
                <a:spcPct val="20000"/>
              </a:spcBef>
              <a:defRPr sz="2800">
                <a:solidFill>
                  <a:schemeClr val="tx1"/>
                </a:solidFill>
                <a:latin typeface="Arial" charset="0"/>
              </a:defRPr>
            </a:lvl2pPr>
            <a:lvl3pPr marL="1143000" indent="-228600" eaLnBrk="0" hangingPunct="0">
              <a:spcBef>
                <a:spcPct val="20000"/>
              </a:spcBef>
              <a:defRPr sz="2400">
                <a:solidFill>
                  <a:schemeClr val="tx1"/>
                </a:solidFill>
                <a:latin typeface="Arial" charset="0"/>
              </a:defRPr>
            </a:lvl3pPr>
            <a:lvl4pPr marL="1600200" indent="-228600" eaLnBrk="0" hangingPunct="0">
              <a:spcBef>
                <a:spcPct val="20000"/>
              </a:spcBef>
              <a:defRPr sz="2000">
                <a:solidFill>
                  <a:schemeClr val="tx1"/>
                </a:solidFill>
                <a:latin typeface="Arial" charset="0"/>
              </a:defRPr>
            </a:lvl4pPr>
            <a:lvl5pPr marL="2057400" indent="-228600" eaLnBrk="0" hangingPunct="0">
              <a:spcBef>
                <a:spcPct val="20000"/>
              </a:spcBef>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0"/>
              </a:spcBef>
            </a:pPr>
            <a:r>
              <a:rPr lang="en-US" altLang="en-US" sz="3200">
                <a:solidFill>
                  <a:schemeClr val="bg1"/>
                </a:solidFill>
                <a:cs typeface="Arial" charset="0"/>
              </a:rPr>
              <a:t>The Bible is worth all other books which have ever been printed.  - Patrick Henry</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264049"/>
            <a:ext cx="9144000" cy="584775"/>
          </a:xfrm>
          <a:prstGeom prst="rect">
            <a:avLst/>
          </a:prstGeom>
          <a:noFill/>
        </p:spPr>
        <p:txBody>
          <a:bodyPr>
            <a:spAutoFit/>
          </a:bodyPr>
          <a:lstStyle/>
          <a:p>
            <a:pPr>
              <a:defRPr/>
            </a:pPr>
            <a:r>
              <a:rPr lang="en-US" sz="3200" dirty="0">
                <a:solidFill>
                  <a:schemeClr val="bg1"/>
                </a:solidFill>
                <a:effectLst>
                  <a:glow rad="101600">
                    <a:srgbClr val="00B0F0">
                      <a:alpha val="60000"/>
                    </a:srgbClr>
                  </a:glow>
                </a:effectLst>
              </a:rPr>
              <a:t>Studying the Bible - Compared to Eating</a:t>
            </a:r>
          </a:p>
        </p:txBody>
      </p:sp>
      <p:sp>
        <p:nvSpPr>
          <p:cNvPr id="7171" name="TextBox 2"/>
          <p:cNvSpPr txBox="1">
            <a:spLocks noChangeArrowheads="1"/>
          </p:cNvSpPr>
          <p:nvPr/>
        </p:nvSpPr>
        <p:spPr bwMode="auto">
          <a:xfrm>
            <a:off x="228600" y="1371600"/>
            <a:ext cx="8686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4000">
                <a:solidFill>
                  <a:schemeClr val="tx1"/>
                </a:solidFill>
                <a:latin typeface="Arial" charset="0"/>
              </a:defRPr>
            </a:lvl1pPr>
            <a:lvl2pPr marL="742950" indent="-285750" eaLnBrk="0" hangingPunct="0">
              <a:spcBef>
                <a:spcPct val="20000"/>
              </a:spcBef>
              <a:defRPr sz="2800">
                <a:solidFill>
                  <a:schemeClr val="tx1"/>
                </a:solidFill>
                <a:latin typeface="Arial" charset="0"/>
              </a:defRPr>
            </a:lvl2pPr>
            <a:lvl3pPr marL="1143000" indent="-228600" eaLnBrk="0" hangingPunct="0">
              <a:spcBef>
                <a:spcPct val="20000"/>
              </a:spcBef>
              <a:defRPr sz="2400">
                <a:solidFill>
                  <a:schemeClr val="tx1"/>
                </a:solidFill>
                <a:latin typeface="Arial" charset="0"/>
              </a:defRPr>
            </a:lvl3pPr>
            <a:lvl4pPr marL="1600200" indent="-228600" eaLnBrk="0" hangingPunct="0">
              <a:spcBef>
                <a:spcPct val="20000"/>
              </a:spcBef>
              <a:defRPr sz="2000">
                <a:solidFill>
                  <a:schemeClr val="tx1"/>
                </a:solidFill>
                <a:latin typeface="Arial" charset="0"/>
              </a:defRPr>
            </a:lvl4pPr>
            <a:lvl5pPr marL="2057400" indent="-228600" eaLnBrk="0" hangingPunct="0">
              <a:spcBef>
                <a:spcPct val="20000"/>
              </a:spcBef>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0"/>
              </a:spcBef>
            </a:pPr>
            <a:r>
              <a:rPr lang="en-US" altLang="en-US" sz="2800" b="1">
                <a:solidFill>
                  <a:srgbClr val="FFFF00"/>
                </a:solidFill>
                <a:cs typeface="Arial" charset="0"/>
              </a:rPr>
              <a:t>John 6</a:t>
            </a:r>
          </a:p>
          <a:p>
            <a:pPr eaLnBrk="1" hangingPunct="1">
              <a:spcBef>
                <a:spcPct val="0"/>
              </a:spcBef>
            </a:pPr>
            <a:endParaRPr lang="en-US" altLang="en-US" sz="2800">
              <a:solidFill>
                <a:schemeClr val="bg1"/>
              </a:solidFill>
              <a:cs typeface="Arial" charset="0"/>
            </a:endParaRPr>
          </a:p>
          <a:p>
            <a:pPr eaLnBrk="1" hangingPunct="1">
              <a:spcBef>
                <a:spcPct val="0"/>
              </a:spcBef>
            </a:pPr>
            <a:r>
              <a:rPr lang="en-US" altLang="en-US" sz="2800" b="1">
                <a:solidFill>
                  <a:srgbClr val="FFFF00"/>
                </a:solidFill>
                <a:cs typeface="Arial" charset="0"/>
              </a:rPr>
              <a:t>v. 35  </a:t>
            </a:r>
            <a:r>
              <a:rPr lang="en-US" altLang="en-US" sz="2800">
                <a:solidFill>
                  <a:schemeClr val="bg1"/>
                </a:solidFill>
                <a:cs typeface="Arial" charset="0"/>
              </a:rPr>
              <a:t>“And Jesus said to them, "I am the bread of life. He who comes to Me shall never hunger, and he who believes in Me shall never thirst.”</a:t>
            </a:r>
          </a:p>
          <a:p>
            <a:pPr eaLnBrk="1" hangingPunct="1">
              <a:spcBef>
                <a:spcPct val="0"/>
              </a:spcBef>
            </a:pPr>
            <a:endParaRPr lang="en-US" altLang="en-US" sz="2800">
              <a:solidFill>
                <a:schemeClr val="bg1"/>
              </a:solidFill>
              <a:cs typeface="Arial" charset="0"/>
            </a:endParaRPr>
          </a:p>
          <a:p>
            <a:pPr eaLnBrk="1" hangingPunct="1">
              <a:spcBef>
                <a:spcPct val="0"/>
              </a:spcBef>
            </a:pPr>
            <a:endParaRPr lang="en-US" altLang="en-US" sz="2800">
              <a:solidFill>
                <a:schemeClr val="bg1"/>
              </a:solidFill>
              <a:cs typeface="Arial" charset="0"/>
            </a:endParaRPr>
          </a:p>
          <a:p>
            <a:pPr eaLnBrk="1" hangingPunct="1">
              <a:spcBef>
                <a:spcPct val="0"/>
              </a:spcBef>
            </a:pPr>
            <a:r>
              <a:rPr lang="en-US" altLang="en-US" sz="2800" b="1">
                <a:solidFill>
                  <a:srgbClr val="FFFF00"/>
                </a:solidFill>
                <a:cs typeface="Arial" charset="0"/>
              </a:rPr>
              <a:t>v. 63 </a:t>
            </a:r>
            <a:r>
              <a:rPr lang="en-US" altLang="en-US" sz="2800">
                <a:solidFill>
                  <a:schemeClr val="bg1"/>
                </a:solidFill>
                <a:cs typeface="Arial" charset="0"/>
              </a:rPr>
              <a:t>"It is the Spirit who gives life; the flesh profits nothing. The words that I speak to you are spirit, and they are life.”</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ame 1"/>
          <p:cNvSpPr/>
          <p:nvPr/>
        </p:nvSpPr>
        <p:spPr>
          <a:xfrm>
            <a:off x="381000" y="228600"/>
            <a:ext cx="8458200" cy="914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effectLst>
                  <a:glow rad="457200">
                    <a:schemeClr val="accent1">
                      <a:satMod val="175000"/>
                      <a:alpha val="40000"/>
                    </a:schemeClr>
                  </a:glow>
                </a:effectLst>
              </a:rPr>
              <a:t>Requirements for Bible Study</a:t>
            </a:r>
          </a:p>
        </p:txBody>
      </p:sp>
      <p:sp>
        <p:nvSpPr>
          <p:cNvPr id="3" name="TextBox 2"/>
          <p:cNvSpPr txBox="1"/>
          <p:nvPr/>
        </p:nvSpPr>
        <p:spPr>
          <a:xfrm>
            <a:off x="457200" y="1752600"/>
            <a:ext cx="8077200" cy="3970338"/>
          </a:xfrm>
          <a:prstGeom prst="rect">
            <a:avLst/>
          </a:prstGeom>
          <a:noFill/>
        </p:spPr>
        <p:txBody>
          <a:bodyPr>
            <a:spAutoFit/>
          </a:bodyPr>
          <a:lstStyle/>
          <a:p>
            <a:pPr marL="457200" indent="-457200">
              <a:buFont typeface="Wingdings" pitchFamily="2" charset="2"/>
              <a:buChar char="Ø"/>
              <a:defRPr/>
            </a:pPr>
            <a:r>
              <a:rPr lang="en-US" sz="2800" dirty="0">
                <a:solidFill>
                  <a:srgbClr val="00FFFF"/>
                </a:solidFill>
              </a:rPr>
              <a:t>Desire to learn</a:t>
            </a:r>
          </a:p>
          <a:p>
            <a:pPr>
              <a:defRPr/>
            </a:pPr>
            <a:r>
              <a:rPr lang="en-US" sz="2800" dirty="0">
                <a:solidFill>
                  <a:schemeClr val="bg1"/>
                </a:solidFill>
              </a:rPr>
              <a:t>    </a:t>
            </a:r>
            <a:r>
              <a:rPr lang="en-US" sz="2800" b="1" dirty="0">
                <a:solidFill>
                  <a:srgbClr val="FFFF00"/>
                </a:solidFill>
                <a:latin typeface="Arial" pitchFamily="34" charset="0"/>
                <a:cs typeface="Arial" pitchFamily="34" charset="0"/>
              </a:rPr>
              <a:t>Matt. 5:6  </a:t>
            </a:r>
            <a:r>
              <a:rPr lang="en-US" sz="2800" dirty="0">
                <a:solidFill>
                  <a:schemeClr val="bg1"/>
                </a:solidFill>
                <a:latin typeface="Arial" pitchFamily="34" charset="0"/>
                <a:cs typeface="Arial" pitchFamily="34" charset="0"/>
              </a:rPr>
              <a:t>“hunger and thirst”</a:t>
            </a:r>
          </a:p>
          <a:p>
            <a:pPr>
              <a:defRPr/>
            </a:pPr>
            <a:r>
              <a:rPr lang="en-US" sz="2800" dirty="0">
                <a:solidFill>
                  <a:schemeClr val="bg1"/>
                </a:solidFill>
                <a:latin typeface="Arial" pitchFamily="34" charset="0"/>
                <a:cs typeface="Arial" pitchFamily="34" charset="0"/>
              </a:rPr>
              <a:t>    </a:t>
            </a:r>
            <a:r>
              <a:rPr lang="en-US" sz="2800" b="1" dirty="0">
                <a:solidFill>
                  <a:srgbClr val="FFFF00"/>
                </a:solidFill>
                <a:latin typeface="Arial" pitchFamily="34" charset="0"/>
                <a:cs typeface="Arial" pitchFamily="34" charset="0"/>
              </a:rPr>
              <a:t>1 Pet. 2:2  </a:t>
            </a:r>
            <a:r>
              <a:rPr lang="en-US" sz="2800" dirty="0">
                <a:solidFill>
                  <a:schemeClr val="bg1"/>
                </a:solidFill>
                <a:latin typeface="Arial" pitchFamily="34" charset="0"/>
                <a:cs typeface="Arial" pitchFamily="34" charset="0"/>
              </a:rPr>
              <a:t>“desire the pure milk of the word”</a:t>
            </a:r>
          </a:p>
          <a:p>
            <a:pPr>
              <a:defRPr/>
            </a:pPr>
            <a:endParaRPr lang="en-US" sz="2800" dirty="0">
              <a:solidFill>
                <a:schemeClr val="bg1"/>
              </a:solidFill>
            </a:endParaRPr>
          </a:p>
          <a:p>
            <a:pPr marL="457200" indent="-457200">
              <a:buFont typeface="Wingdings" pitchFamily="2" charset="2"/>
              <a:buChar char="Ø"/>
              <a:defRPr/>
            </a:pPr>
            <a:r>
              <a:rPr lang="en-US" sz="2800" dirty="0">
                <a:solidFill>
                  <a:srgbClr val="00FFFF"/>
                </a:solidFill>
              </a:rPr>
              <a:t>Belief in Inspiration</a:t>
            </a:r>
          </a:p>
          <a:p>
            <a:pPr>
              <a:defRPr/>
            </a:pPr>
            <a:r>
              <a:rPr lang="en-US" sz="2800" dirty="0">
                <a:solidFill>
                  <a:schemeClr val="bg1"/>
                </a:solidFill>
              </a:rPr>
              <a:t>    </a:t>
            </a:r>
            <a:r>
              <a:rPr lang="en-US" sz="2800" b="1" dirty="0">
                <a:solidFill>
                  <a:srgbClr val="FFFF00"/>
                </a:solidFill>
                <a:latin typeface="Arial" pitchFamily="34" charset="0"/>
                <a:cs typeface="Arial" pitchFamily="34" charset="0"/>
              </a:rPr>
              <a:t>2 Tim. 3:16-17  </a:t>
            </a:r>
            <a:r>
              <a:rPr lang="en-US" sz="2800" dirty="0">
                <a:solidFill>
                  <a:schemeClr val="bg1"/>
                </a:solidFill>
                <a:latin typeface="Arial" pitchFamily="34" charset="0"/>
                <a:cs typeface="Arial" pitchFamily="34" charset="0"/>
              </a:rPr>
              <a:t>“inspiration of God”</a:t>
            </a:r>
          </a:p>
          <a:p>
            <a:pPr>
              <a:defRPr/>
            </a:pPr>
            <a:endParaRPr lang="en-US" sz="2800" dirty="0">
              <a:solidFill>
                <a:schemeClr val="bg1"/>
              </a:solidFill>
            </a:endParaRPr>
          </a:p>
          <a:p>
            <a:pPr marL="457200" indent="-457200">
              <a:buFont typeface="Wingdings" pitchFamily="2" charset="2"/>
              <a:buChar char="Ø"/>
              <a:defRPr/>
            </a:pPr>
            <a:r>
              <a:rPr lang="en-US" sz="2800" dirty="0">
                <a:solidFill>
                  <a:srgbClr val="66FFFF"/>
                </a:solidFill>
              </a:rPr>
              <a:t>Willing to put in the effort</a:t>
            </a:r>
          </a:p>
          <a:p>
            <a:pPr>
              <a:defRPr/>
            </a:pPr>
            <a:r>
              <a:rPr lang="en-US" sz="2800" dirty="0">
                <a:solidFill>
                  <a:schemeClr val="bg1"/>
                </a:solidFill>
              </a:rPr>
              <a:t>    </a:t>
            </a:r>
            <a:r>
              <a:rPr lang="en-US" sz="2800" b="1" dirty="0">
                <a:solidFill>
                  <a:srgbClr val="FFFF00"/>
                </a:solidFill>
                <a:latin typeface="Arial" pitchFamily="34" charset="0"/>
                <a:cs typeface="Arial" pitchFamily="34" charset="0"/>
              </a:rPr>
              <a:t>Rev. 1:3  </a:t>
            </a:r>
            <a:r>
              <a:rPr lang="en-US" sz="2800" dirty="0">
                <a:solidFill>
                  <a:schemeClr val="bg1"/>
                </a:solidFill>
                <a:latin typeface="Arial" pitchFamily="34" charset="0"/>
                <a:cs typeface="Arial" pitchFamily="34" charset="0"/>
              </a:rPr>
              <a:t>“Blessed is he that reads”    </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3.bp.blogspot.com/-oWzPL8fl-eU/T0Fc7fo0MtI/AAAAAAAAAZE/aGQhPup06wE/s1600/dusty-bible.jpg"/>
          <p:cNvPicPr>
            <a:picLocks noChangeAspect="1" noChangeArrowheads="1"/>
          </p:cNvPicPr>
          <p:nvPr/>
        </p:nvPicPr>
        <p:blipFill>
          <a:blip r:embed="rId2" cstate="print">
            <a:extLst/>
          </a:blip>
          <a:srcRect/>
          <a:stretch>
            <a:fillRect/>
          </a:stretch>
        </p:blipFill>
        <p:spPr bwMode="auto">
          <a:xfrm>
            <a:off x="190386" y="457200"/>
            <a:ext cx="8809906" cy="5867400"/>
          </a:xfrm>
          <a:prstGeom prst="rect">
            <a:avLst/>
          </a:prstGeom>
          <a:ln>
            <a:noFill/>
          </a:ln>
          <a:effectLst>
            <a:softEdge rad="112500"/>
          </a:effectLst>
          <a:ex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ame 1"/>
          <p:cNvSpPr/>
          <p:nvPr/>
        </p:nvSpPr>
        <p:spPr>
          <a:xfrm>
            <a:off x="381000" y="228600"/>
            <a:ext cx="8458200" cy="914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effectLst>
                  <a:glow rad="457200">
                    <a:schemeClr val="accent1">
                      <a:satMod val="175000"/>
                      <a:alpha val="40000"/>
                    </a:schemeClr>
                  </a:glow>
                </a:effectLst>
              </a:rPr>
              <a:t>Growth from Bible Study</a:t>
            </a:r>
          </a:p>
        </p:txBody>
      </p:sp>
      <p:sp>
        <p:nvSpPr>
          <p:cNvPr id="10243" name="TextBox 2"/>
          <p:cNvSpPr txBox="1">
            <a:spLocks noChangeArrowheads="1"/>
          </p:cNvSpPr>
          <p:nvPr/>
        </p:nvSpPr>
        <p:spPr bwMode="auto">
          <a:xfrm>
            <a:off x="457200" y="1468438"/>
            <a:ext cx="80772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defRPr sz="4000">
                <a:solidFill>
                  <a:schemeClr val="tx1"/>
                </a:solidFill>
                <a:latin typeface="Arial" charset="0"/>
              </a:defRPr>
            </a:lvl1pPr>
            <a:lvl2pPr marL="742950" indent="-285750" eaLnBrk="0" hangingPunct="0">
              <a:spcBef>
                <a:spcPct val="20000"/>
              </a:spcBef>
              <a:defRPr sz="2800">
                <a:solidFill>
                  <a:schemeClr val="tx1"/>
                </a:solidFill>
                <a:latin typeface="Arial" charset="0"/>
              </a:defRPr>
            </a:lvl2pPr>
            <a:lvl3pPr marL="1143000" indent="-228600" eaLnBrk="0" hangingPunct="0">
              <a:spcBef>
                <a:spcPct val="20000"/>
              </a:spcBef>
              <a:defRPr sz="2400">
                <a:solidFill>
                  <a:schemeClr val="tx1"/>
                </a:solidFill>
                <a:latin typeface="Arial" charset="0"/>
              </a:defRPr>
            </a:lvl3pPr>
            <a:lvl4pPr marL="1600200" indent="-228600" eaLnBrk="0" hangingPunct="0">
              <a:spcBef>
                <a:spcPct val="20000"/>
              </a:spcBef>
              <a:defRPr sz="2000">
                <a:solidFill>
                  <a:schemeClr val="tx1"/>
                </a:solidFill>
                <a:latin typeface="Arial" charset="0"/>
              </a:defRPr>
            </a:lvl4pPr>
            <a:lvl5pPr marL="2057400" indent="-228600" eaLnBrk="0" hangingPunct="0">
              <a:spcBef>
                <a:spcPct val="20000"/>
              </a:spcBef>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lnSpc>
                <a:spcPct val="150000"/>
              </a:lnSpc>
              <a:spcBef>
                <a:spcPct val="0"/>
              </a:spcBef>
              <a:buFont typeface="Wingdings" pitchFamily="2" charset="2"/>
              <a:buChar char="Ø"/>
            </a:pPr>
            <a:r>
              <a:rPr lang="en-US" altLang="en-US" sz="2800">
                <a:solidFill>
                  <a:srgbClr val="00FFFF"/>
                </a:solidFill>
                <a:latin typeface="Arial Black" pitchFamily="34" charset="0"/>
              </a:rPr>
              <a:t>Eat the Right Amount</a:t>
            </a:r>
          </a:p>
          <a:p>
            <a:pPr eaLnBrk="1" hangingPunct="1">
              <a:lnSpc>
                <a:spcPct val="150000"/>
              </a:lnSpc>
              <a:spcBef>
                <a:spcPct val="0"/>
              </a:spcBef>
              <a:buFont typeface="Wingdings" pitchFamily="2" charset="2"/>
              <a:buChar char="Ø"/>
            </a:pPr>
            <a:r>
              <a:rPr lang="en-US" altLang="en-US" sz="2800">
                <a:solidFill>
                  <a:srgbClr val="00FFFF"/>
                </a:solidFill>
                <a:latin typeface="Arial Black" pitchFamily="34" charset="0"/>
              </a:rPr>
              <a:t>Eat a Balanced Meal</a:t>
            </a:r>
          </a:p>
          <a:p>
            <a:pPr eaLnBrk="1" hangingPunct="1">
              <a:lnSpc>
                <a:spcPct val="150000"/>
              </a:lnSpc>
              <a:spcBef>
                <a:spcPct val="0"/>
              </a:spcBef>
              <a:buFont typeface="Wingdings" pitchFamily="2" charset="2"/>
              <a:buChar char="Ø"/>
            </a:pPr>
            <a:r>
              <a:rPr lang="en-US" altLang="en-US" sz="2800">
                <a:solidFill>
                  <a:srgbClr val="00FFFF"/>
                </a:solidFill>
                <a:latin typeface="Arial Black" pitchFamily="34" charset="0"/>
              </a:rPr>
              <a:t>Eat Correctly</a:t>
            </a:r>
          </a:p>
          <a:p>
            <a:pPr eaLnBrk="1" hangingPunct="1">
              <a:lnSpc>
                <a:spcPct val="150000"/>
              </a:lnSpc>
              <a:spcBef>
                <a:spcPct val="0"/>
              </a:spcBef>
              <a:buFont typeface="Wingdings" pitchFamily="2" charset="2"/>
              <a:buChar char="Ø"/>
            </a:pPr>
            <a:r>
              <a:rPr lang="en-US" altLang="en-US" sz="2800">
                <a:solidFill>
                  <a:srgbClr val="00FFFF"/>
                </a:solidFill>
                <a:latin typeface="Arial Black" pitchFamily="34" charset="0"/>
              </a:rPr>
              <a:t>Eat Healthy Food</a:t>
            </a:r>
          </a:p>
          <a:p>
            <a:pPr eaLnBrk="1" hangingPunct="1">
              <a:lnSpc>
                <a:spcPct val="150000"/>
              </a:lnSpc>
              <a:spcBef>
                <a:spcPct val="0"/>
              </a:spcBef>
              <a:buFont typeface="Wingdings" pitchFamily="2" charset="2"/>
              <a:buChar char="Ø"/>
            </a:pPr>
            <a:r>
              <a:rPr lang="en-US" altLang="en-US" sz="2800">
                <a:solidFill>
                  <a:srgbClr val="00FFFF"/>
                </a:solidFill>
                <a:latin typeface="Arial Black" pitchFamily="34" charset="0"/>
              </a:rPr>
              <a:t>Eat with Dignity</a:t>
            </a:r>
            <a:r>
              <a:rPr lang="en-US" altLang="en-US" sz="2800">
                <a:solidFill>
                  <a:schemeClr val="bg1"/>
                </a:solidFill>
                <a:cs typeface="Arial" charset="0"/>
              </a:rPr>
              <a:t>   </a:t>
            </a:r>
          </a:p>
        </p:txBody>
      </p:sp>
      <p:pic>
        <p:nvPicPr>
          <p:cNvPr id="4" name="Picture 10" descr="bible-Sun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4400"/>
            <a:ext cx="9144000" cy="21569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024209" y="304800"/>
            <a:ext cx="5038880" cy="923330"/>
          </a:xfrm>
          <a:prstGeom prst="rect">
            <a:avLst/>
          </a:prstGeom>
          <a:noFill/>
        </p:spPr>
        <p:txBody>
          <a:bodyPr wrap="none">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Study Habits</a:t>
            </a:r>
          </a:p>
        </p:txBody>
      </p:sp>
      <p:sp>
        <p:nvSpPr>
          <p:cNvPr id="11267" name="TextBox 2"/>
          <p:cNvSpPr txBox="1">
            <a:spLocks noChangeArrowheads="1"/>
          </p:cNvSpPr>
          <p:nvPr/>
        </p:nvSpPr>
        <p:spPr bwMode="auto">
          <a:xfrm>
            <a:off x="1676400" y="1600200"/>
            <a:ext cx="7391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defRPr sz="4000">
                <a:solidFill>
                  <a:schemeClr val="tx1"/>
                </a:solidFill>
                <a:latin typeface="Arial" charset="0"/>
              </a:defRPr>
            </a:lvl1pPr>
            <a:lvl2pPr marL="914400" indent="-457200" eaLnBrk="0" hangingPunct="0">
              <a:spcBef>
                <a:spcPct val="20000"/>
              </a:spcBef>
              <a:defRPr sz="2800">
                <a:solidFill>
                  <a:schemeClr val="tx1"/>
                </a:solidFill>
                <a:latin typeface="Arial" charset="0"/>
              </a:defRPr>
            </a:lvl2pPr>
            <a:lvl3pPr marL="1371600" indent="-457200" eaLnBrk="0" hangingPunct="0">
              <a:spcBef>
                <a:spcPct val="20000"/>
              </a:spcBef>
              <a:defRPr sz="2400">
                <a:solidFill>
                  <a:schemeClr val="tx1"/>
                </a:solidFill>
                <a:latin typeface="Arial" charset="0"/>
              </a:defRPr>
            </a:lvl3pPr>
            <a:lvl4pPr marL="1600200" indent="-228600" eaLnBrk="0" hangingPunct="0">
              <a:spcBef>
                <a:spcPct val="20000"/>
              </a:spcBef>
              <a:defRPr sz="2000">
                <a:solidFill>
                  <a:schemeClr val="tx1"/>
                </a:solidFill>
                <a:latin typeface="Arial" charset="0"/>
              </a:defRPr>
            </a:lvl4pPr>
            <a:lvl5pPr marL="2057400" indent="-228600" eaLnBrk="0" hangingPunct="0">
              <a:spcBef>
                <a:spcPct val="20000"/>
              </a:spcBef>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0"/>
              </a:spcBef>
              <a:buClr>
                <a:srgbClr val="00FFFF"/>
              </a:buClr>
              <a:buFont typeface="Wingdings" pitchFamily="2" charset="2"/>
              <a:buChar char="v"/>
            </a:pPr>
            <a:r>
              <a:rPr lang="en-US" altLang="en-US" sz="3200">
                <a:solidFill>
                  <a:schemeClr val="bg1"/>
                </a:solidFill>
                <a:latin typeface="Arial Black" pitchFamily="34" charset="0"/>
              </a:rPr>
              <a:t>When to Study</a:t>
            </a:r>
          </a:p>
          <a:p>
            <a:pPr eaLnBrk="1" hangingPunct="1">
              <a:spcBef>
                <a:spcPct val="0"/>
              </a:spcBef>
              <a:buClr>
                <a:srgbClr val="00FFFF"/>
              </a:buClr>
              <a:buFont typeface="Wingdings" pitchFamily="2" charset="2"/>
              <a:buChar char="v"/>
            </a:pPr>
            <a:endParaRPr lang="en-US" altLang="en-US" sz="3200">
              <a:solidFill>
                <a:schemeClr val="bg1"/>
              </a:solidFill>
              <a:latin typeface="Arial Black" pitchFamily="34" charset="0"/>
            </a:endParaRPr>
          </a:p>
          <a:p>
            <a:pPr lvl="1" eaLnBrk="1" hangingPunct="1">
              <a:spcBef>
                <a:spcPct val="0"/>
              </a:spcBef>
              <a:buClr>
                <a:srgbClr val="00FFFF"/>
              </a:buClr>
              <a:buFont typeface="Wingdings" pitchFamily="2" charset="2"/>
              <a:buChar char="v"/>
            </a:pPr>
            <a:r>
              <a:rPr lang="en-US" altLang="en-US" sz="3200">
                <a:solidFill>
                  <a:schemeClr val="bg1"/>
                </a:solidFill>
                <a:latin typeface="Arial Black" pitchFamily="34" charset="0"/>
              </a:rPr>
              <a:t>Where to Study</a:t>
            </a:r>
          </a:p>
          <a:p>
            <a:pPr eaLnBrk="1" hangingPunct="1">
              <a:spcBef>
                <a:spcPct val="0"/>
              </a:spcBef>
              <a:buClr>
                <a:srgbClr val="00FFFF"/>
              </a:buClr>
              <a:buFont typeface="Wingdings" pitchFamily="2" charset="2"/>
              <a:buChar char="v"/>
            </a:pPr>
            <a:endParaRPr lang="en-US" altLang="en-US" sz="3200">
              <a:solidFill>
                <a:schemeClr val="bg1"/>
              </a:solidFill>
              <a:latin typeface="Arial Black" pitchFamily="34" charset="0"/>
            </a:endParaRPr>
          </a:p>
          <a:p>
            <a:pPr lvl="2" eaLnBrk="1" hangingPunct="1">
              <a:spcBef>
                <a:spcPct val="0"/>
              </a:spcBef>
              <a:buClr>
                <a:srgbClr val="00FFFF"/>
              </a:buClr>
              <a:buFont typeface="Wingdings" pitchFamily="2" charset="2"/>
              <a:buChar char="v"/>
            </a:pPr>
            <a:r>
              <a:rPr lang="en-US" altLang="en-US" sz="3200">
                <a:solidFill>
                  <a:schemeClr val="bg1"/>
                </a:solidFill>
                <a:latin typeface="Arial Black" pitchFamily="34" charset="0"/>
              </a:rPr>
              <a:t>Regular Study</a:t>
            </a:r>
          </a:p>
        </p:txBody>
      </p:sp>
      <p:pic>
        <p:nvPicPr>
          <p:cNvPr id="4" name="Picture 10" descr="bible-Sun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4400"/>
            <a:ext cx="9144000" cy="21569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TotalTime>
  <Words>2442</Words>
  <Application>Microsoft Office PowerPoint</Application>
  <PresentationFormat>On-screen Show (4:3)</PresentationFormat>
  <Paragraphs>226</Paragraphs>
  <Slides>18</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 Black</vt:lpstr>
      <vt:lpstr>Arial</vt:lpstr>
      <vt:lpstr>Calibri</vt:lpstr>
      <vt:lpstr>Calisto MT</vt:lpstr>
      <vt:lpstr>Times New Roman</vt:lpstr>
      <vt:lpstr>Wingdings</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Evans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Study the Bible</dc:title>
  <dc:subject>Part 1</dc:subject>
  <dc:creator>Arthur Pigman</dc:creator>
  <cp:lastModifiedBy>John Croft</cp:lastModifiedBy>
  <cp:revision>42</cp:revision>
  <dcterms:created xsi:type="dcterms:W3CDTF">2009-07-28T06:36:41Z</dcterms:created>
  <dcterms:modified xsi:type="dcterms:W3CDTF">2016-01-07T23:41:47Z</dcterms:modified>
  <cp:category>Junior Class - Fall 2009</cp:category>
</cp:coreProperties>
</file>