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64" r:id="rId4"/>
    <p:sldId id="265" r:id="rId5"/>
    <p:sldId id="258" r:id="rId6"/>
    <p:sldId id="268" r:id="rId7"/>
    <p:sldId id="259" r:id="rId8"/>
    <p:sldId id="260" r:id="rId9"/>
    <p:sldId id="261" r:id="rId10"/>
    <p:sldId id="263" r:id="rId11"/>
    <p:sldId id="262" r:id="rId12"/>
    <p:sldId id="266"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C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744" autoAdjust="0"/>
  </p:normalViewPr>
  <p:slideViewPr>
    <p:cSldViewPr>
      <p:cViewPr varScale="1">
        <p:scale>
          <a:sx n="44" d="100"/>
          <a:sy n="44" d="100"/>
        </p:scale>
        <p:origin x="-212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B90E44-30B0-4341-89D4-D5B57078C5EB}" type="datetimeFigureOut">
              <a:rPr lang="en-US" smtClean="0"/>
              <a:t>11/24/2015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AC45A0-3CA9-4D98-9141-B351BE463A64}" type="slidenum">
              <a:rPr lang="en-US" smtClean="0"/>
              <a:t>‹#›</a:t>
            </a:fld>
            <a:endParaRPr lang="en-US"/>
          </a:p>
        </p:txBody>
      </p:sp>
    </p:spTree>
    <p:extLst>
      <p:ext uri="{BB962C8B-B14F-4D97-AF65-F5344CB8AC3E}">
        <p14:creationId xmlns:p14="http://schemas.microsoft.com/office/powerpoint/2010/main" val="1151020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kern="1200" dirty="0" smtClean="0">
                <a:solidFill>
                  <a:schemeClr val="tx1"/>
                </a:solidFill>
                <a:effectLst/>
                <a:latin typeface="+mn-lt"/>
                <a:ea typeface="+mn-ea"/>
                <a:cs typeface="+mn-cs"/>
              </a:rPr>
              <a:t>I am thankful that as a congregation we have peace</a:t>
            </a:r>
            <a:r>
              <a:rPr lang="en-US" sz="1200" kern="1200" baseline="0" dirty="0" smtClean="0">
                <a:solidFill>
                  <a:schemeClr val="tx1"/>
                </a:solidFill>
                <a:effectLst/>
                <a:latin typeface="+mn-lt"/>
                <a:ea typeface="+mn-ea"/>
                <a:cs typeface="+mn-cs"/>
              </a:rPr>
              <a:t> and unity</a:t>
            </a:r>
            <a:r>
              <a:rPr lang="en-US" sz="1200" kern="1200" dirty="0" smtClean="0">
                <a:solidFill>
                  <a:schemeClr val="tx1"/>
                </a:solidFill>
                <a:effectLst/>
                <a:latin typeface="+mn-lt"/>
                <a:ea typeface="+mn-ea"/>
                <a:cs typeface="+mn-cs"/>
              </a:rPr>
              <a:t>, as Scripture demands. Many fail to realize that peace and unity does not just happen, but requires ongoing effort to </a:t>
            </a:r>
            <a:r>
              <a:rPr lang="en-US" sz="1200" kern="1200" dirty="0" smtClean="0">
                <a:solidFill>
                  <a:schemeClr val="tx1"/>
                </a:solidFill>
                <a:effectLst/>
                <a:latin typeface="+mn-lt"/>
                <a:ea typeface="+mn-ea"/>
                <a:cs typeface="+mn-cs"/>
              </a:rPr>
              <a:t>sustain it. </a:t>
            </a:r>
            <a:endParaRPr lang="en-US" sz="1200" kern="1200" dirty="0" smtClean="0">
              <a:solidFill>
                <a:schemeClr val="tx1"/>
              </a:solidFill>
              <a:effectLst/>
              <a:latin typeface="+mn-lt"/>
              <a:ea typeface="+mn-ea"/>
              <a:cs typeface="+mn-cs"/>
            </a:endParaRPr>
          </a:p>
          <a:p>
            <a:pPr marL="228600" indent="-228600">
              <a:buAutoNum type="arabicPeriod"/>
            </a:pPr>
            <a:r>
              <a:rPr lang="en-US" sz="1200" kern="1200" dirty="0" smtClean="0">
                <a:solidFill>
                  <a:schemeClr val="tx1"/>
                </a:solidFill>
                <a:effectLst/>
                <a:latin typeface="+mn-lt"/>
                <a:ea typeface="+mn-ea"/>
                <a:cs typeface="+mn-cs"/>
              </a:rPr>
              <a:t>All human relationship have conflict</a:t>
            </a:r>
          </a:p>
          <a:p>
            <a:pPr marL="0" indent="0">
              <a:buNone/>
            </a:pPr>
            <a:r>
              <a:rPr lang="en-US" sz="1200" kern="1200" dirty="0" smtClean="0">
                <a:solidFill>
                  <a:schemeClr val="tx1"/>
                </a:solidFill>
                <a:effectLst/>
                <a:latin typeface="+mn-lt"/>
                <a:ea typeface="+mn-ea"/>
                <a:cs typeface="+mn-cs"/>
              </a:rPr>
              <a:t>   a. husband - wife</a:t>
            </a:r>
          </a:p>
          <a:p>
            <a:pPr marL="0" indent="0">
              <a:buNone/>
            </a:pPr>
            <a:r>
              <a:rPr lang="en-US" sz="1200" kern="1200" dirty="0" smtClean="0">
                <a:solidFill>
                  <a:schemeClr val="tx1"/>
                </a:solidFill>
                <a:effectLst/>
                <a:latin typeface="+mn-lt"/>
                <a:ea typeface="+mn-ea"/>
                <a:cs typeface="+mn-cs"/>
              </a:rPr>
              <a:t>   b. parent – child</a:t>
            </a:r>
          </a:p>
          <a:p>
            <a:pPr marL="0" indent="0">
              <a:buNone/>
            </a:pPr>
            <a:r>
              <a:rPr lang="en-US" sz="1200" kern="1200" dirty="0" smtClean="0">
                <a:solidFill>
                  <a:schemeClr val="tx1"/>
                </a:solidFill>
                <a:effectLst/>
                <a:latin typeface="+mn-lt"/>
                <a:ea typeface="+mn-ea"/>
                <a:cs typeface="+mn-cs"/>
              </a:rPr>
              <a:t>   c. worker – superior</a:t>
            </a:r>
          </a:p>
          <a:p>
            <a:pPr marL="0" indent="0">
              <a:buNone/>
            </a:pPr>
            <a:r>
              <a:rPr lang="en-US" sz="1200" kern="1200" dirty="0" smtClean="0">
                <a:solidFill>
                  <a:schemeClr val="tx1"/>
                </a:solidFill>
                <a:effectLst/>
                <a:latin typeface="+mn-lt"/>
                <a:ea typeface="+mn-ea"/>
                <a:cs typeface="+mn-cs"/>
              </a:rPr>
              <a:t>   d. friend – friend</a:t>
            </a:r>
          </a:p>
          <a:p>
            <a:pPr marL="0" indent="0">
              <a:buNone/>
            </a:pPr>
            <a:r>
              <a:rPr lang="en-US" sz="1200" kern="1200" dirty="0" smtClean="0">
                <a:solidFill>
                  <a:schemeClr val="tx1"/>
                </a:solidFill>
                <a:effectLst/>
                <a:latin typeface="+mn-lt"/>
                <a:ea typeface="+mn-ea"/>
                <a:cs typeface="+mn-cs"/>
              </a:rPr>
              <a:t>   e. church</a:t>
            </a:r>
            <a:r>
              <a:rPr lang="en-US" sz="1200" kern="1200" baseline="0" dirty="0" smtClean="0">
                <a:solidFill>
                  <a:schemeClr val="tx1"/>
                </a:solidFill>
                <a:effectLst/>
                <a:latin typeface="+mn-lt"/>
                <a:ea typeface="+mn-ea"/>
                <a:cs typeface="+mn-cs"/>
              </a:rPr>
              <a:t> member – church member</a:t>
            </a:r>
          </a:p>
          <a:p>
            <a:pPr marL="0" indent="0">
              <a:buNone/>
            </a:pPr>
            <a:r>
              <a:rPr lang="en-US" sz="1200" kern="1200" baseline="0" dirty="0" smtClean="0">
                <a:solidFill>
                  <a:schemeClr val="tx1"/>
                </a:solidFill>
                <a:effectLst/>
                <a:latin typeface="+mn-lt"/>
                <a:ea typeface="+mn-ea"/>
                <a:cs typeface="+mn-cs"/>
              </a:rPr>
              <a:t>3. So the question is not whether we are going to have conflicts with other people, the question </a:t>
            </a:r>
            <a:r>
              <a:rPr lang="en-US" sz="1200" kern="1200" baseline="0" dirty="0" smtClean="0">
                <a:solidFill>
                  <a:schemeClr val="tx1"/>
                </a:solidFill>
                <a:effectLst/>
                <a:latin typeface="+mn-lt"/>
                <a:ea typeface="+mn-ea"/>
                <a:cs typeface="+mn-cs"/>
              </a:rPr>
              <a:t>is, </a:t>
            </a:r>
            <a:r>
              <a:rPr lang="en-US" sz="1200" kern="1200" baseline="0" dirty="0" smtClean="0">
                <a:solidFill>
                  <a:schemeClr val="tx1"/>
                </a:solidFill>
                <a:effectLst/>
                <a:latin typeface="+mn-lt"/>
                <a:ea typeface="+mn-ea"/>
                <a:cs typeface="+mn-cs"/>
              </a:rPr>
              <a:t>how do we deal with those conflicts when they </a:t>
            </a:r>
            <a:r>
              <a:rPr lang="en-US" sz="1200" kern="1200" baseline="0" dirty="0" smtClean="0">
                <a:solidFill>
                  <a:schemeClr val="tx1"/>
                </a:solidFill>
                <a:effectLst/>
                <a:latin typeface="+mn-lt"/>
                <a:ea typeface="+mn-ea"/>
                <a:cs typeface="+mn-cs"/>
              </a:rPr>
              <a:t>arise?</a:t>
            </a:r>
            <a:endParaRPr lang="en-US" sz="1200" kern="1200" dirty="0" smtClean="0">
              <a:solidFill>
                <a:schemeClr val="tx1"/>
              </a:solidFill>
              <a:effectLst/>
              <a:latin typeface="+mn-lt"/>
              <a:ea typeface="+mn-ea"/>
              <a:cs typeface="+mn-cs"/>
            </a:endParaRPr>
          </a:p>
          <a:p>
            <a:pPr marL="0" indent="0">
              <a:buNone/>
            </a:pPr>
            <a:r>
              <a:rPr lang="en-US" sz="1200" kern="1200" dirty="0" smtClean="0">
                <a:solidFill>
                  <a:schemeClr val="tx1"/>
                </a:solidFill>
                <a:effectLst/>
                <a:latin typeface="+mn-lt"/>
                <a:ea typeface="+mn-ea"/>
                <a:cs typeface="+mn-cs"/>
              </a:rPr>
              <a:t>4. The purpose of this lesson is not because of a </a:t>
            </a:r>
            <a:r>
              <a:rPr lang="en-US" sz="1200" kern="1200" dirty="0" smtClean="0">
                <a:solidFill>
                  <a:schemeClr val="tx1"/>
                </a:solidFill>
                <a:effectLst/>
                <a:latin typeface="+mn-lt"/>
                <a:ea typeface="+mn-ea"/>
                <a:cs typeface="+mn-cs"/>
              </a:rPr>
              <a:t>specific problem</a:t>
            </a:r>
            <a:r>
              <a:rPr lang="en-US" sz="1200" kern="1200" dirty="0" smtClean="0">
                <a:solidFill>
                  <a:schemeClr val="tx1"/>
                </a:solidFill>
                <a:effectLst/>
                <a:latin typeface="+mn-lt"/>
                <a:ea typeface="+mn-ea"/>
                <a:cs typeface="+mn-cs"/>
              </a:rPr>
              <a:t>, but to help us avoid problems in the future so that unity will continue. The answer to avoiding problems is </a:t>
            </a:r>
            <a:r>
              <a:rPr lang="en-US" sz="1200" kern="1200" dirty="0" smtClean="0">
                <a:solidFill>
                  <a:schemeClr val="tx1"/>
                </a:solidFill>
                <a:effectLst/>
                <a:latin typeface="+mn-lt"/>
                <a:ea typeface="+mn-ea"/>
                <a:cs typeface="+mn-cs"/>
              </a:rPr>
              <a:t>by adhering </a:t>
            </a:r>
            <a:r>
              <a:rPr lang="en-US" sz="1200" kern="1200" dirty="0" smtClean="0">
                <a:solidFill>
                  <a:schemeClr val="tx1"/>
                </a:solidFill>
                <a:effectLst/>
                <a:latin typeface="+mn-lt"/>
                <a:ea typeface="+mn-ea"/>
                <a:cs typeface="+mn-cs"/>
              </a:rPr>
              <a:t>to the </a:t>
            </a:r>
            <a:r>
              <a:rPr lang="en-US" sz="1200" kern="1200" dirty="0" smtClean="0">
                <a:solidFill>
                  <a:schemeClr val="tx1"/>
                </a:solidFill>
                <a:effectLst/>
                <a:latin typeface="+mn-lt"/>
                <a:ea typeface="+mn-ea"/>
                <a:cs typeface="+mn-cs"/>
              </a:rPr>
              <a:t>Bible’s instructions</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when we do have problems with a brother or sister</a:t>
            </a:r>
            <a:r>
              <a:rPr lang="en-US" sz="1200" kern="1200" baseline="0" dirty="0" smtClean="0">
                <a:solidFill>
                  <a:schemeClr val="tx1"/>
                </a:solidFill>
                <a:effectLst/>
                <a:latin typeface="+mn-lt"/>
                <a:ea typeface="+mn-ea"/>
                <a:cs typeface="+mn-cs"/>
              </a:rPr>
              <a:t>.</a:t>
            </a: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AC45A0-3CA9-4D98-9141-B351BE463A64}" type="slidenum">
              <a:rPr lang="en-US" smtClean="0"/>
              <a:t>1</a:t>
            </a:fld>
            <a:endParaRPr lang="en-US"/>
          </a:p>
        </p:txBody>
      </p:sp>
    </p:spTree>
    <p:extLst>
      <p:ext uri="{BB962C8B-B14F-4D97-AF65-F5344CB8AC3E}">
        <p14:creationId xmlns:p14="http://schemas.microsoft.com/office/powerpoint/2010/main" val="2207485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AC45A0-3CA9-4D98-9141-B351BE463A64}" type="slidenum">
              <a:rPr lang="en-US" smtClean="0"/>
              <a:t>10</a:t>
            </a:fld>
            <a:endParaRPr lang="en-US"/>
          </a:p>
        </p:txBody>
      </p:sp>
    </p:spTree>
    <p:extLst>
      <p:ext uri="{BB962C8B-B14F-4D97-AF65-F5344CB8AC3E}">
        <p14:creationId xmlns:p14="http://schemas.microsoft.com/office/powerpoint/2010/main" val="3557100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Paul to Peter</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AC45A0-3CA9-4D98-9141-B351BE463A64}" type="slidenum">
              <a:rPr lang="en-US" smtClean="0"/>
              <a:t>11</a:t>
            </a:fld>
            <a:endParaRPr lang="en-US"/>
          </a:p>
        </p:txBody>
      </p:sp>
    </p:spTree>
    <p:extLst>
      <p:ext uri="{BB962C8B-B14F-4D97-AF65-F5344CB8AC3E}">
        <p14:creationId xmlns:p14="http://schemas.microsoft.com/office/powerpoint/2010/main" val="3557100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AC45A0-3CA9-4D98-9141-B351BE463A64}" type="slidenum">
              <a:rPr lang="en-US" smtClean="0"/>
              <a:t>12</a:t>
            </a:fld>
            <a:endParaRPr lang="en-US"/>
          </a:p>
        </p:txBody>
      </p:sp>
    </p:spTree>
    <p:extLst>
      <p:ext uri="{BB962C8B-B14F-4D97-AF65-F5344CB8AC3E}">
        <p14:creationId xmlns:p14="http://schemas.microsoft.com/office/powerpoint/2010/main" val="2207485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AC45A0-3CA9-4D98-9141-B351BE463A64}" type="slidenum">
              <a:rPr lang="en-US" smtClean="0"/>
              <a:t>2</a:t>
            </a:fld>
            <a:endParaRPr lang="en-US"/>
          </a:p>
        </p:txBody>
      </p:sp>
    </p:spTree>
    <p:extLst>
      <p:ext uri="{BB962C8B-B14F-4D97-AF65-F5344CB8AC3E}">
        <p14:creationId xmlns:p14="http://schemas.microsoft.com/office/powerpoint/2010/main" val="3557100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AC45A0-3CA9-4D98-9141-B351BE463A64}" type="slidenum">
              <a:rPr lang="en-US" smtClean="0"/>
              <a:t>3</a:t>
            </a:fld>
            <a:endParaRPr lang="en-US"/>
          </a:p>
        </p:txBody>
      </p:sp>
    </p:spTree>
    <p:extLst>
      <p:ext uri="{BB962C8B-B14F-4D97-AF65-F5344CB8AC3E}">
        <p14:creationId xmlns:p14="http://schemas.microsoft.com/office/powerpoint/2010/main" val="3557100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kern="1200" dirty="0" smtClean="0">
                <a:solidFill>
                  <a:schemeClr val="tx1"/>
                </a:solidFill>
                <a:effectLst/>
                <a:latin typeface="+mn-lt"/>
                <a:ea typeface="+mn-ea"/>
                <a:cs typeface="+mn-cs"/>
              </a:rPr>
              <a:t>These words were spoken by </a:t>
            </a:r>
            <a:r>
              <a:rPr lang="en-US" sz="1200" kern="1200" dirty="0" smtClean="0">
                <a:solidFill>
                  <a:schemeClr val="tx1"/>
                </a:solidFill>
                <a:effectLst/>
                <a:latin typeface="+mn-lt"/>
                <a:ea typeface="+mn-ea"/>
                <a:cs typeface="+mn-cs"/>
              </a:rPr>
              <a:t>Jesus. </a:t>
            </a:r>
            <a:r>
              <a:rPr lang="en-US" sz="1200" kern="1200" dirty="0" smtClean="0">
                <a:solidFill>
                  <a:schemeClr val="tx1"/>
                </a:solidFill>
                <a:effectLst/>
                <a:latin typeface="+mn-lt"/>
                <a:ea typeface="+mn-ea"/>
                <a:cs typeface="+mn-cs"/>
              </a:rPr>
              <a:t>We are to obey Him. These are not the policies of the congregation, nor the demands of the </a:t>
            </a:r>
            <a:r>
              <a:rPr lang="en-US" sz="1200" kern="1200" dirty="0" smtClean="0">
                <a:solidFill>
                  <a:schemeClr val="tx1"/>
                </a:solidFill>
                <a:effectLst/>
                <a:latin typeface="+mn-lt"/>
                <a:ea typeface="+mn-ea"/>
                <a:cs typeface="+mn-cs"/>
              </a:rPr>
              <a:t>elders, deacons, </a:t>
            </a:r>
            <a:r>
              <a:rPr lang="en-US" sz="1200" kern="1200" dirty="0" smtClean="0">
                <a:solidFill>
                  <a:schemeClr val="tx1"/>
                </a:solidFill>
                <a:effectLst/>
                <a:latin typeface="+mn-lt"/>
                <a:ea typeface="+mn-ea"/>
                <a:cs typeface="+mn-cs"/>
              </a:rPr>
              <a:t>or </a:t>
            </a:r>
            <a:r>
              <a:rPr lang="en-US" sz="1200" kern="1200" dirty="0" smtClean="0">
                <a:solidFill>
                  <a:schemeClr val="tx1"/>
                </a:solidFill>
                <a:effectLst/>
                <a:latin typeface="+mn-lt"/>
                <a:ea typeface="+mn-ea"/>
                <a:cs typeface="+mn-cs"/>
              </a:rPr>
              <a:t>preachers.</a:t>
            </a:r>
            <a:r>
              <a:rPr lang="en-US" sz="1200" kern="1200" baseline="0" dirty="0" smtClean="0">
                <a:solidFill>
                  <a:schemeClr val="tx1"/>
                </a:solidFill>
                <a:effectLst/>
                <a:latin typeface="+mn-lt"/>
                <a:ea typeface="+mn-ea"/>
                <a:cs typeface="+mn-cs"/>
              </a:rPr>
              <a:t> T</a:t>
            </a:r>
            <a:r>
              <a:rPr lang="en-US" sz="1200" kern="1200" dirty="0" smtClean="0">
                <a:solidFill>
                  <a:schemeClr val="tx1"/>
                </a:solidFill>
                <a:effectLst/>
                <a:latin typeface="+mn-lt"/>
                <a:ea typeface="+mn-ea"/>
                <a:cs typeface="+mn-cs"/>
              </a:rPr>
              <a:t>hey </a:t>
            </a:r>
            <a:r>
              <a:rPr lang="en-US" sz="1200" kern="1200" dirty="0" smtClean="0">
                <a:solidFill>
                  <a:schemeClr val="tx1"/>
                </a:solidFill>
                <a:effectLst/>
                <a:latin typeface="+mn-lt"/>
                <a:ea typeface="+mn-ea"/>
                <a:cs typeface="+mn-cs"/>
              </a:rPr>
              <a:t>are the commands of Jesus who is head over </a:t>
            </a:r>
            <a:r>
              <a:rPr lang="en-US" sz="1200" kern="1200" dirty="0" smtClean="0">
                <a:solidFill>
                  <a:schemeClr val="tx1"/>
                </a:solidFill>
                <a:effectLst/>
                <a:latin typeface="+mn-lt"/>
                <a:ea typeface="+mn-ea"/>
                <a:cs typeface="+mn-cs"/>
              </a:rPr>
              <a:t>the church</a:t>
            </a:r>
            <a:r>
              <a:rPr lang="en-US" sz="1200" kern="1200" dirty="0" smtClean="0">
                <a:solidFill>
                  <a:schemeClr val="tx1"/>
                </a:solidFill>
                <a:effectLst/>
                <a:latin typeface="+mn-lt"/>
                <a:ea typeface="+mn-ea"/>
                <a:cs typeface="+mn-cs"/>
              </a:rPr>
              <a:t>. We cannot just ignore what He has said, </a:t>
            </a:r>
            <a:r>
              <a:rPr lang="en-US" sz="1200" kern="1200" dirty="0" smtClean="0">
                <a:solidFill>
                  <a:schemeClr val="tx1"/>
                </a:solidFill>
                <a:effectLst/>
                <a:latin typeface="+mn-lt"/>
                <a:ea typeface="+mn-ea"/>
                <a:cs typeface="+mn-cs"/>
              </a:rPr>
              <a:t>b/c by </a:t>
            </a:r>
            <a:r>
              <a:rPr lang="en-US" sz="1200" kern="1200" dirty="0" smtClean="0">
                <a:solidFill>
                  <a:schemeClr val="tx1"/>
                </a:solidFill>
                <a:effectLst/>
                <a:latin typeface="+mn-lt"/>
                <a:ea typeface="+mn-ea"/>
                <a:cs typeface="+mn-cs"/>
              </a:rPr>
              <a:t>His words we will be judged. </a:t>
            </a:r>
          </a:p>
          <a:p>
            <a:pPr marL="228600" indent="-228600">
              <a:buAutoNum type="arabicPeriod"/>
            </a:pPr>
            <a:r>
              <a:rPr lang="en-US" sz="1200" kern="1200" dirty="0" smtClean="0">
                <a:solidFill>
                  <a:schemeClr val="tx1"/>
                </a:solidFill>
                <a:effectLst/>
                <a:latin typeface="+mn-lt"/>
                <a:ea typeface="+mn-ea"/>
                <a:cs typeface="+mn-cs"/>
              </a:rPr>
              <a:t>Nevertheless, in many congregations, problems arise because of a failure to heed these instructions. </a:t>
            </a:r>
            <a:endParaRPr lang="en-US" sz="1200" kern="1200" dirty="0" smtClean="0">
              <a:solidFill>
                <a:schemeClr val="tx1"/>
              </a:solidFill>
              <a:effectLst/>
              <a:latin typeface="+mn-lt"/>
              <a:ea typeface="+mn-ea"/>
              <a:cs typeface="+mn-cs"/>
            </a:endParaRPr>
          </a:p>
          <a:p>
            <a:pPr marL="228600" indent="-228600">
              <a:buAutoNum type="arabicPeriod"/>
            </a:pPr>
            <a:r>
              <a:rPr lang="en-US" sz="1200" kern="1200" baseline="0" dirty="0" smtClean="0">
                <a:solidFill>
                  <a:schemeClr val="tx1"/>
                </a:solidFill>
                <a:effectLst/>
                <a:latin typeface="+mn-lt"/>
                <a:ea typeface="+mn-ea"/>
                <a:cs typeface="+mn-cs"/>
              </a:rPr>
              <a:t>The Bible gives us specific guidelines to follow when we are in conflict with a fellow Christian in the church.</a:t>
            </a:r>
            <a:endParaRPr lang="en-US" dirty="0" smtClean="0"/>
          </a:p>
          <a:p>
            <a:pPr marL="228600" indent="-228600">
              <a:buAutoNum type="arabicPeriod"/>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CAC45A0-3CA9-4D98-9141-B351BE463A64}" type="slidenum">
              <a:rPr lang="en-US" smtClean="0"/>
              <a:t>4</a:t>
            </a:fld>
            <a:endParaRPr lang="en-US"/>
          </a:p>
        </p:txBody>
      </p:sp>
    </p:spTree>
    <p:extLst>
      <p:ext uri="{BB962C8B-B14F-4D97-AF65-F5344CB8AC3E}">
        <p14:creationId xmlns:p14="http://schemas.microsoft.com/office/powerpoint/2010/main" val="3557100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First Go</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 Matt. 18:15 “</a:t>
            </a:r>
            <a:r>
              <a:rPr lang="en-US" sz="1200" dirty="0" smtClean="0">
                <a:solidFill>
                  <a:schemeClr val="bg1"/>
                </a:solidFill>
              </a:rPr>
              <a:t>If your brother sins against you, go and tell him his fault between you and him alone.”</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2. No matter what the problems is, the </a:t>
            </a:r>
            <a:r>
              <a:rPr lang="en-US" sz="1200" kern="1200" dirty="0" smtClean="0">
                <a:solidFill>
                  <a:schemeClr val="tx1"/>
                </a:solidFill>
                <a:effectLst/>
                <a:latin typeface="+mn-lt"/>
                <a:ea typeface="+mn-ea"/>
                <a:cs typeface="+mn-cs"/>
              </a:rPr>
              <a:t>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step </a:t>
            </a:r>
            <a:r>
              <a:rPr lang="en-US" sz="1200" kern="1200" dirty="0" smtClean="0">
                <a:solidFill>
                  <a:schemeClr val="tx1"/>
                </a:solidFill>
                <a:effectLst/>
                <a:latin typeface="+mn-lt"/>
                <a:ea typeface="+mn-ea"/>
                <a:cs typeface="+mn-cs"/>
              </a:rPr>
              <a:t>is the same. Whether your </a:t>
            </a:r>
            <a:r>
              <a:rPr lang="en-US" sz="1200" kern="1200" dirty="0" smtClean="0">
                <a:solidFill>
                  <a:schemeClr val="tx1"/>
                </a:solidFill>
                <a:effectLst/>
                <a:latin typeface="+mn-lt"/>
                <a:ea typeface="+mn-ea"/>
                <a:cs typeface="+mn-cs"/>
              </a:rPr>
              <a:t>brother/sister </a:t>
            </a:r>
            <a:r>
              <a:rPr lang="en-US" sz="1200" kern="1200" dirty="0" smtClean="0">
                <a:solidFill>
                  <a:schemeClr val="tx1"/>
                </a:solidFill>
                <a:effectLst/>
                <a:latin typeface="+mn-lt"/>
                <a:ea typeface="+mn-ea"/>
                <a:cs typeface="+mn-cs"/>
              </a:rPr>
              <a:t>has something against you, or your brother sins, we must take the individual responsibility to address the problem.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3. We must first go to our brother or sister. They may be unaware of the problem</a:t>
            </a:r>
            <a:r>
              <a:rPr lang="en-US" sz="1200" kern="1200" baseline="0" dirty="0" smtClean="0">
                <a:solidFill>
                  <a:schemeClr val="tx1"/>
                </a:solidFill>
                <a:effectLst/>
                <a:latin typeface="+mn-lt"/>
                <a:ea typeface="+mn-ea"/>
                <a:cs typeface="+mn-cs"/>
              </a:rPr>
              <a:t> or offense.</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4. Sometimes we are unwilling to speak to </a:t>
            </a:r>
            <a:r>
              <a:rPr lang="en-US" sz="1200" kern="1200" dirty="0" smtClean="0">
                <a:solidFill>
                  <a:schemeClr val="tx1"/>
                </a:solidFill>
                <a:effectLst/>
                <a:latin typeface="+mn-lt"/>
                <a:ea typeface="+mn-ea"/>
                <a:cs typeface="+mn-cs"/>
              </a:rPr>
              <a:t>each other because </a:t>
            </a:r>
            <a:r>
              <a:rPr lang="en-US" sz="1200" kern="1200" dirty="0" smtClean="0">
                <a:solidFill>
                  <a:schemeClr val="tx1"/>
                </a:solidFill>
                <a:effectLst/>
                <a:latin typeface="+mn-lt"/>
                <a:ea typeface="+mn-ea"/>
                <a:cs typeface="+mn-cs"/>
              </a:rPr>
              <a:t>it is uncomfortable, or maybe they misunderstood, or they perceived something incorrectly and do not want to be embarrassed.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5. </a:t>
            </a:r>
            <a:r>
              <a:rPr lang="en-US" sz="1200" kern="1200" dirty="0" smtClean="0">
                <a:solidFill>
                  <a:schemeClr val="tx1"/>
                </a:solidFill>
                <a:effectLst/>
                <a:latin typeface="+mn-lt"/>
                <a:ea typeface="+mn-ea"/>
                <a:cs typeface="+mn-cs"/>
              </a:rPr>
              <a:t>But</a:t>
            </a:r>
            <a:r>
              <a:rPr lang="en-US" sz="1200" kern="1200" baseline="0" dirty="0" smtClean="0">
                <a:solidFill>
                  <a:schemeClr val="tx1"/>
                </a:solidFill>
                <a:effectLst/>
                <a:latin typeface="+mn-lt"/>
                <a:ea typeface="+mn-ea"/>
                <a:cs typeface="+mn-cs"/>
              </a:rPr>
              <a:t> n</a:t>
            </a:r>
            <a:r>
              <a:rPr lang="en-US" sz="1200" kern="1200" dirty="0" smtClean="0">
                <a:solidFill>
                  <a:schemeClr val="tx1"/>
                </a:solidFill>
                <a:effectLst/>
                <a:latin typeface="+mn-lt"/>
                <a:ea typeface="+mn-ea"/>
                <a:cs typeface="+mn-cs"/>
              </a:rPr>
              <a:t>o </a:t>
            </a:r>
            <a:r>
              <a:rPr lang="en-US" sz="1200" kern="1200" dirty="0" smtClean="0">
                <a:solidFill>
                  <a:schemeClr val="tx1"/>
                </a:solidFill>
                <a:effectLst/>
                <a:latin typeface="+mn-lt"/>
                <a:ea typeface="+mn-ea"/>
                <a:cs typeface="+mn-cs"/>
              </a:rPr>
              <a:t>matter how hard it is, the instruction of our Lord still remains. We must obey Him to please Him, and by our obedience we maintain the unity in the congregation.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6. Problems erupt because we do not first go our brother, but first go to someone else or several others. Brethren begin to “talk” (i.e., gossip) and discuss their </a:t>
            </a:r>
            <a:r>
              <a:rPr lang="en-US" sz="1200" kern="1200" dirty="0" smtClean="0">
                <a:solidFill>
                  <a:schemeClr val="tx1"/>
                </a:solidFill>
                <a:effectLst/>
                <a:latin typeface="+mn-lt"/>
                <a:ea typeface="+mn-ea"/>
                <a:cs typeface="+mn-cs"/>
              </a:rPr>
              <a:t>brothers/sisters in </a:t>
            </a:r>
            <a:r>
              <a:rPr lang="en-US" sz="1200" kern="1200" dirty="0" smtClean="0">
                <a:solidFill>
                  <a:schemeClr val="tx1"/>
                </a:solidFill>
                <a:effectLst/>
                <a:latin typeface="+mn-lt"/>
                <a:ea typeface="+mn-ea"/>
                <a:cs typeface="+mn-cs"/>
              </a:rPr>
              <a:t>an ungodly way.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7. If we just speak to others about our fellow Christians, we are very likely sowing discord among the brethren.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 This is one of the things God hates (Prov. 6:16–19).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b. So by our ignoring God’s command </a:t>
            </a:r>
            <a:r>
              <a:rPr lang="en-US" sz="1200" kern="1200" dirty="0" smtClean="0">
                <a:solidFill>
                  <a:schemeClr val="tx1"/>
                </a:solidFill>
                <a:effectLst/>
                <a:latin typeface="+mn-lt"/>
                <a:ea typeface="+mn-ea"/>
                <a:cs typeface="+mn-cs"/>
              </a:rPr>
              <a:t>to go to that person, and circumvent </a:t>
            </a:r>
            <a:r>
              <a:rPr lang="en-US" sz="1200" kern="1200" dirty="0" smtClean="0">
                <a:solidFill>
                  <a:schemeClr val="tx1"/>
                </a:solidFill>
                <a:effectLst/>
                <a:latin typeface="+mn-lt"/>
                <a:ea typeface="+mn-ea"/>
                <a:cs typeface="+mn-cs"/>
              </a:rPr>
              <a:t>the instruction to do what we think is best, we in fact sin against God and disrupt the unity within the congregation. Do we think that God will not hold us accountable for such things? We must be certain to follow God’s way. He knows best, even if it is hard for us to obey.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8. First, go to your </a:t>
            </a:r>
            <a:r>
              <a:rPr lang="en-US" sz="1200" kern="1200" dirty="0" smtClean="0">
                <a:solidFill>
                  <a:schemeClr val="tx1"/>
                </a:solidFill>
                <a:effectLst/>
                <a:latin typeface="+mn-lt"/>
                <a:ea typeface="+mn-ea"/>
                <a:cs typeface="+mn-cs"/>
              </a:rPr>
              <a:t>brother/sister</a:t>
            </a:r>
            <a:r>
              <a:rPr lang="en-US" sz="1200" kern="1200" dirty="0" smtClean="0">
                <a:solidFill>
                  <a:schemeClr val="tx1"/>
                </a:solidFill>
                <a:effectLst/>
                <a:latin typeface="+mn-lt"/>
                <a:ea typeface="+mn-ea"/>
                <a:cs typeface="+mn-cs"/>
              </a:rPr>
              <a:t>. Face the problem. Discuss the problem. Many times things are not what we think they are, and the problems are easily resolved if we will just talk to one another.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9</a:t>
            </a:r>
            <a:r>
              <a:rPr lang="en-US" sz="1200" kern="1200" dirty="0" smtClean="0">
                <a:solidFill>
                  <a:schemeClr val="tx1"/>
                </a:solidFill>
                <a:effectLst/>
                <a:latin typeface="+mn-lt"/>
                <a:ea typeface="+mn-ea"/>
                <a:cs typeface="+mn-cs"/>
              </a:rPr>
              <a:t>. It is not our place to wait for our brother to come to us, but we are to go to them when there is a problem.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10. Go to him “in private</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not in a place (such as an assembly) when your discussion will be overheard by others.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11. What we should desire is to be “reconciled” (Matt. 5)</a:t>
            </a:r>
            <a:r>
              <a:rPr lang="en-US" sz="1200" kern="1200" baseline="0" dirty="0" smtClean="0">
                <a:solidFill>
                  <a:schemeClr val="tx1"/>
                </a:solidFill>
                <a:effectLst/>
                <a:latin typeface="+mn-lt"/>
                <a:ea typeface="+mn-ea"/>
                <a:cs typeface="+mn-cs"/>
              </a:rPr>
              <a:t> so that peace and unity can exist.</a:t>
            </a:r>
            <a:endParaRPr lang="en-US" dirty="0"/>
          </a:p>
        </p:txBody>
      </p:sp>
      <p:sp>
        <p:nvSpPr>
          <p:cNvPr id="4" name="Slide Number Placeholder 3"/>
          <p:cNvSpPr>
            <a:spLocks noGrp="1"/>
          </p:cNvSpPr>
          <p:nvPr>
            <p:ph type="sldNum" sz="quarter" idx="10"/>
          </p:nvPr>
        </p:nvSpPr>
        <p:spPr/>
        <p:txBody>
          <a:bodyPr/>
          <a:lstStyle/>
          <a:p>
            <a:fld id="{1CAC45A0-3CA9-4D98-9141-B351BE463A64}" type="slidenum">
              <a:rPr lang="en-US" smtClean="0"/>
              <a:t>5</a:t>
            </a:fld>
            <a:endParaRPr lang="en-US"/>
          </a:p>
        </p:txBody>
      </p:sp>
    </p:spTree>
    <p:extLst>
      <p:ext uri="{BB962C8B-B14F-4D97-AF65-F5344CB8AC3E}">
        <p14:creationId xmlns:p14="http://schemas.microsoft.com/office/powerpoint/2010/main" val="3557100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The attitude we bring to the discussion will determine the outcome</a:t>
            </a:r>
          </a:p>
          <a:p>
            <a:r>
              <a:rPr lang="en-US" sz="1200" b="1" kern="1200" dirty="0" smtClean="0">
                <a:solidFill>
                  <a:schemeClr val="tx1"/>
                </a:solidFill>
                <a:effectLst/>
                <a:latin typeface="+mn-lt"/>
                <a:ea typeface="+mn-ea"/>
                <a:cs typeface="+mn-cs"/>
              </a:rPr>
              <a:t>1</a:t>
            </a:r>
            <a:r>
              <a:rPr lang="en-US" sz="1200" b="1" kern="1200" dirty="0" smtClean="0">
                <a:solidFill>
                  <a:schemeClr val="tx1"/>
                </a:solidFill>
                <a:effectLst/>
                <a:latin typeface="+mn-lt"/>
                <a:ea typeface="+mn-ea"/>
                <a:cs typeface="+mn-cs"/>
              </a:rPr>
              <a:t>. It is not you against me</a:t>
            </a:r>
            <a:r>
              <a:rPr lang="en-US" sz="1200" kern="1200" dirty="0" smtClean="0">
                <a:solidFill>
                  <a:schemeClr val="tx1"/>
                </a:solidFill>
                <a:effectLst/>
                <a:latin typeface="+mn-lt"/>
                <a:ea typeface="+mn-ea"/>
                <a:cs typeface="+mn-cs"/>
              </a:rPr>
              <a:t>; it is you and me against the problem. The problem is the problem. In a conflict, even if one side does win, the first reaction of the loser is, I want a rematch: I will come back with meaner words, harder fists and bigger bombs. By focusing on the problem, and not the person with the problem, a climate of </a:t>
            </a:r>
            <a:r>
              <a:rPr lang="en-US" sz="1200" kern="1200" dirty="0" smtClean="0">
                <a:solidFill>
                  <a:schemeClr val="tx1"/>
                </a:solidFill>
                <a:effectLst/>
                <a:latin typeface="+mn-lt"/>
                <a:ea typeface="+mn-ea"/>
                <a:cs typeface="+mn-cs"/>
              </a:rPr>
              <a:t>cooperation </a:t>
            </a:r>
            <a:r>
              <a:rPr lang="en-US" sz="1200" kern="1200" dirty="0" smtClean="0">
                <a:solidFill>
                  <a:schemeClr val="tx1"/>
                </a:solidFill>
                <a:effectLst/>
                <a:latin typeface="+mn-lt"/>
                <a:ea typeface="+mn-ea"/>
                <a:cs typeface="+mn-cs"/>
              </a:rPr>
              <a:t>is enhanced. </a:t>
            </a:r>
          </a:p>
          <a:p>
            <a:r>
              <a:rPr lang="en-US" sz="1200" b="1" kern="1200" dirty="0" smtClean="0">
                <a:solidFill>
                  <a:schemeClr val="tx1"/>
                </a:solidFill>
                <a:effectLst/>
                <a:latin typeface="+mn-lt"/>
                <a:ea typeface="+mn-ea"/>
                <a:cs typeface="+mn-cs"/>
              </a:rPr>
              <a:t>2. Practice active listening</a:t>
            </a:r>
            <a:r>
              <a:rPr lang="en-US" sz="1200" kern="1200" dirty="0" smtClean="0">
                <a:solidFill>
                  <a:schemeClr val="tx1"/>
                </a:solidFill>
                <a:effectLst/>
                <a:latin typeface="+mn-lt"/>
                <a:ea typeface="+mn-ea"/>
                <a:cs typeface="+mn-cs"/>
              </a:rPr>
              <a:t>, not passive hearing. Conflicts escalate when people try to talk more than listen and then only listen as a time-out for verbal rearming. Listening well is an act of caring. If you are a good listener, you have many friends. If you are a poor listener, you have many acquaintances. </a:t>
            </a:r>
          </a:p>
          <a:p>
            <a:r>
              <a:rPr lang="en-US" sz="1200" b="1" kern="1200" dirty="0" smtClean="0">
                <a:solidFill>
                  <a:schemeClr val="tx1"/>
                </a:solidFill>
                <a:effectLst/>
                <a:latin typeface="+mn-lt"/>
                <a:ea typeface="+mn-ea"/>
                <a:cs typeface="+mn-cs"/>
              </a:rPr>
              <a:t>3.</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Get on the same side of the fence</a:t>
            </a:r>
            <a:r>
              <a:rPr lang="en-US" sz="1200" kern="1200" dirty="0" smtClean="0">
                <a:solidFill>
                  <a:schemeClr val="tx1"/>
                </a:solidFill>
                <a:effectLst/>
                <a:latin typeface="+mn-lt"/>
                <a:ea typeface="+mn-ea"/>
                <a:cs typeface="+mn-cs"/>
              </a:rPr>
              <a:t>. Rather than attempting to resolve an issue "my way" or "your way," work toward a solution that represents "our way."</a:t>
            </a:r>
          </a:p>
          <a:p>
            <a:r>
              <a:rPr lang="en-US" sz="1200" b="1" kern="1200" dirty="0" smtClean="0">
                <a:solidFill>
                  <a:schemeClr val="tx1"/>
                </a:solidFill>
                <a:effectLst/>
                <a:latin typeface="+mn-lt"/>
                <a:ea typeface="+mn-ea"/>
                <a:cs typeface="+mn-cs"/>
              </a:rPr>
              <a:t>4.</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Don't be a mind reader</a:t>
            </a:r>
            <a:r>
              <a:rPr lang="en-US" sz="1200" kern="1200" dirty="0" smtClean="0">
                <a:solidFill>
                  <a:schemeClr val="tx1"/>
                </a:solidFill>
                <a:effectLst/>
                <a:latin typeface="+mn-lt"/>
                <a:ea typeface="+mn-ea"/>
                <a:cs typeface="+mn-cs"/>
              </a:rPr>
              <a:t>. Discuss the problem openly. Don't try to interpret someone's thoughts or motives from their </a:t>
            </a:r>
            <a:r>
              <a:rPr lang="en-US" sz="1200" kern="1200" dirty="0" smtClean="0">
                <a:solidFill>
                  <a:schemeClr val="tx1"/>
                </a:solidFill>
                <a:effectLst/>
                <a:latin typeface="+mn-lt"/>
                <a:ea typeface="+mn-ea"/>
                <a:cs typeface="+mn-cs"/>
              </a:rPr>
              <a:t>behavior. Instead</a:t>
            </a:r>
            <a:r>
              <a:rPr lang="en-US" sz="1200" kern="1200" dirty="0" smtClean="0">
                <a:solidFill>
                  <a:schemeClr val="tx1"/>
                </a:solidFill>
                <a:effectLst/>
                <a:latin typeface="+mn-lt"/>
                <a:ea typeface="+mn-ea"/>
                <a:cs typeface="+mn-cs"/>
              </a:rPr>
              <a:t>, ask direct questions. Likewise, don't expect someone to know what you are thinking.</a:t>
            </a:r>
          </a:p>
          <a:p>
            <a:r>
              <a:rPr lang="en-US" sz="1200" b="1" kern="1200" dirty="0" smtClean="0">
                <a:solidFill>
                  <a:schemeClr val="tx1"/>
                </a:solidFill>
                <a:effectLst/>
                <a:latin typeface="+mn-lt"/>
                <a:ea typeface="+mn-ea"/>
                <a:cs typeface="+mn-cs"/>
              </a:rPr>
              <a:t>5. Avoid character assassination</a:t>
            </a:r>
            <a:r>
              <a:rPr lang="en-US" sz="1200" kern="1200" dirty="0" smtClean="0">
                <a:solidFill>
                  <a:schemeClr val="tx1"/>
                </a:solidFill>
                <a:effectLst/>
                <a:latin typeface="+mn-lt"/>
                <a:ea typeface="+mn-ea"/>
                <a:cs typeface="+mn-cs"/>
              </a:rPr>
              <a:t>. As you work to resolve conflict, it's okay to talk about circumstances and behavior. However, attacking someone’s personality or character will never resolve the conflict</a:t>
            </a:r>
            <a:r>
              <a:rPr lang="en-US" sz="1200" kern="1200" dirty="0" smtClean="0">
                <a:solidFill>
                  <a:schemeClr val="tx1"/>
                </a:solidFill>
                <a:effectLst/>
                <a:latin typeface="+mn-lt"/>
                <a:ea typeface="+mn-ea"/>
                <a:cs typeface="+mn-cs"/>
              </a:rPr>
              <a:t>. And we should</a:t>
            </a:r>
            <a:r>
              <a:rPr lang="en-US" sz="1200" kern="1200" baseline="0" dirty="0" smtClean="0">
                <a:solidFill>
                  <a:schemeClr val="tx1"/>
                </a:solidFill>
                <a:effectLst/>
                <a:latin typeface="+mn-lt"/>
                <a:ea typeface="+mn-ea"/>
                <a:cs typeface="+mn-cs"/>
              </a:rPr>
              <a:t> never attack another Christian</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6. Never forget that your relationship with your brother/sister is far more important than "winning" an argument or "being right."</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7. Remember that love keeps no record of wrongs</a:t>
            </a:r>
            <a:r>
              <a:rPr lang="en-US" sz="1200" kern="1200" dirty="0" smtClean="0">
                <a:solidFill>
                  <a:schemeClr val="tx1"/>
                </a:solidFill>
                <a:effectLst/>
                <a:latin typeface="+mn-lt"/>
                <a:ea typeface="+mn-ea"/>
                <a:cs typeface="+mn-cs"/>
              </a:rPr>
              <a:t>. Be quick to forgive, quick to admit your </a:t>
            </a:r>
            <a:r>
              <a:rPr lang="en-US" sz="1200" kern="1200" dirty="0" smtClean="0">
                <a:solidFill>
                  <a:schemeClr val="tx1"/>
                </a:solidFill>
                <a:effectLst/>
                <a:latin typeface="+mn-lt"/>
                <a:ea typeface="+mn-ea"/>
                <a:cs typeface="+mn-cs"/>
              </a:rPr>
              <a:t>mistakes</a:t>
            </a:r>
            <a:r>
              <a:rPr lang="en-US" sz="1200" kern="1200" dirty="0" smtClean="0">
                <a:solidFill>
                  <a:schemeClr val="tx1"/>
                </a:solidFill>
                <a:effectLst/>
                <a:latin typeface="+mn-lt"/>
                <a:ea typeface="+mn-ea"/>
                <a:cs typeface="+mn-cs"/>
              </a:rPr>
              <a:t>, and quick to move on from the conflict.</a:t>
            </a:r>
          </a:p>
          <a:p>
            <a:r>
              <a:rPr lang="en-US" sz="1200" b="1" kern="1200" dirty="0" smtClean="0">
                <a:solidFill>
                  <a:schemeClr val="tx1"/>
                </a:solidFill>
                <a:effectLst/>
                <a:latin typeface="+mn-lt"/>
                <a:ea typeface="+mn-ea"/>
                <a:cs typeface="+mn-cs"/>
              </a:rPr>
              <a:t>8. Have the heart of </a:t>
            </a:r>
            <a:r>
              <a:rPr lang="en-US" sz="1200" b="1" kern="1200" dirty="0" smtClean="0">
                <a:solidFill>
                  <a:schemeClr val="tx1"/>
                </a:solidFill>
                <a:effectLst/>
                <a:latin typeface="+mn-lt"/>
                <a:ea typeface="+mn-ea"/>
                <a:cs typeface="+mn-cs"/>
              </a:rPr>
              <a:t>Jesus</a:t>
            </a:r>
          </a:p>
          <a:p>
            <a:r>
              <a:rPr lang="en-US" sz="1200" b="1" kern="1200" dirty="0" smtClean="0">
                <a:solidFill>
                  <a:schemeClr val="tx1"/>
                </a:solidFill>
                <a:effectLst/>
                <a:latin typeface="+mn-lt"/>
                <a:ea typeface="+mn-ea"/>
                <a:cs typeface="+mn-cs"/>
              </a:rPr>
              <a:t>*** If both parties brings this attitude to the discussion,</a:t>
            </a:r>
            <a:r>
              <a:rPr lang="en-US" sz="1200" b="1" kern="1200" baseline="0" dirty="0" smtClean="0">
                <a:solidFill>
                  <a:schemeClr val="tx1"/>
                </a:solidFill>
                <a:effectLst/>
                <a:latin typeface="+mn-lt"/>
                <a:ea typeface="+mn-ea"/>
                <a:cs typeface="+mn-cs"/>
              </a:rPr>
              <a:t> the conflict will end right here</a:t>
            </a: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CAC45A0-3CA9-4D98-9141-B351BE463A64}" type="slidenum">
              <a:rPr lang="en-US" smtClean="0"/>
              <a:t>6</a:t>
            </a:fld>
            <a:endParaRPr lang="en-US"/>
          </a:p>
        </p:txBody>
      </p:sp>
    </p:spTree>
    <p:extLst>
      <p:ext uri="{BB962C8B-B14F-4D97-AF65-F5344CB8AC3E}">
        <p14:creationId xmlns:p14="http://schemas.microsoft.com/office/powerpoint/2010/main" val="3557100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Take Witnesses</a:t>
            </a:r>
            <a:r>
              <a:rPr lang="en-US" sz="1200" kern="1200" dirty="0" smtClean="0">
                <a:solidFill>
                  <a:schemeClr val="tx1"/>
                </a:solidFill>
                <a:effectLst/>
                <a:latin typeface="+mn-lt"/>
                <a:ea typeface="+mn-ea"/>
                <a:cs typeface="+mn-cs"/>
              </a:rPr>
              <a:t> after the </a:t>
            </a:r>
            <a:r>
              <a:rPr lang="en-US" sz="1200" kern="1200" dirty="0" smtClean="0">
                <a:solidFill>
                  <a:schemeClr val="tx1"/>
                </a:solidFill>
                <a:effectLst/>
                <a:latin typeface="+mn-lt"/>
                <a:ea typeface="+mn-ea"/>
                <a:cs typeface="+mn-cs"/>
              </a:rPr>
              <a:t>1</a:t>
            </a:r>
            <a:r>
              <a:rPr lang="en-US" sz="1200" kern="1200" baseline="30000" dirty="0" smtClean="0">
                <a:solidFill>
                  <a:schemeClr val="tx1"/>
                </a:solidFill>
                <a:effectLst/>
                <a:latin typeface="+mn-lt"/>
                <a:ea typeface="+mn-ea"/>
                <a:cs typeface="+mn-cs"/>
              </a:rPr>
              <a:t>st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attempt</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(read verse)</a:t>
            </a:r>
            <a:endParaRPr lang="en-US" sz="1200" kern="1200" dirty="0" smtClean="0">
              <a:solidFill>
                <a:schemeClr val="tx1"/>
              </a:solidFill>
              <a:effectLst/>
              <a:latin typeface="+mn-lt"/>
              <a:ea typeface="+mn-ea"/>
              <a:cs typeface="+mn-cs"/>
            </a:endParaRPr>
          </a:p>
          <a:p>
            <a:pPr marL="228600" indent="-228600">
              <a:buAutoNum type="arabicPeriod"/>
            </a:pPr>
            <a:r>
              <a:rPr lang="en-US" sz="1200" kern="1200" dirty="0" smtClean="0">
                <a:solidFill>
                  <a:schemeClr val="tx1"/>
                </a:solidFill>
                <a:effectLst/>
                <a:latin typeface="+mn-lt"/>
                <a:ea typeface="+mn-ea"/>
                <a:cs typeface="+mn-cs"/>
              </a:rPr>
              <a:t>Do not take witnesses when you first go. That is not going to your brother in private. </a:t>
            </a:r>
          </a:p>
          <a:p>
            <a:pPr marL="228600" indent="-228600">
              <a:buAutoNum type="arabicPeriod"/>
            </a:pPr>
            <a:r>
              <a:rPr lang="en-US" sz="1200" kern="1200" dirty="0" smtClean="0">
                <a:solidFill>
                  <a:schemeClr val="tx1"/>
                </a:solidFill>
                <a:effectLst/>
                <a:latin typeface="+mn-lt"/>
                <a:ea typeface="+mn-ea"/>
                <a:cs typeface="+mn-cs"/>
              </a:rPr>
              <a:t>Witnesses are taken a </a:t>
            </a:r>
            <a:r>
              <a:rPr lang="en-US" sz="1200" kern="1200" dirty="0" smtClean="0">
                <a:solidFill>
                  <a:schemeClr val="tx1"/>
                </a:solidFill>
                <a:effectLst/>
                <a:latin typeface="+mn-lt"/>
                <a:ea typeface="+mn-ea"/>
                <a:cs typeface="+mn-cs"/>
              </a:rPr>
              <a:t>2</a:t>
            </a:r>
            <a:r>
              <a:rPr lang="en-US" sz="1200" kern="1200" baseline="30000" dirty="0"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or </a:t>
            </a:r>
            <a:r>
              <a:rPr lang="en-US" sz="1200" kern="1200" dirty="0" smtClean="0">
                <a:solidFill>
                  <a:schemeClr val="tx1"/>
                </a:solidFill>
                <a:effectLst/>
                <a:latin typeface="+mn-lt"/>
                <a:ea typeface="+mn-ea"/>
                <a:cs typeface="+mn-cs"/>
              </a:rPr>
              <a:t>even </a:t>
            </a:r>
            <a:r>
              <a:rPr lang="en-US" sz="1200" kern="1200" dirty="0" smtClean="0">
                <a:solidFill>
                  <a:schemeClr val="tx1"/>
                </a:solidFill>
                <a:effectLst/>
                <a:latin typeface="+mn-lt"/>
                <a:ea typeface="+mn-ea"/>
                <a:cs typeface="+mn-cs"/>
              </a:rPr>
              <a:t>3</a:t>
            </a:r>
            <a:r>
              <a:rPr lang="en-US" sz="1200" kern="1200" baseline="30000" dirty="0" smtClean="0">
                <a:solidFill>
                  <a:schemeClr val="tx1"/>
                </a:solidFill>
                <a:effectLst/>
                <a:latin typeface="+mn-lt"/>
                <a:ea typeface="+mn-ea"/>
                <a:cs typeface="+mn-cs"/>
              </a:rPr>
              <a:t>rd</a:t>
            </a:r>
            <a:r>
              <a:rPr lang="en-US" sz="1200" kern="1200" dirty="0" smtClean="0">
                <a:solidFill>
                  <a:schemeClr val="tx1"/>
                </a:solidFill>
                <a:effectLst/>
                <a:latin typeface="+mn-lt"/>
                <a:ea typeface="+mn-ea"/>
                <a:cs typeface="+mn-cs"/>
              </a:rPr>
              <a:t> time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hear for themselves </a:t>
            </a:r>
          </a:p>
          <a:p>
            <a:pPr marL="228600" indent="-228600">
              <a:buAutoNum type="arabicPeriod"/>
            </a:pPr>
            <a:r>
              <a:rPr lang="en-US" sz="1200" kern="1200" dirty="0" smtClean="0">
                <a:solidFill>
                  <a:schemeClr val="tx1"/>
                </a:solidFill>
                <a:effectLst/>
                <a:latin typeface="+mn-lt"/>
                <a:ea typeface="+mn-ea"/>
                <a:cs typeface="+mn-cs"/>
              </a:rPr>
              <a:t>It may be that they “will not listen” to you, nor to the “witnesses” you bring the </a:t>
            </a:r>
            <a:r>
              <a:rPr lang="en-US" sz="1200" kern="1200" dirty="0" smtClean="0">
                <a:solidFill>
                  <a:schemeClr val="tx1"/>
                </a:solidFill>
                <a:effectLst/>
                <a:latin typeface="+mn-lt"/>
                <a:ea typeface="+mn-ea"/>
                <a:cs typeface="+mn-cs"/>
              </a:rPr>
              <a:t>2</a:t>
            </a:r>
            <a:r>
              <a:rPr lang="en-US" sz="1200" kern="1200" baseline="30000" dirty="0"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time</a:t>
            </a:r>
            <a:r>
              <a:rPr lang="en-US" sz="1200" kern="1200" dirty="0" smtClean="0">
                <a:solidFill>
                  <a:schemeClr val="tx1"/>
                </a:solidFill>
                <a:effectLst/>
                <a:latin typeface="+mn-lt"/>
                <a:ea typeface="+mn-ea"/>
                <a:cs typeface="+mn-cs"/>
              </a:rPr>
              <a:t>. </a:t>
            </a:r>
          </a:p>
          <a:p>
            <a:pPr marL="228600" indent="-228600">
              <a:buAutoNum type="arabicPeriod"/>
            </a:pPr>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witnesses are not just there to listen, but to also admonish and teach and plead that our brother be faithful to God. </a:t>
            </a:r>
          </a:p>
          <a:p>
            <a:pPr marL="228600" indent="-228600">
              <a:buAutoNum type="arabicPeriod"/>
            </a:pPr>
            <a:r>
              <a:rPr lang="en-US" sz="1200" kern="1200" dirty="0" smtClean="0">
                <a:solidFill>
                  <a:schemeClr val="tx1"/>
                </a:solidFill>
                <a:effectLst/>
                <a:latin typeface="+mn-lt"/>
                <a:ea typeface="+mn-ea"/>
                <a:cs typeface="+mn-cs"/>
              </a:rPr>
              <a:t>It is rare when a Christian does not listen when we first go. </a:t>
            </a:r>
          </a:p>
          <a:p>
            <a:pPr marL="0" indent="0">
              <a:buNone/>
            </a:pPr>
            <a:r>
              <a:rPr lang="en-US" sz="1200" kern="1200" dirty="0" smtClean="0">
                <a:solidFill>
                  <a:schemeClr val="tx1"/>
                </a:solidFill>
                <a:effectLst/>
                <a:latin typeface="+mn-lt"/>
                <a:ea typeface="+mn-ea"/>
                <a:cs typeface="+mn-cs"/>
              </a:rPr>
              <a:t>   a. The problems persist and grow, and our brethren fall away from God, unwilling to listen, when we wait so long to “first go.” </a:t>
            </a:r>
          </a:p>
          <a:p>
            <a:pPr marL="0" indent="0">
              <a:buNone/>
            </a:pPr>
            <a:r>
              <a:rPr lang="en-US" sz="1200" kern="1200" dirty="0" smtClean="0">
                <a:solidFill>
                  <a:schemeClr val="tx1"/>
                </a:solidFill>
                <a:effectLst/>
                <a:latin typeface="+mn-lt"/>
                <a:ea typeface="+mn-ea"/>
                <a:cs typeface="+mn-cs"/>
              </a:rPr>
              <a:t>   b. We wait till it is too late. They have involved themselves in an attitude to such an extent they are unwilling to change or listen. </a:t>
            </a:r>
          </a:p>
          <a:p>
            <a:pPr marL="0" indent="0">
              <a:buNone/>
            </a:pPr>
            <a:r>
              <a:rPr lang="en-US" sz="1200" kern="1200" dirty="0" smtClean="0">
                <a:solidFill>
                  <a:schemeClr val="tx1"/>
                </a:solidFill>
                <a:effectLst/>
                <a:latin typeface="+mn-lt"/>
                <a:ea typeface="+mn-ea"/>
                <a:cs typeface="+mn-cs"/>
              </a:rPr>
              <a:t>6. Church problems </a:t>
            </a:r>
            <a:r>
              <a:rPr lang="en-US" sz="1200" kern="1200" dirty="0" smtClean="0">
                <a:solidFill>
                  <a:schemeClr val="tx1"/>
                </a:solidFill>
                <a:effectLst/>
                <a:latin typeface="+mn-lt"/>
                <a:ea typeface="+mn-ea"/>
                <a:cs typeface="+mn-cs"/>
              </a:rPr>
              <a:t>often arise when brethren ignore or fail to “first go” for many weeks or months. </a:t>
            </a:r>
          </a:p>
          <a:p>
            <a:pPr marL="0" indent="0">
              <a:buNone/>
            </a:pPr>
            <a:r>
              <a:rPr lang="en-US" sz="1200" kern="1200" dirty="0" smtClean="0">
                <a:solidFill>
                  <a:schemeClr val="tx1"/>
                </a:solidFill>
                <a:effectLst/>
                <a:latin typeface="+mn-lt"/>
                <a:ea typeface="+mn-ea"/>
                <a:cs typeface="+mn-cs"/>
              </a:rPr>
              <a:t>   a. </a:t>
            </a:r>
            <a:r>
              <a:rPr lang="en-US" sz="1200" kern="1200" dirty="0" smtClean="0">
                <a:solidFill>
                  <a:schemeClr val="tx1"/>
                </a:solidFill>
                <a:effectLst/>
                <a:latin typeface="+mn-lt"/>
                <a:ea typeface="+mn-ea"/>
                <a:cs typeface="+mn-cs"/>
              </a:rPr>
              <a:t>Don’t wait. If you have a problem with a fellow Christian, go today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AC45A0-3CA9-4D98-9141-B351BE463A64}" type="slidenum">
              <a:rPr lang="en-US" smtClean="0"/>
              <a:t>7</a:t>
            </a:fld>
            <a:endParaRPr lang="en-US"/>
          </a:p>
        </p:txBody>
      </p:sp>
    </p:spTree>
    <p:extLst>
      <p:ext uri="{BB962C8B-B14F-4D97-AF65-F5344CB8AC3E}">
        <p14:creationId xmlns:p14="http://schemas.microsoft.com/office/powerpoint/2010/main" val="3557100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Tell It To The Church</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(read</a:t>
            </a:r>
            <a:r>
              <a:rPr lang="en-US" sz="1200" kern="1200" baseline="0" dirty="0" smtClean="0">
                <a:solidFill>
                  <a:schemeClr val="tx1"/>
                </a:solidFill>
                <a:effectLst/>
                <a:latin typeface="+mn-lt"/>
                <a:ea typeface="+mn-ea"/>
                <a:cs typeface="+mn-cs"/>
              </a:rPr>
              <a:t> verse)</a:t>
            </a:r>
            <a:endParaRPr lang="en-U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We are not told how to exactly follow this instruction.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If elders are present within a </a:t>
            </a:r>
            <a:r>
              <a:rPr lang="en-US" sz="1200" kern="1200" dirty="0" smtClean="0">
                <a:solidFill>
                  <a:schemeClr val="tx1"/>
                </a:solidFill>
                <a:effectLst/>
                <a:latin typeface="+mn-lt"/>
                <a:ea typeface="+mn-ea"/>
                <a:cs typeface="+mn-cs"/>
              </a:rPr>
              <a:t>congregation, </a:t>
            </a:r>
            <a:r>
              <a:rPr lang="en-US" sz="1200" kern="1200" dirty="0" smtClean="0">
                <a:solidFill>
                  <a:schemeClr val="tx1"/>
                </a:solidFill>
                <a:effectLst/>
                <a:latin typeface="+mn-lt"/>
                <a:ea typeface="+mn-ea"/>
                <a:cs typeface="+mn-cs"/>
              </a:rPr>
              <a:t>it is logical to speak to the elders who have the oversight.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It is also logical that they </a:t>
            </a:r>
            <a:r>
              <a:rPr lang="en-US" sz="1200" kern="1200" dirty="0" smtClean="0">
                <a:solidFill>
                  <a:schemeClr val="tx1"/>
                </a:solidFill>
                <a:effectLst/>
                <a:latin typeface="+mn-lt"/>
                <a:ea typeface="+mn-ea"/>
                <a:cs typeface="+mn-cs"/>
              </a:rPr>
              <a:t>might be </a:t>
            </a:r>
            <a:r>
              <a:rPr lang="en-US" sz="1200" kern="1200" dirty="0" smtClean="0">
                <a:solidFill>
                  <a:schemeClr val="tx1"/>
                </a:solidFill>
                <a:effectLst/>
                <a:latin typeface="+mn-lt"/>
                <a:ea typeface="+mn-ea"/>
                <a:cs typeface="+mn-cs"/>
              </a:rPr>
              <a:t>part of the “witnesses” in going to the brother or sister.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If there are no elders within the congregation, this must still be made known to the church.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There is not a right or wrong way to do this (Scripturally).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5.</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Sadly, </a:t>
            </a:r>
            <a:r>
              <a:rPr lang="en-US" sz="1200" kern="1200" dirty="0" smtClean="0">
                <a:solidFill>
                  <a:schemeClr val="tx1"/>
                </a:solidFill>
                <a:effectLst/>
                <a:latin typeface="+mn-lt"/>
                <a:ea typeface="+mn-ea"/>
                <a:cs typeface="+mn-cs"/>
              </a:rPr>
              <a:t>many times we want </a:t>
            </a:r>
            <a:r>
              <a:rPr lang="en-US" sz="1200" kern="1200" dirty="0" smtClean="0">
                <a:solidFill>
                  <a:schemeClr val="tx1"/>
                </a:solidFill>
                <a:effectLst/>
                <a:latin typeface="+mn-lt"/>
                <a:ea typeface="+mn-ea"/>
                <a:cs typeface="+mn-cs"/>
              </a:rPr>
              <a:t>to “tell it to the church” as the </a:t>
            </a:r>
            <a:r>
              <a:rPr lang="en-US" sz="1200" kern="1200" dirty="0" smtClean="0">
                <a:solidFill>
                  <a:schemeClr val="tx1"/>
                </a:solidFill>
                <a:effectLst/>
                <a:latin typeface="+mn-lt"/>
                <a:ea typeface="+mn-ea"/>
                <a:cs typeface="+mn-cs"/>
              </a:rPr>
              <a:t>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only step rather than the last. Comments, gossip, and rumors are too often practiced by brethren who have a problem with someone else in the congregation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AC45A0-3CA9-4D98-9141-B351BE463A64}" type="slidenum">
              <a:rPr lang="en-US" smtClean="0"/>
              <a:t>8</a:t>
            </a:fld>
            <a:endParaRPr lang="en-US"/>
          </a:p>
        </p:txBody>
      </p:sp>
    </p:spTree>
    <p:extLst>
      <p:ext uri="{BB962C8B-B14F-4D97-AF65-F5344CB8AC3E}">
        <p14:creationId xmlns:p14="http://schemas.microsoft.com/office/powerpoint/2010/main" val="3557100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Let Him Be To You As A Gentile</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(read verse)</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 Don’t miss what is said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Matthew </a:t>
            </a:r>
            <a:r>
              <a:rPr lang="en-US" sz="1200" kern="1200" dirty="0" smtClean="0">
                <a:solidFill>
                  <a:schemeClr val="tx1"/>
                </a:solidFill>
                <a:effectLst/>
                <a:latin typeface="+mn-lt"/>
                <a:ea typeface="+mn-ea"/>
                <a:cs typeface="+mn-cs"/>
              </a:rPr>
              <a:t>18:17</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if he refuses even to hear the church...”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 The “church” is not the “elders.” Every member of a local congregation has a responsibility to speak to a brother who has refused admonition from Scripture and is </a:t>
            </a:r>
            <a:r>
              <a:rPr lang="en-US" sz="1200" kern="1200" dirty="0" smtClean="0">
                <a:solidFill>
                  <a:schemeClr val="tx1"/>
                </a:solidFill>
                <a:effectLst/>
                <a:latin typeface="+mn-lt"/>
                <a:ea typeface="+mn-ea"/>
                <a:cs typeface="+mn-cs"/>
              </a:rPr>
              <a:t>in danger of </a:t>
            </a:r>
            <a:r>
              <a:rPr lang="en-US" sz="1200" kern="1200" dirty="0" smtClean="0">
                <a:solidFill>
                  <a:schemeClr val="tx1"/>
                </a:solidFill>
                <a:effectLst/>
                <a:latin typeface="+mn-lt"/>
                <a:ea typeface="+mn-ea"/>
                <a:cs typeface="+mn-cs"/>
              </a:rPr>
              <a:t>walking away from God.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b. Only when he has refused the efforts of the entire congregation is he to be considered like a Gentile. </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disfellowshipping</a:t>
            </a:r>
            <a:r>
              <a:rPr lang="en-US"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c. </a:t>
            </a:r>
            <a:r>
              <a:rPr lang="en-US" sz="1200" kern="1200" dirty="0" smtClean="0">
                <a:solidFill>
                  <a:schemeClr val="tx1"/>
                </a:solidFill>
                <a:effectLst/>
                <a:latin typeface="+mn-lt"/>
                <a:ea typeface="+mn-ea"/>
                <a:cs typeface="+mn-cs"/>
              </a:rPr>
              <a:t>He </a:t>
            </a:r>
            <a:r>
              <a:rPr lang="en-US" sz="1200" kern="1200" dirty="0" smtClean="0">
                <a:solidFill>
                  <a:schemeClr val="tx1"/>
                </a:solidFill>
                <a:effectLst/>
                <a:latin typeface="+mn-lt"/>
                <a:ea typeface="+mn-ea"/>
                <a:cs typeface="+mn-cs"/>
              </a:rPr>
              <a:t>is still a brother in Christ, though wayward.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d. 2 Thessalonians 3:15 “Yet do not regard him as an enemy, but admonish him as a brother.”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2. Peace </a:t>
            </a:r>
            <a:r>
              <a:rPr lang="en-US" sz="1200" kern="1200" dirty="0" smtClean="0">
                <a:solidFill>
                  <a:schemeClr val="tx1"/>
                </a:solidFill>
                <a:effectLst/>
                <a:latin typeface="+mn-lt"/>
                <a:ea typeface="+mn-ea"/>
                <a:cs typeface="+mn-cs"/>
              </a:rPr>
              <a:t>and unity are of vital importance within a congregation composed of people who desire to please God by following the instructions of </a:t>
            </a:r>
            <a:r>
              <a:rPr lang="en-US" sz="1200" kern="1200" dirty="0" smtClean="0">
                <a:solidFill>
                  <a:schemeClr val="tx1"/>
                </a:solidFill>
                <a:effectLst/>
                <a:latin typeface="+mn-lt"/>
                <a:ea typeface="+mn-ea"/>
                <a:cs typeface="+mn-cs"/>
              </a:rPr>
              <a:t>Jesus. </a:t>
            </a:r>
            <a:r>
              <a:rPr lang="en-US" sz="1200" kern="1200" dirty="0" smtClean="0">
                <a:solidFill>
                  <a:schemeClr val="tx1"/>
                </a:solidFill>
                <a:effectLst/>
                <a:latin typeface="+mn-lt"/>
                <a:ea typeface="+mn-ea"/>
                <a:cs typeface="+mn-cs"/>
              </a:rPr>
              <a:t>To avoid </a:t>
            </a:r>
            <a:r>
              <a:rPr lang="en-US" sz="1200" kern="1200" dirty="0" smtClean="0">
                <a:solidFill>
                  <a:schemeClr val="tx1"/>
                </a:solidFill>
                <a:effectLst/>
                <a:latin typeface="+mn-lt"/>
                <a:ea typeface="+mn-ea"/>
                <a:cs typeface="+mn-cs"/>
              </a:rPr>
              <a:t>strife, </a:t>
            </a:r>
            <a:r>
              <a:rPr lang="en-US" sz="1200" kern="1200" dirty="0" smtClean="0">
                <a:solidFill>
                  <a:schemeClr val="tx1"/>
                </a:solidFill>
                <a:effectLst/>
                <a:latin typeface="+mn-lt"/>
                <a:ea typeface="+mn-ea"/>
                <a:cs typeface="+mn-cs"/>
              </a:rPr>
              <a:t>we must be those who are willing to go to our brother. Even if our brother will not listen, we avoid problems within a congregation through submission to God’s will in all things. We each have a personal responsibility to God and to one another.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AC45A0-3CA9-4D98-9141-B351BE463A64}" type="slidenum">
              <a:rPr lang="en-US" smtClean="0"/>
              <a:t>9</a:t>
            </a:fld>
            <a:endParaRPr lang="en-US"/>
          </a:p>
        </p:txBody>
      </p:sp>
    </p:spTree>
    <p:extLst>
      <p:ext uri="{BB962C8B-B14F-4D97-AF65-F5344CB8AC3E}">
        <p14:creationId xmlns:p14="http://schemas.microsoft.com/office/powerpoint/2010/main" val="3557100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343023-D938-4B13-B772-A60373BFFC6C}" type="datetimeFigureOut">
              <a:rPr lang="en-US" smtClean="0"/>
              <a:t>11/24/2015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8279A-B576-44FF-B84D-713A614943E1}" type="slidenum">
              <a:rPr lang="en-US" smtClean="0"/>
              <a:t>‹#›</a:t>
            </a:fld>
            <a:endParaRPr lang="en-US"/>
          </a:p>
        </p:txBody>
      </p:sp>
    </p:spTree>
    <p:extLst>
      <p:ext uri="{BB962C8B-B14F-4D97-AF65-F5344CB8AC3E}">
        <p14:creationId xmlns:p14="http://schemas.microsoft.com/office/powerpoint/2010/main" val="2960260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343023-D938-4B13-B772-A60373BFFC6C}" type="datetimeFigureOut">
              <a:rPr lang="en-US" smtClean="0"/>
              <a:t>11/24/2015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8279A-B576-44FF-B84D-713A614943E1}" type="slidenum">
              <a:rPr lang="en-US" smtClean="0"/>
              <a:t>‹#›</a:t>
            </a:fld>
            <a:endParaRPr lang="en-US"/>
          </a:p>
        </p:txBody>
      </p:sp>
    </p:spTree>
    <p:extLst>
      <p:ext uri="{BB962C8B-B14F-4D97-AF65-F5344CB8AC3E}">
        <p14:creationId xmlns:p14="http://schemas.microsoft.com/office/powerpoint/2010/main" val="863744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343023-D938-4B13-B772-A60373BFFC6C}" type="datetimeFigureOut">
              <a:rPr lang="en-US" smtClean="0"/>
              <a:t>11/24/2015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8279A-B576-44FF-B84D-713A614943E1}" type="slidenum">
              <a:rPr lang="en-US" smtClean="0"/>
              <a:t>‹#›</a:t>
            </a:fld>
            <a:endParaRPr lang="en-US"/>
          </a:p>
        </p:txBody>
      </p:sp>
    </p:spTree>
    <p:extLst>
      <p:ext uri="{BB962C8B-B14F-4D97-AF65-F5344CB8AC3E}">
        <p14:creationId xmlns:p14="http://schemas.microsoft.com/office/powerpoint/2010/main" val="1078898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343023-D938-4B13-B772-A60373BFFC6C}" type="datetimeFigureOut">
              <a:rPr lang="en-US" smtClean="0"/>
              <a:t>11/24/2015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8279A-B576-44FF-B84D-713A614943E1}" type="slidenum">
              <a:rPr lang="en-US" smtClean="0"/>
              <a:t>‹#›</a:t>
            </a:fld>
            <a:endParaRPr lang="en-US"/>
          </a:p>
        </p:txBody>
      </p:sp>
    </p:spTree>
    <p:extLst>
      <p:ext uri="{BB962C8B-B14F-4D97-AF65-F5344CB8AC3E}">
        <p14:creationId xmlns:p14="http://schemas.microsoft.com/office/powerpoint/2010/main" val="3493249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343023-D938-4B13-B772-A60373BFFC6C}" type="datetimeFigureOut">
              <a:rPr lang="en-US" smtClean="0"/>
              <a:t>11/24/2015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8279A-B576-44FF-B84D-713A614943E1}" type="slidenum">
              <a:rPr lang="en-US" smtClean="0"/>
              <a:t>‹#›</a:t>
            </a:fld>
            <a:endParaRPr lang="en-US"/>
          </a:p>
        </p:txBody>
      </p:sp>
    </p:spTree>
    <p:extLst>
      <p:ext uri="{BB962C8B-B14F-4D97-AF65-F5344CB8AC3E}">
        <p14:creationId xmlns:p14="http://schemas.microsoft.com/office/powerpoint/2010/main" val="2620573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343023-D938-4B13-B772-A60373BFFC6C}" type="datetimeFigureOut">
              <a:rPr lang="en-US" smtClean="0"/>
              <a:t>11/24/2015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F8279A-B576-44FF-B84D-713A614943E1}" type="slidenum">
              <a:rPr lang="en-US" smtClean="0"/>
              <a:t>‹#›</a:t>
            </a:fld>
            <a:endParaRPr lang="en-US"/>
          </a:p>
        </p:txBody>
      </p:sp>
    </p:spTree>
    <p:extLst>
      <p:ext uri="{BB962C8B-B14F-4D97-AF65-F5344CB8AC3E}">
        <p14:creationId xmlns:p14="http://schemas.microsoft.com/office/powerpoint/2010/main" val="1117440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343023-D938-4B13-B772-A60373BFFC6C}" type="datetimeFigureOut">
              <a:rPr lang="en-US" smtClean="0"/>
              <a:t>11/24/2015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F8279A-B576-44FF-B84D-713A614943E1}" type="slidenum">
              <a:rPr lang="en-US" smtClean="0"/>
              <a:t>‹#›</a:t>
            </a:fld>
            <a:endParaRPr lang="en-US"/>
          </a:p>
        </p:txBody>
      </p:sp>
    </p:spTree>
    <p:extLst>
      <p:ext uri="{BB962C8B-B14F-4D97-AF65-F5344CB8AC3E}">
        <p14:creationId xmlns:p14="http://schemas.microsoft.com/office/powerpoint/2010/main" val="2517000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343023-D938-4B13-B772-A60373BFFC6C}" type="datetimeFigureOut">
              <a:rPr lang="en-US" smtClean="0"/>
              <a:t>11/24/2015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F8279A-B576-44FF-B84D-713A614943E1}" type="slidenum">
              <a:rPr lang="en-US" smtClean="0"/>
              <a:t>‹#›</a:t>
            </a:fld>
            <a:endParaRPr lang="en-US"/>
          </a:p>
        </p:txBody>
      </p:sp>
    </p:spTree>
    <p:extLst>
      <p:ext uri="{BB962C8B-B14F-4D97-AF65-F5344CB8AC3E}">
        <p14:creationId xmlns:p14="http://schemas.microsoft.com/office/powerpoint/2010/main" val="1892799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343023-D938-4B13-B772-A60373BFFC6C}" type="datetimeFigureOut">
              <a:rPr lang="en-US" smtClean="0"/>
              <a:t>11/24/2015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F8279A-B576-44FF-B84D-713A614943E1}" type="slidenum">
              <a:rPr lang="en-US" smtClean="0"/>
              <a:t>‹#›</a:t>
            </a:fld>
            <a:endParaRPr lang="en-US"/>
          </a:p>
        </p:txBody>
      </p:sp>
    </p:spTree>
    <p:extLst>
      <p:ext uri="{BB962C8B-B14F-4D97-AF65-F5344CB8AC3E}">
        <p14:creationId xmlns:p14="http://schemas.microsoft.com/office/powerpoint/2010/main" val="4102978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343023-D938-4B13-B772-A60373BFFC6C}" type="datetimeFigureOut">
              <a:rPr lang="en-US" smtClean="0"/>
              <a:t>11/24/2015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F8279A-B576-44FF-B84D-713A614943E1}" type="slidenum">
              <a:rPr lang="en-US" smtClean="0"/>
              <a:t>‹#›</a:t>
            </a:fld>
            <a:endParaRPr lang="en-US"/>
          </a:p>
        </p:txBody>
      </p:sp>
    </p:spTree>
    <p:extLst>
      <p:ext uri="{BB962C8B-B14F-4D97-AF65-F5344CB8AC3E}">
        <p14:creationId xmlns:p14="http://schemas.microsoft.com/office/powerpoint/2010/main" val="1173006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343023-D938-4B13-B772-A60373BFFC6C}" type="datetimeFigureOut">
              <a:rPr lang="en-US" smtClean="0"/>
              <a:t>11/24/2015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F8279A-B576-44FF-B84D-713A614943E1}" type="slidenum">
              <a:rPr lang="en-US" smtClean="0"/>
              <a:t>‹#›</a:t>
            </a:fld>
            <a:endParaRPr lang="en-US"/>
          </a:p>
        </p:txBody>
      </p:sp>
    </p:spTree>
    <p:extLst>
      <p:ext uri="{BB962C8B-B14F-4D97-AF65-F5344CB8AC3E}">
        <p14:creationId xmlns:p14="http://schemas.microsoft.com/office/powerpoint/2010/main" val="2177703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343023-D938-4B13-B772-A60373BFFC6C}" type="datetimeFigureOut">
              <a:rPr lang="en-US" smtClean="0"/>
              <a:t>11/24/2015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F8279A-B576-44FF-B84D-713A614943E1}" type="slidenum">
              <a:rPr lang="en-US" smtClean="0"/>
              <a:t>‹#›</a:t>
            </a:fld>
            <a:endParaRPr lang="en-US"/>
          </a:p>
        </p:txBody>
      </p:sp>
    </p:spTree>
    <p:extLst>
      <p:ext uri="{BB962C8B-B14F-4D97-AF65-F5344CB8AC3E}">
        <p14:creationId xmlns:p14="http://schemas.microsoft.com/office/powerpoint/2010/main" val="186531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38199"/>
          </a:xfrm>
        </p:spPr>
        <p:txBody>
          <a:bodyPr>
            <a:noAutofit/>
          </a:bodyPr>
          <a:lstStyle/>
          <a:p>
            <a:r>
              <a:rPr lang="en-US" sz="4800" b="1" dirty="0" smtClean="0">
                <a:solidFill>
                  <a:srgbClr val="00B0F0"/>
                </a:solidFill>
              </a:rPr>
              <a:t>Resolving Conflict Among Brethren</a:t>
            </a:r>
            <a:endParaRPr lang="en-US" sz="4800" b="1" dirty="0">
              <a:solidFill>
                <a:srgbClr val="00B0F0"/>
              </a:solidFill>
            </a:endParaRPr>
          </a:p>
        </p:txBody>
      </p:sp>
      <p:sp>
        <p:nvSpPr>
          <p:cNvPr id="3" name="Subtitle 2"/>
          <p:cNvSpPr>
            <a:spLocks noGrp="1"/>
          </p:cNvSpPr>
          <p:nvPr>
            <p:ph type="subTitle" idx="1"/>
          </p:nvPr>
        </p:nvSpPr>
        <p:spPr>
          <a:xfrm>
            <a:off x="1371600" y="1371600"/>
            <a:ext cx="6400800" cy="1752600"/>
          </a:xfrm>
        </p:spPr>
        <p:txBody>
          <a:bodyPr>
            <a:normAutofit/>
          </a:bodyPr>
          <a:lstStyle/>
          <a:p>
            <a:r>
              <a:rPr lang="en-US" sz="4000" b="1" dirty="0" smtClean="0">
                <a:solidFill>
                  <a:srgbClr val="FFFF00"/>
                </a:solidFill>
              </a:rPr>
              <a:t>Matt. 5:23-24</a:t>
            </a:r>
            <a:endParaRPr lang="en-US" sz="4000" b="1" dirty="0">
              <a:solidFill>
                <a:srgbClr val="FFFF00"/>
              </a:solidFill>
            </a:endParaRPr>
          </a:p>
        </p:txBody>
      </p:sp>
      <p:pic>
        <p:nvPicPr>
          <p:cNvPr id="1028" name="Picture 4" descr="http://raywheeler.files.wordpress.com/2014/04/conflict-in-recruitme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2178424"/>
            <a:ext cx="6421821" cy="4267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6318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38199"/>
          </a:xfrm>
        </p:spPr>
        <p:txBody>
          <a:bodyPr>
            <a:noAutofit/>
          </a:bodyPr>
          <a:lstStyle/>
          <a:p>
            <a:r>
              <a:rPr lang="en-US" sz="4800" b="1" dirty="0" smtClean="0">
                <a:solidFill>
                  <a:srgbClr val="00B0F0"/>
                </a:solidFill>
              </a:rPr>
              <a:t>Resolving Conflict Among Brethren</a:t>
            </a:r>
            <a:endParaRPr lang="en-US" sz="4800" b="1" dirty="0">
              <a:solidFill>
                <a:srgbClr val="00B0F0"/>
              </a:solidFill>
            </a:endParaRPr>
          </a:p>
        </p:txBody>
      </p:sp>
      <p:sp>
        <p:nvSpPr>
          <p:cNvPr id="4" name="TextBox 3"/>
          <p:cNvSpPr txBox="1"/>
          <p:nvPr/>
        </p:nvSpPr>
        <p:spPr>
          <a:xfrm>
            <a:off x="0" y="990600"/>
            <a:ext cx="9144000" cy="984885"/>
          </a:xfrm>
          <a:prstGeom prst="rect">
            <a:avLst/>
          </a:prstGeom>
          <a:noFill/>
        </p:spPr>
        <p:txBody>
          <a:bodyPr wrap="square" rtlCol="0">
            <a:spAutoFit/>
          </a:bodyPr>
          <a:lstStyle/>
          <a:p>
            <a:r>
              <a:rPr lang="en-US" sz="4000" b="1" dirty="0" smtClean="0">
                <a:solidFill>
                  <a:srgbClr val="FFFF00"/>
                </a:solidFill>
              </a:rPr>
              <a:t>5. We </a:t>
            </a:r>
            <a:r>
              <a:rPr lang="en-US" sz="4000" b="1" u="sng" dirty="0" smtClean="0">
                <a:solidFill>
                  <a:srgbClr val="FFFF00"/>
                </a:solidFill>
              </a:rPr>
              <a:t>Must</a:t>
            </a:r>
            <a:r>
              <a:rPr lang="en-US" sz="4000" b="1" dirty="0" smtClean="0">
                <a:solidFill>
                  <a:srgbClr val="FFFF00"/>
                </a:solidFill>
              </a:rPr>
              <a:t> Forgive Each Other</a:t>
            </a:r>
          </a:p>
          <a:p>
            <a:endParaRPr lang="en-US" dirty="0">
              <a:solidFill>
                <a:schemeClr val="bg1"/>
              </a:solidFill>
            </a:endParaRPr>
          </a:p>
        </p:txBody>
      </p:sp>
      <p:sp>
        <p:nvSpPr>
          <p:cNvPr id="6" name="Rectangle 5"/>
          <p:cNvSpPr/>
          <p:nvPr/>
        </p:nvSpPr>
        <p:spPr>
          <a:xfrm>
            <a:off x="0" y="1975485"/>
            <a:ext cx="3962400" cy="5016758"/>
          </a:xfrm>
          <a:prstGeom prst="rect">
            <a:avLst/>
          </a:prstGeom>
        </p:spPr>
        <p:txBody>
          <a:bodyPr wrap="square">
            <a:spAutoFit/>
          </a:bodyPr>
          <a:lstStyle/>
          <a:p>
            <a:r>
              <a:rPr lang="en-US" sz="3200" dirty="0" smtClean="0">
                <a:solidFill>
                  <a:schemeClr val="bg1"/>
                </a:solidFill>
              </a:rPr>
              <a:t>For </a:t>
            </a:r>
            <a:r>
              <a:rPr lang="en-US" sz="3200" u="sng" dirty="0">
                <a:solidFill>
                  <a:schemeClr val="bg1"/>
                </a:solidFill>
              </a:rPr>
              <a:t>if</a:t>
            </a:r>
            <a:r>
              <a:rPr lang="en-US" sz="3200" dirty="0">
                <a:solidFill>
                  <a:schemeClr val="bg1"/>
                </a:solidFill>
              </a:rPr>
              <a:t> you forgive men their trespasses, your heavenly Father will also forgive </a:t>
            </a:r>
            <a:r>
              <a:rPr lang="en-US" sz="3200" dirty="0" smtClean="0">
                <a:solidFill>
                  <a:schemeClr val="bg1"/>
                </a:solidFill>
              </a:rPr>
              <a:t>you. But </a:t>
            </a:r>
            <a:r>
              <a:rPr lang="en-US" sz="3200" u="sng" dirty="0">
                <a:solidFill>
                  <a:schemeClr val="bg1"/>
                </a:solidFill>
              </a:rPr>
              <a:t>if</a:t>
            </a:r>
            <a:r>
              <a:rPr lang="en-US" sz="3200" dirty="0">
                <a:solidFill>
                  <a:schemeClr val="bg1"/>
                </a:solidFill>
              </a:rPr>
              <a:t> you do not forgive men their trespasses, neither will your Father forgive your trespasses</a:t>
            </a:r>
            <a:r>
              <a:rPr lang="en-US" sz="3200" dirty="0" smtClean="0">
                <a:solidFill>
                  <a:schemeClr val="bg1"/>
                </a:solidFill>
              </a:rPr>
              <a:t>.</a:t>
            </a:r>
            <a:endParaRPr lang="en-US" sz="3200" dirty="0">
              <a:solidFill>
                <a:schemeClr val="bg1"/>
              </a:solidFill>
            </a:endParaRPr>
          </a:p>
          <a:p>
            <a:r>
              <a:rPr lang="en-US" sz="3200" dirty="0" smtClean="0">
                <a:solidFill>
                  <a:schemeClr val="bg1"/>
                </a:solidFill>
              </a:rPr>
              <a:t> 	</a:t>
            </a:r>
            <a:r>
              <a:rPr lang="en-US" sz="3200" dirty="0">
                <a:solidFill>
                  <a:schemeClr val="bg1"/>
                </a:solidFill>
              </a:rPr>
              <a:t> </a:t>
            </a:r>
            <a:r>
              <a:rPr lang="en-US" sz="3200" dirty="0" smtClean="0">
                <a:solidFill>
                  <a:schemeClr val="bg1"/>
                </a:solidFill>
              </a:rPr>
              <a:t>    </a:t>
            </a:r>
            <a:r>
              <a:rPr lang="en-US" sz="3200" b="1" dirty="0" smtClean="0">
                <a:solidFill>
                  <a:srgbClr val="FFFF00"/>
                </a:solidFill>
              </a:rPr>
              <a:t>Matt. 6:14-15</a:t>
            </a:r>
            <a:endParaRPr lang="en-US" sz="3200" b="1" dirty="0">
              <a:solidFill>
                <a:srgbClr val="FFFF00"/>
              </a:solidFill>
            </a:endParaRPr>
          </a:p>
        </p:txBody>
      </p:sp>
      <p:pic>
        <p:nvPicPr>
          <p:cNvPr id="5" name="Picture 2" descr="https://upload.wikimedia.org/wikipedia/commons/c/c8/TissotBeatitud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511079"/>
            <a:ext cx="4164106" cy="53558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5369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38199"/>
          </a:xfrm>
        </p:spPr>
        <p:txBody>
          <a:bodyPr>
            <a:noAutofit/>
          </a:bodyPr>
          <a:lstStyle/>
          <a:p>
            <a:r>
              <a:rPr lang="en-US" sz="4800" b="1" dirty="0" smtClean="0">
                <a:solidFill>
                  <a:srgbClr val="00B0F0"/>
                </a:solidFill>
              </a:rPr>
              <a:t>Resolving Conflict Among Brethren</a:t>
            </a:r>
            <a:endParaRPr lang="en-US" sz="4800" b="1" dirty="0">
              <a:solidFill>
                <a:srgbClr val="00B0F0"/>
              </a:solidFill>
            </a:endParaRPr>
          </a:p>
        </p:txBody>
      </p:sp>
      <p:sp>
        <p:nvSpPr>
          <p:cNvPr id="5" name="TextBox 4"/>
          <p:cNvSpPr txBox="1"/>
          <p:nvPr/>
        </p:nvSpPr>
        <p:spPr>
          <a:xfrm>
            <a:off x="0" y="990600"/>
            <a:ext cx="9144000" cy="5262979"/>
          </a:xfrm>
          <a:prstGeom prst="rect">
            <a:avLst/>
          </a:prstGeom>
          <a:noFill/>
        </p:spPr>
        <p:txBody>
          <a:bodyPr wrap="square" rtlCol="0">
            <a:spAutoFit/>
          </a:bodyPr>
          <a:lstStyle/>
          <a:p>
            <a:r>
              <a:rPr lang="en-US" sz="2800" dirty="0" smtClean="0">
                <a:solidFill>
                  <a:schemeClr val="bg1"/>
                </a:solidFill>
              </a:rPr>
              <a:t>“</a:t>
            </a:r>
            <a:r>
              <a:rPr lang="en-US" sz="2800" dirty="0">
                <a:solidFill>
                  <a:schemeClr val="bg1"/>
                </a:solidFill>
              </a:rPr>
              <a:t>Now when Peter had come to Antioch, I withstood him to his face, because he was to be blamed; </a:t>
            </a:r>
            <a:r>
              <a:rPr lang="en-US" sz="2800" dirty="0" smtClean="0">
                <a:solidFill>
                  <a:schemeClr val="bg1"/>
                </a:solidFill>
              </a:rPr>
              <a:t>for </a:t>
            </a:r>
            <a:r>
              <a:rPr lang="en-US" sz="2800" dirty="0">
                <a:solidFill>
                  <a:schemeClr val="bg1"/>
                </a:solidFill>
              </a:rPr>
              <a:t>before certain men came from James, he would eat with the Gentiles; but when they came, he withdrew and separated himself, fearing those who were of the circumcision. </a:t>
            </a:r>
            <a:r>
              <a:rPr lang="en-US" sz="2800" dirty="0" smtClean="0">
                <a:solidFill>
                  <a:schemeClr val="bg1"/>
                </a:solidFill>
              </a:rPr>
              <a:t>And </a:t>
            </a:r>
            <a:r>
              <a:rPr lang="en-US" sz="2800" dirty="0">
                <a:solidFill>
                  <a:schemeClr val="bg1"/>
                </a:solidFill>
              </a:rPr>
              <a:t>the rest of the Jews also played the hypocrite with him, so that even Barnabas was carried away with their hypocrisy. </a:t>
            </a:r>
            <a:r>
              <a:rPr lang="en-US" sz="2800" dirty="0" smtClean="0">
                <a:solidFill>
                  <a:schemeClr val="bg1"/>
                </a:solidFill>
              </a:rPr>
              <a:t>But </a:t>
            </a:r>
            <a:r>
              <a:rPr lang="en-US" sz="2800" dirty="0">
                <a:solidFill>
                  <a:schemeClr val="bg1"/>
                </a:solidFill>
              </a:rPr>
              <a:t>when I saw that they were not straightforward about the truth of the gospel, I said to Peter before them all, "If you, being a Jew, live in the manner of Gentiles and not as the Jews, why do you compel Gentiles to live as Jews</a:t>
            </a:r>
            <a:r>
              <a:rPr lang="en-US" sz="2800" dirty="0" smtClean="0">
                <a:solidFill>
                  <a:schemeClr val="bg1"/>
                </a:solidFill>
              </a:rPr>
              <a:t>?”													</a:t>
            </a:r>
            <a:r>
              <a:rPr lang="en-US" sz="2800" b="1" dirty="0" smtClean="0">
                <a:solidFill>
                  <a:srgbClr val="FFFF00"/>
                </a:solidFill>
              </a:rPr>
              <a:t>Gal. 2:11-14</a:t>
            </a:r>
            <a:endParaRPr lang="en-US" sz="2800" b="1" dirty="0">
              <a:solidFill>
                <a:srgbClr val="FFFF00"/>
              </a:solidFill>
            </a:endParaRPr>
          </a:p>
        </p:txBody>
      </p:sp>
    </p:spTree>
    <p:extLst>
      <p:ext uri="{BB962C8B-B14F-4D97-AF65-F5344CB8AC3E}">
        <p14:creationId xmlns:p14="http://schemas.microsoft.com/office/powerpoint/2010/main" val="4767280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38199"/>
          </a:xfrm>
        </p:spPr>
        <p:txBody>
          <a:bodyPr>
            <a:noAutofit/>
          </a:bodyPr>
          <a:lstStyle/>
          <a:p>
            <a:r>
              <a:rPr lang="en-US" sz="4800" b="1" dirty="0" smtClean="0">
                <a:solidFill>
                  <a:srgbClr val="00B0F0"/>
                </a:solidFill>
              </a:rPr>
              <a:t>Resolving Conflict Among Brethren</a:t>
            </a:r>
            <a:endParaRPr lang="en-US" sz="4800" b="1" dirty="0">
              <a:solidFill>
                <a:srgbClr val="00B0F0"/>
              </a:solidFill>
            </a:endParaRPr>
          </a:p>
        </p:txBody>
      </p:sp>
      <p:pic>
        <p:nvPicPr>
          <p:cNvPr id="5124" name="Picture 4" descr="http://usercontent1.hubimg.com/78703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41" y="1447800"/>
            <a:ext cx="8841827" cy="5334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7880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81000"/>
            <a:ext cx="8229599" cy="5943600"/>
          </a:xfrm>
          <a:prstGeom prst="rect">
            <a:avLst/>
          </a:prstGeom>
        </p:spPr>
      </p:pic>
    </p:spTree>
    <p:extLst>
      <p:ext uri="{BB962C8B-B14F-4D97-AF65-F5344CB8AC3E}">
        <p14:creationId xmlns:p14="http://schemas.microsoft.com/office/powerpoint/2010/main" val="8553317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38199"/>
          </a:xfrm>
        </p:spPr>
        <p:txBody>
          <a:bodyPr>
            <a:noAutofit/>
          </a:bodyPr>
          <a:lstStyle/>
          <a:p>
            <a:r>
              <a:rPr lang="en-US" sz="4800" b="1" dirty="0" smtClean="0">
                <a:solidFill>
                  <a:srgbClr val="00B0F0"/>
                </a:solidFill>
              </a:rPr>
              <a:t>Resolving Conflict Among Brethren</a:t>
            </a:r>
            <a:endParaRPr lang="en-US" sz="4800" b="1" dirty="0">
              <a:solidFill>
                <a:srgbClr val="00B0F0"/>
              </a:solidFill>
            </a:endParaRPr>
          </a:p>
        </p:txBody>
      </p:sp>
      <p:sp>
        <p:nvSpPr>
          <p:cNvPr id="5" name="TextBox 4"/>
          <p:cNvSpPr txBox="1"/>
          <p:nvPr/>
        </p:nvSpPr>
        <p:spPr>
          <a:xfrm>
            <a:off x="0" y="1066800"/>
            <a:ext cx="4953000" cy="5509200"/>
          </a:xfrm>
          <a:prstGeom prst="rect">
            <a:avLst/>
          </a:prstGeom>
          <a:noFill/>
        </p:spPr>
        <p:txBody>
          <a:bodyPr wrap="square" rtlCol="0">
            <a:spAutoFit/>
          </a:bodyPr>
          <a:lstStyle/>
          <a:p>
            <a:r>
              <a:rPr lang="en-US" sz="3200" dirty="0" smtClean="0">
                <a:solidFill>
                  <a:schemeClr val="bg1"/>
                </a:solidFill>
              </a:rPr>
              <a:t>“Therefore </a:t>
            </a:r>
            <a:r>
              <a:rPr lang="en-US" sz="3200" dirty="0">
                <a:solidFill>
                  <a:schemeClr val="bg1"/>
                </a:solidFill>
              </a:rPr>
              <a:t>if you bring your gift to the altar, and there remember that your brother has something against you, </a:t>
            </a:r>
            <a:r>
              <a:rPr lang="en-US" sz="3200" dirty="0" smtClean="0">
                <a:solidFill>
                  <a:schemeClr val="bg1"/>
                </a:solidFill>
              </a:rPr>
              <a:t>leave </a:t>
            </a:r>
            <a:r>
              <a:rPr lang="en-US" sz="3200" dirty="0">
                <a:solidFill>
                  <a:schemeClr val="bg1"/>
                </a:solidFill>
              </a:rPr>
              <a:t>your gift there before the altar, and go your way. First be reconciled to your brother, and then come and offer your gift</a:t>
            </a:r>
            <a:r>
              <a:rPr lang="en-US" sz="3200" dirty="0" smtClean="0">
                <a:solidFill>
                  <a:schemeClr val="bg1"/>
                </a:solidFill>
              </a:rPr>
              <a:t>.”									</a:t>
            </a:r>
            <a:r>
              <a:rPr lang="en-US" sz="3200" dirty="0">
                <a:solidFill>
                  <a:schemeClr val="bg1"/>
                </a:solidFill>
              </a:rPr>
              <a:t>	 </a:t>
            </a:r>
            <a:r>
              <a:rPr lang="en-US" sz="3200" dirty="0" smtClean="0">
                <a:solidFill>
                  <a:schemeClr val="bg1"/>
                </a:solidFill>
              </a:rPr>
              <a:t>   </a:t>
            </a:r>
            <a:r>
              <a:rPr lang="en-US" sz="3200" b="1" dirty="0" smtClean="0">
                <a:solidFill>
                  <a:srgbClr val="FFFF00"/>
                </a:solidFill>
              </a:rPr>
              <a:t>Matt. 5:23-24</a:t>
            </a:r>
            <a:endParaRPr lang="en-US" sz="3200" b="1" dirty="0">
              <a:solidFill>
                <a:srgbClr val="FFFF00"/>
              </a:solidFill>
            </a:endParaRPr>
          </a:p>
        </p:txBody>
      </p:sp>
      <p:pic>
        <p:nvPicPr>
          <p:cNvPr id="6" name="Picture 2" descr="https://upload.wikimedia.org/wikipedia/commons/c/c8/TissotBeatitud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172" y="838200"/>
            <a:ext cx="4060934" cy="5867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8021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38199"/>
          </a:xfrm>
        </p:spPr>
        <p:txBody>
          <a:bodyPr>
            <a:noAutofit/>
          </a:bodyPr>
          <a:lstStyle/>
          <a:p>
            <a:r>
              <a:rPr lang="en-US" sz="4800" b="1" dirty="0" smtClean="0">
                <a:solidFill>
                  <a:srgbClr val="00B0F0"/>
                </a:solidFill>
              </a:rPr>
              <a:t>Resolving Conflict Among Brethren</a:t>
            </a:r>
            <a:endParaRPr lang="en-US" sz="4800" b="1" dirty="0">
              <a:solidFill>
                <a:srgbClr val="00B0F0"/>
              </a:solidFill>
            </a:endParaRPr>
          </a:p>
        </p:txBody>
      </p:sp>
      <p:sp>
        <p:nvSpPr>
          <p:cNvPr id="5" name="TextBox 4"/>
          <p:cNvSpPr txBox="1"/>
          <p:nvPr/>
        </p:nvSpPr>
        <p:spPr>
          <a:xfrm>
            <a:off x="0" y="838200"/>
            <a:ext cx="4724400" cy="9941183"/>
          </a:xfrm>
          <a:prstGeom prst="rect">
            <a:avLst/>
          </a:prstGeom>
          <a:noFill/>
        </p:spPr>
        <p:txBody>
          <a:bodyPr wrap="square" rtlCol="0">
            <a:spAutoFit/>
          </a:bodyPr>
          <a:lstStyle/>
          <a:p>
            <a:r>
              <a:rPr lang="en-US" sz="3200" dirty="0" smtClean="0">
                <a:solidFill>
                  <a:schemeClr val="bg1"/>
                </a:solidFill>
              </a:rPr>
              <a:t>“Moreover if your brother sins against you, go and tell him his fault between you and him alone. If he hears you, you have gained your brother. But if he will not hear, take with you one or two more, that 'BY THE MOUTH OF TWO OR THREE WITNESSES EVERY WORD MAY BE </a:t>
            </a:r>
          </a:p>
          <a:p>
            <a:endParaRPr lang="en-US" sz="3200" dirty="0" smtClean="0">
              <a:solidFill>
                <a:schemeClr val="bg1"/>
              </a:solidFill>
            </a:endParaRPr>
          </a:p>
          <a:p>
            <a:endParaRPr lang="en-US" sz="3200" dirty="0">
              <a:solidFill>
                <a:schemeClr val="bg1"/>
              </a:solidFill>
            </a:endParaRPr>
          </a:p>
          <a:p>
            <a:r>
              <a:rPr lang="en-US" sz="3200" dirty="0" smtClean="0">
                <a:solidFill>
                  <a:schemeClr val="bg1"/>
                </a:solidFill>
              </a:rPr>
              <a:t>ESTABLISHED.' And if he refuses to hear them, tell it to the church. But if he refuses even to hear the church, let him be to you like a heathen and a tax collector.”	</a:t>
            </a:r>
            <a:r>
              <a:rPr lang="en-US" sz="3200" b="1" dirty="0" smtClean="0">
                <a:solidFill>
                  <a:srgbClr val="FFFF00"/>
                </a:solidFill>
              </a:rPr>
              <a:t>Matt. 18:15-17</a:t>
            </a:r>
            <a:endParaRPr lang="en-US" sz="3200" b="1" dirty="0">
              <a:solidFill>
                <a:srgbClr val="FFFF00"/>
              </a:solidFill>
            </a:endParaRPr>
          </a:p>
        </p:txBody>
      </p:sp>
      <p:sp>
        <p:nvSpPr>
          <p:cNvPr id="3" name="Rectangle 2"/>
          <p:cNvSpPr/>
          <p:nvPr/>
        </p:nvSpPr>
        <p:spPr>
          <a:xfrm>
            <a:off x="1524000" y="6273225"/>
            <a:ext cx="2713628" cy="584775"/>
          </a:xfrm>
          <a:prstGeom prst="rect">
            <a:avLst/>
          </a:prstGeom>
        </p:spPr>
        <p:txBody>
          <a:bodyPr wrap="none">
            <a:spAutoFit/>
          </a:bodyPr>
          <a:lstStyle/>
          <a:p>
            <a:r>
              <a:rPr lang="en-US" sz="3200" b="1" dirty="0">
                <a:solidFill>
                  <a:srgbClr val="FFFF00"/>
                </a:solidFill>
              </a:rPr>
              <a:t>Matt. 18:15-17</a:t>
            </a:r>
          </a:p>
        </p:txBody>
      </p:sp>
      <p:pic>
        <p:nvPicPr>
          <p:cNvPr id="6" name="Picture 2" descr="https://upload.wikimedia.org/wikipedia/commons/c/c8/TissotBeatitud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172" y="838200"/>
            <a:ext cx="4060934" cy="5867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2138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38199"/>
          </a:xfrm>
        </p:spPr>
        <p:txBody>
          <a:bodyPr>
            <a:noAutofit/>
          </a:bodyPr>
          <a:lstStyle/>
          <a:p>
            <a:r>
              <a:rPr lang="en-US" sz="4800" b="1" dirty="0" smtClean="0">
                <a:solidFill>
                  <a:srgbClr val="00B0F0"/>
                </a:solidFill>
              </a:rPr>
              <a:t>Resolving Conflict Among Brethren</a:t>
            </a:r>
            <a:endParaRPr lang="en-US" sz="4800" b="1" dirty="0">
              <a:solidFill>
                <a:srgbClr val="00B0F0"/>
              </a:solidFill>
            </a:endParaRPr>
          </a:p>
        </p:txBody>
      </p:sp>
      <p:sp>
        <p:nvSpPr>
          <p:cNvPr id="5" name="TextBox 4"/>
          <p:cNvSpPr txBox="1"/>
          <p:nvPr/>
        </p:nvSpPr>
        <p:spPr>
          <a:xfrm>
            <a:off x="0" y="1219200"/>
            <a:ext cx="4724400" cy="5755422"/>
          </a:xfrm>
          <a:prstGeom prst="rect">
            <a:avLst/>
          </a:prstGeom>
          <a:noFill/>
        </p:spPr>
        <p:txBody>
          <a:bodyPr wrap="square" rtlCol="0">
            <a:spAutoFit/>
          </a:bodyPr>
          <a:lstStyle/>
          <a:p>
            <a:endParaRPr lang="en-US" sz="3200" dirty="0">
              <a:solidFill>
                <a:schemeClr val="bg1"/>
              </a:solidFill>
            </a:endParaRPr>
          </a:p>
          <a:p>
            <a:r>
              <a:rPr lang="en-US" sz="3200" dirty="0" smtClean="0">
                <a:solidFill>
                  <a:schemeClr val="bg1"/>
                </a:solidFill>
              </a:rPr>
              <a:t>“ESTABLISHED. And if he refuses to hear them, tell it to the church. But if he refuses even to hear the church, let him be to you like a Gentile and a tax collector.”					</a:t>
            </a:r>
          </a:p>
          <a:p>
            <a:endParaRPr lang="en-US" sz="3200" b="1" dirty="0">
              <a:solidFill>
                <a:schemeClr val="bg1"/>
              </a:solidFill>
            </a:endParaRPr>
          </a:p>
          <a:p>
            <a:r>
              <a:rPr lang="en-US" sz="1400" b="1" dirty="0">
                <a:solidFill>
                  <a:schemeClr val="bg1"/>
                </a:solidFill>
              </a:rPr>
              <a:t>	</a:t>
            </a:r>
            <a:r>
              <a:rPr lang="en-US" sz="1400" b="1" dirty="0" smtClean="0">
                <a:solidFill>
                  <a:schemeClr val="bg1"/>
                </a:solidFill>
              </a:rPr>
              <a:t>	</a:t>
            </a:r>
          </a:p>
          <a:p>
            <a:r>
              <a:rPr lang="en-US" sz="3200" b="1" dirty="0" smtClean="0">
                <a:solidFill>
                  <a:srgbClr val="FFFF00"/>
                </a:solidFill>
              </a:rPr>
              <a:t>	       Matt. 18:15-17</a:t>
            </a:r>
            <a:endParaRPr lang="en-US" sz="3200" b="1" dirty="0">
              <a:solidFill>
                <a:srgbClr val="FFFF00"/>
              </a:solidFill>
            </a:endParaRPr>
          </a:p>
        </p:txBody>
      </p:sp>
      <p:pic>
        <p:nvPicPr>
          <p:cNvPr id="6" name="Picture 2" descr="https://upload.wikimedia.org/wikipedia/commons/c/c8/TissotBeatitud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172" y="838200"/>
            <a:ext cx="4060934" cy="5867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3019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38199"/>
          </a:xfrm>
        </p:spPr>
        <p:txBody>
          <a:bodyPr>
            <a:noAutofit/>
          </a:bodyPr>
          <a:lstStyle/>
          <a:p>
            <a:r>
              <a:rPr lang="en-US" sz="4800" b="1" dirty="0" smtClean="0">
                <a:solidFill>
                  <a:srgbClr val="00B0F0"/>
                </a:solidFill>
              </a:rPr>
              <a:t>Resolving Conflict Among Brethren</a:t>
            </a:r>
            <a:endParaRPr lang="en-US" sz="4800" b="1" dirty="0">
              <a:solidFill>
                <a:srgbClr val="00B0F0"/>
              </a:solidFill>
            </a:endParaRPr>
          </a:p>
        </p:txBody>
      </p:sp>
      <p:sp>
        <p:nvSpPr>
          <p:cNvPr id="5" name="TextBox 4"/>
          <p:cNvSpPr txBox="1"/>
          <p:nvPr/>
        </p:nvSpPr>
        <p:spPr>
          <a:xfrm>
            <a:off x="0" y="990600"/>
            <a:ext cx="9144000" cy="984885"/>
          </a:xfrm>
          <a:prstGeom prst="rect">
            <a:avLst/>
          </a:prstGeom>
          <a:noFill/>
        </p:spPr>
        <p:txBody>
          <a:bodyPr wrap="square" rtlCol="0">
            <a:spAutoFit/>
          </a:bodyPr>
          <a:lstStyle/>
          <a:p>
            <a:r>
              <a:rPr lang="en-US" sz="4000" b="1" dirty="0" smtClean="0">
                <a:solidFill>
                  <a:srgbClr val="FFFF00"/>
                </a:solidFill>
              </a:rPr>
              <a:t>1. First Go</a:t>
            </a:r>
          </a:p>
          <a:p>
            <a:endParaRPr lang="en-US" dirty="0">
              <a:solidFill>
                <a:schemeClr val="bg1"/>
              </a:solidFill>
            </a:endParaRPr>
          </a:p>
        </p:txBody>
      </p:sp>
      <p:sp>
        <p:nvSpPr>
          <p:cNvPr id="4" name="TextBox 3"/>
          <p:cNvSpPr txBox="1"/>
          <p:nvPr/>
        </p:nvSpPr>
        <p:spPr>
          <a:xfrm>
            <a:off x="30480" y="1975485"/>
            <a:ext cx="9144000" cy="4524315"/>
          </a:xfrm>
          <a:prstGeom prst="rect">
            <a:avLst/>
          </a:prstGeom>
          <a:noFill/>
        </p:spPr>
        <p:txBody>
          <a:bodyPr wrap="square" rtlCol="0">
            <a:spAutoFit/>
          </a:bodyPr>
          <a:lstStyle/>
          <a:p>
            <a:r>
              <a:rPr lang="en-US" sz="3200" dirty="0" smtClean="0">
                <a:solidFill>
                  <a:schemeClr val="bg1"/>
                </a:solidFill>
              </a:rPr>
              <a:t>“If your brother sins against you, </a:t>
            </a:r>
            <a:r>
              <a:rPr lang="en-US" sz="3200" u="sng" dirty="0" smtClean="0">
                <a:solidFill>
                  <a:schemeClr val="bg1"/>
                </a:solidFill>
              </a:rPr>
              <a:t>go and tell him</a:t>
            </a:r>
            <a:r>
              <a:rPr lang="en-US" sz="3200" dirty="0" smtClean="0">
                <a:solidFill>
                  <a:schemeClr val="bg1"/>
                </a:solidFill>
              </a:rPr>
              <a:t> his fault between you and </a:t>
            </a:r>
            <a:r>
              <a:rPr lang="en-US" sz="3200" u="sng" dirty="0" smtClean="0">
                <a:solidFill>
                  <a:schemeClr val="bg1"/>
                </a:solidFill>
              </a:rPr>
              <a:t>him alone</a:t>
            </a:r>
            <a:r>
              <a:rPr lang="en-US" sz="3200" dirty="0" smtClean="0">
                <a:solidFill>
                  <a:schemeClr val="bg1"/>
                </a:solidFill>
              </a:rPr>
              <a:t>.”	</a:t>
            </a:r>
            <a:r>
              <a:rPr lang="en-US" sz="3200" b="1" dirty="0" smtClean="0">
                <a:solidFill>
                  <a:srgbClr val="FFFF00"/>
                </a:solidFill>
              </a:rPr>
              <a:t>Matt. 18:15</a:t>
            </a:r>
          </a:p>
          <a:p>
            <a:endParaRPr lang="en-US" sz="3200" b="1" dirty="0" smtClean="0">
              <a:solidFill>
                <a:srgbClr val="FFFF00"/>
              </a:solidFill>
            </a:endParaRPr>
          </a:p>
          <a:p>
            <a:endParaRPr lang="en-US" sz="3200" b="1" dirty="0">
              <a:solidFill>
                <a:srgbClr val="FFFF00"/>
              </a:solidFill>
            </a:endParaRPr>
          </a:p>
          <a:p>
            <a:pPr marL="234950" indent="-234950"/>
            <a:r>
              <a:rPr lang="en-US" sz="3200" dirty="0" smtClean="0">
                <a:solidFill>
                  <a:schemeClr val="bg1"/>
                </a:solidFill>
              </a:rPr>
              <a:t>“The Lord hates…one who sows discord among the brethren”  					</a:t>
            </a:r>
            <a:r>
              <a:rPr lang="en-US" sz="3200" b="1" dirty="0" smtClean="0">
                <a:solidFill>
                  <a:srgbClr val="FFFF00"/>
                </a:solidFill>
              </a:rPr>
              <a:t>Prov. 6:16-19</a:t>
            </a:r>
          </a:p>
          <a:p>
            <a:pPr marL="234950" indent="-234950"/>
            <a:endParaRPr lang="en-US" sz="3200" b="1" dirty="0">
              <a:solidFill>
                <a:srgbClr val="FFFF00"/>
              </a:solidFill>
            </a:endParaRPr>
          </a:p>
          <a:p>
            <a:pPr marL="234950" indent="-234950"/>
            <a:endParaRPr lang="en-US" sz="3200" dirty="0" smtClean="0">
              <a:solidFill>
                <a:schemeClr val="bg1"/>
              </a:solidFill>
            </a:endParaRPr>
          </a:p>
          <a:p>
            <a:pPr marL="234950" indent="-234950"/>
            <a:r>
              <a:rPr lang="en-US" sz="3200" dirty="0" smtClean="0">
                <a:solidFill>
                  <a:schemeClr val="bg1"/>
                </a:solidFill>
              </a:rPr>
              <a:t>“</a:t>
            </a:r>
            <a:r>
              <a:rPr lang="en-US" sz="3200" dirty="0">
                <a:solidFill>
                  <a:schemeClr val="bg1"/>
                </a:solidFill>
              </a:rPr>
              <a:t>First be </a:t>
            </a:r>
            <a:r>
              <a:rPr lang="en-US" sz="3200" u="sng" dirty="0">
                <a:solidFill>
                  <a:schemeClr val="bg1"/>
                </a:solidFill>
              </a:rPr>
              <a:t>reconciled</a:t>
            </a:r>
            <a:r>
              <a:rPr lang="en-US" sz="3200" dirty="0">
                <a:solidFill>
                  <a:schemeClr val="bg1"/>
                </a:solidFill>
              </a:rPr>
              <a:t> to your </a:t>
            </a:r>
            <a:r>
              <a:rPr lang="en-US" sz="3200" dirty="0" smtClean="0">
                <a:solidFill>
                  <a:schemeClr val="bg1"/>
                </a:solidFill>
              </a:rPr>
              <a:t>brother…” </a:t>
            </a:r>
            <a:r>
              <a:rPr lang="en-US" sz="3200" b="1" dirty="0" smtClean="0">
                <a:solidFill>
                  <a:srgbClr val="FFFF00"/>
                </a:solidFill>
              </a:rPr>
              <a:t>Matt. 5:24</a:t>
            </a:r>
            <a:endParaRPr lang="en-US" sz="3200" b="1" dirty="0">
              <a:solidFill>
                <a:srgbClr val="FFFF00"/>
              </a:solidFill>
            </a:endParaRPr>
          </a:p>
        </p:txBody>
      </p:sp>
    </p:spTree>
    <p:extLst>
      <p:ext uri="{BB962C8B-B14F-4D97-AF65-F5344CB8AC3E}">
        <p14:creationId xmlns:p14="http://schemas.microsoft.com/office/powerpoint/2010/main" val="20713567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38199"/>
          </a:xfrm>
        </p:spPr>
        <p:txBody>
          <a:bodyPr>
            <a:noAutofit/>
          </a:bodyPr>
          <a:lstStyle/>
          <a:p>
            <a:r>
              <a:rPr lang="en-US" sz="4800" b="1" dirty="0" smtClean="0">
                <a:solidFill>
                  <a:srgbClr val="00B0F0"/>
                </a:solidFill>
              </a:rPr>
              <a:t>Resolving Conflict Among Brethren</a:t>
            </a:r>
            <a:endParaRPr lang="en-US" sz="4800" b="1" dirty="0">
              <a:solidFill>
                <a:srgbClr val="00B0F0"/>
              </a:solidFill>
            </a:endParaRPr>
          </a:p>
        </p:txBody>
      </p:sp>
      <p:sp>
        <p:nvSpPr>
          <p:cNvPr id="5" name="TextBox 4"/>
          <p:cNvSpPr txBox="1"/>
          <p:nvPr/>
        </p:nvSpPr>
        <p:spPr>
          <a:xfrm>
            <a:off x="0" y="990600"/>
            <a:ext cx="9144000" cy="984885"/>
          </a:xfrm>
          <a:prstGeom prst="rect">
            <a:avLst/>
          </a:prstGeom>
          <a:noFill/>
        </p:spPr>
        <p:txBody>
          <a:bodyPr wrap="square" rtlCol="0">
            <a:spAutoFit/>
          </a:bodyPr>
          <a:lstStyle/>
          <a:p>
            <a:r>
              <a:rPr lang="en-US" sz="4000" b="1" dirty="0" smtClean="0">
                <a:solidFill>
                  <a:srgbClr val="FFFF00"/>
                </a:solidFill>
              </a:rPr>
              <a:t>1. First Go</a:t>
            </a:r>
          </a:p>
          <a:p>
            <a:endParaRPr lang="en-US" dirty="0">
              <a:solidFill>
                <a:schemeClr val="bg1"/>
              </a:solidFill>
            </a:endParaRPr>
          </a:p>
        </p:txBody>
      </p:sp>
      <p:sp>
        <p:nvSpPr>
          <p:cNvPr id="4" name="TextBox 3"/>
          <p:cNvSpPr txBox="1"/>
          <p:nvPr/>
        </p:nvSpPr>
        <p:spPr>
          <a:xfrm>
            <a:off x="30480" y="1529844"/>
            <a:ext cx="9144000" cy="5286062"/>
          </a:xfrm>
          <a:prstGeom prst="rect">
            <a:avLst/>
          </a:prstGeom>
          <a:noFill/>
        </p:spPr>
        <p:txBody>
          <a:bodyPr wrap="square" rtlCol="0">
            <a:spAutoFit/>
          </a:bodyPr>
          <a:lstStyle/>
          <a:p>
            <a:pPr algn="ctr"/>
            <a:r>
              <a:rPr lang="en-US" sz="3200" b="1" u="sng" dirty="0" smtClean="0">
                <a:solidFill>
                  <a:srgbClr val="00BC00"/>
                </a:solidFill>
              </a:rPr>
              <a:t>Principles of Resolving Conflicts</a:t>
            </a:r>
          </a:p>
          <a:p>
            <a:pPr marL="514350" indent="-514350">
              <a:spcAft>
                <a:spcPts val="300"/>
              </a:spcAft>
              <a:buAutoNum type="arabicPeriod"/>
            </a:pPr>
            <a:r>
              <a:rPr lang="en-US" sz="3200" dirty="0" smtClean="0">
                <a:solidFill>
                  <a:schemeClr val="bg1"/>
                </a:solidFill>
              </a:rPr>
              <a:t>It is not you against </a:t>
            </a:r>
            <a:r>
              <a:rPr lang="en-US" sz="3200" dirty="0" smtClean="0">
                <a:solidFill>
                  <a:schemeClr val="bg1"/>
                </a:solidFill>
              </a:rPr>
              <a:t>me…</a:t>
            </a:r>
            <a:endParaRPr lang="en-US" sz="3200" dirty="0" smtClean="0">
              <a:solidFill>
                <a:schemeClr val="bg1"/>
              </a:solidFill>
            </a:endParaRPr>
          </a:p>
          <a:p>
            <a:pPr marL="514350" indent="-514350">
              <a:spcAft>
                <a:spcPts val="300"/>
              </a:spcAft>
              <a:buAutoNum type="arabicPeriod"/>
            </a:pPr>
            <a:r>
              <a:rPr lang="en-US" sz="3200" dirty="0" smtClean="0">
                <a:solidFill>
                  <a:schemeClr val="bg1"/>
                </a:solidFill>
              </a:rPr>
              <a:t>Active listening</a:t>
            </a:r>
          </a:p>
          <a:p>
            <a:pPr marL="514350" indent="-514350">
              <a:spcAft>
                <a:spcPts val="300"/>
              </a:spcAft>
              <a:buAutoNum type="arabicPeriod"/>
            </a:pPr>
            <a:r>
              <a:rPr lang="en-US" sz="3200" dirty="0" smtClean="0">
                <a:solidFill>
                  <a:schemeClr val="bg1"/>
                </a:solidFill>
              </a:rPr>
              <a:t>Get on the same side of the fence</a:t>
            </a:r>
          </a:p>
          <a:p>
            <a:pPr marL="514350" indent="-514350">
              <a:spcAft>
                <a:spcPts val="300"/>
              </a:spcAft>
              <a:buAutoNum type="arabicPeriod"/>
            </a:pPr>
            <a:r>
              <a:rPr lang="en-US" sz="3200" dirty="0" smtClean="0">
                <a:solidFill>
                  <a:schemeClr val="bg1"/>
                </a:solidFill>
              </a:rPr>
              <a:t>Don’t be a mind reader</a:t>
            </a:r>
          </a:p>
          <a:p>
            <a:pPr marL="514350" indent="-514350">
              <a:spcAft>
                <a:spcPts val="300"/>
              </a:spcAft>
              <a:buAutoNum type="arabicPeriod"/>
            </a:pPr>
            <a:r>
              <a:rPr lang="en-US" sz="3200" dirty="0" smtClean="0">
                <a:solidFill>
                  <a:schemeClr val="bg1"/>
                </a:solidFill>
              </a:rPr>
              <a:t>Avoid character assassination</a:t>
            </a:r>
          </a:p>
          <a:p>
            <a:pPr marL="514350" indent="-514350">
              <a:spcAft>
                <a:spcPts val="300"/>
              </a:spcAft>
              <a:buAutoNum type="arabicPeriod"/>
            </a:pPr>
            <a:r>
              <a:rPr lang="en-US" sz="3200" dirty="0" smtClean="0">
                <a:solidFill>
                  <a:schemeClr val="bg1"/>
                </a:solidFill>
              </a:rPr>
              <a:t>Your relationship with brother/sister more important</a:t>
            </a:r>
          </a:p>
          <a:p>
            <a:pPr marL="514350" indent="-514350">
              <a:spcAft>
                <a:spcPts val="300"/>
              </a:spcAft>
              <a:buAutoNum type="arabicPeriod"/>
            </a:pPr>
            <a:r>
              <a:rPr lang="en-US" sz="3200" dirty="0" smtClean="0">
                <a:solidFill>
                  <a:schemeClr val="bg1"/>
                </a:solidFill>
              </a:rPr>
              <a:t>Love keeps no record of wrongs</a:t>
            </a:r>
          </a:p>
          <a:p>
            <a:pPr marL="514350" indent="-514350">
              <a:spcAft>
                <a:spcPts val="300"/>
              </a:spcAft>
              <a:buAutoNum type="arabicPeriod"/>
            </a:pPr>
            <a:r>
              <a:rPr lang="en-US" sz="3200" dirty="0" smtClean="0">
                <a:solidFill>
                  <a:schemeClr val="bg1"/>
                </a:solidFill>
              </a:rPr>
              <a:t>Have the heart of Jesus</a:t>
            </a:r>
            <a:endParaRPr lang="en-US" sz="3200" dirty="0">
              <a:solidFill>
                <a:schemeClr val="bg1"/>
              </a:solidFill>
            </a:endParaRPr>
          </a:p>
        </p:txBody>
      </p:sp>
    </p:spTree>
    <p:extLst>
      <p:ext uri="{BB962C8B-B14F-4D97-AF65-F5344CB8AC3E}">
        <p14:creationId xmlns:p14="http://schemas.microsoft.com/office/powerpoint/2010/main" val="29802166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38199"/>
          </a:xfrm>
        </p:spPr>
        <p:txBody>
          <a:bodyPr>
            <a:noAutofit/>
          </a:bodyPr>
          <a:lstStyle/>
          <a:p>
            <a:r>
              <a:rPr lang="en-US" sz="4800" b="1" dirty="0" smtClean="0">
                <a:solidFill>
                  <a:srgbClr val="00B0F0"/>
                </a:solidFill>
              </a:rPr>
              <a:t>Resolving Conflict Among Brethren</a:t>
            </a:r>
            <a:endParaRPr lang="en-US" sz="4800" b="1" dirty="0">
              <a:solidFill>
                <a:srgbClr val="00B0F0"/>
              </a:solidFill>
            </a:endParaRPr>
          </a:p>
        </p:txBody>
      </p:sp>
      <p:sp>
        <p:nvSpPr>
          <p:cNvPr id="3" name="Rectangle 2"/>
          <p:cNvSpPr/>
          <p:nvPr/>
        </p:nvSpPr>
        <p:spPr>
          <a:xfrm>
            <a:off x="0" y="1975485"/>
            <a:ext cx="9144000" cy="1569660"/>
          </a:xfrm>
          <a:prstGeom prst="rect">
            <a:avLst/>
          </a:prstGeom>
        </p:spPr>
        <p:txBody>
          <a:bodyPr wrap="square">
            <a:spAutoFit/>
          </a:bodyPr>
          <a:lstStyle/>
          <a:p>
            <a:r>
              <a:rPr lang="en-US" sz="3200" dirty="0">
                <a:solidFill>
                  <a:schemeClr val="bg1"/>
                </a:solidFill>
              </a:rPr>
              <a:t>But if he will not hear, take with you one or two more, that 'BY THE MOUTH OF TWO OR THREE WITNESSES EVERY WORD MAY BE ESTABLISHED</a:t>
            </a:r>
            <a:r>
              <a:rPr lang="en-US" sz="3200" dirty="0" smtClean="0">
                <a:solidFill>
                  <a:schemeClr val="bg1"/>
                </a:solidFill>
              </a:rPr>
              <a:t>. 	</a:t>
            </a:r>
            <a:r>
              <a:rPr lang="en-US" sz="3200" b="1" dirty="0" smtClean="0">
                <a:solidFill>
                  <a:srgbClr val="FFFF00"/>
                </a:solidFill>
              </a:rPr>
              <a:t>Matt. 18:16</a:t>
            </a:r>
            <a:endParaRPr lang="en-US" sz="3200" b="1" dirty="0">
              <a:solidFill>
                <a:srgbClr val="FFFF00"/>
              </a:solidFill>
            </a:endParaRPr>
          </a:p>
        </p:txBody>
      </p:sp>
      <p:sp>
        <p:nvSpPr>
          <p:cNvPr id="6" name="TextBox 5"/>
          <p:cNvSpPr txBox="1"/>
          <p:nvPr/>
        </p:nvSpPr>
        <p:spPr>
          <a:xfrm>
            <a:off x="0" y="990600"/>
            <a:ext cx="9144000" cy="984885"/>
          </a:xfrm>
          <a:prstGeom prst="rect">
            <a:avLst/>
          </a:prstGeom>
          <a:noFill/>
        </p:spPr>
        <p:txBody>
          <a:bodyPr wrap="square" rtlCol="0">
            <a:spAutoFit/>
          </a:bodyPr>
          <a:lstStyle/>
          <a:p>
            <a:r>
              <a:rPr lang="en-US" sz="4000" b="1" dirty="0">
                <a:solidFill>
                  <a:srgbClr val="FFFF00"/>
                </a:solidFill>
              </a:rPr>
              <a:t>2</a:t>
            </a:r>
            <a:r>
              <a:rPr lang="en-US" sz="4000" b="1" dirty="0" smtClean="0">
                <a:solidFill>
                  <a:srgbClr val="FFFF00"/>
                </a:solidFill>
              </a:rPr>
              <a:t>. Take Witnesses</a:t>
            </a:r>
          </a:p>
          <a:p>
            <a:endParaRPr lang="en-US" dirty="0">
              <a:solidFill>
                <a:schemeClr val="bg1"/>
              </a:solidFill>
            </a:endParaRPr>
          </a:p>
        </p:txBody>
      </p:sp>
    </p:spTree>
    <p:extLst>
      <p:ext uri="{BB962C8B-B14F-4D97-AF65-F5344CB8AC3E}">
        <p14:creationId xmlns:p14="http://schemas.microsoft.com/office/powerpoint/2010/main" val="33913416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38199"/>
          </a:xfrm>
        </p:spPr>
        <p:txBody>
          <a:bodyPr>
            <a:noAutofit/>
          </a:bodyPr>
          <a:lstStyle/>
          <a:p>
            <a:r>
              <a:rPr lang="en-US" sz="4800" b="1" dirty="0" smtClean="0">
                <a:solidFill>
                  <a:srgbClr val="00B0F0"/>
                </a:solidFill>
              </a:rPr>
              <a:t>Resolving Conflict Among Brethren</a:t>
            </a:r>
            <a:endParaRPr lang="en-US" sz="4800" b="1" dirty="0">
              <a:solidFill>
                <a:srgbClr val="00B0F0"/>
              </a:solidFill>
            </a:endParaRPr>
          </a:p>
        </p:txBody>
      </p:sp>
      <p:sp>
        <p:nvSpPr>
          <p:cNvPr id="4" name="TextBox 3"/>
          <p:cNvSpPr txBox="1"/>
          <p:nvPr/>
        </p:nvSpPr>
        <p:spPr>
          <a:xfrm>
            <a:off x="0" y="990600"/>
            <a:ext cx="9144000" cy="984885"/>
          </a:xfrm>
          <a:prstGeom prst="rect">
            <a:avLst/>
          </a:prstGeom>
          <a:noFill/>
        </p:spPr>
        <p:txBody>
          <a:bodyPr wrap="square" rtlCol="0">
            <a:spAutoFit/>
          </a:bodyPr>
          <a:lstStyle/>
          <a:p>
            <a:r>
              <a:rPr lang="en-US" sz="4000" b="1" dirty="0" smtClean="0">
                <a:solidFill>
                  <a:srgbClr val="FFFF00"/>
                </a:solidFill>
              </a:rPr>
              <a:t>3. Tell It To The Church</a:t>
            </a:r>
          </a:p>
          <a:p>
            <a:endParaRPr lang="en-US" dirty="0">
              <a:solidFill>
                <a:schemeClr val="bg1"/>
              </a:solidFill>
            </a:endParaRPr>
          </a:p>
        </p:txBody>
      </p:sp>
      <p:sp>
        <p:nvSpPr>
          <p:cNvPr id="6" name="Rectangle 5"/>
          <p:cNvSpPr/>
          <p:nvPr/>
        </p:nvSpPr>
        <p:spPr>
          <a:xfrm>
            <a:off x="0" y="1975485"/>
            <a:ext cx="9144000" cy="1077218"/>
          </a:xfrm>
          <a:prstGeom prst="rect">
            <a:avLst/>
          </a:prstGeom>
        </p:spPr>
        <p:txBody>
          <a:bodyPr wrap="square">
            <a:spAutoFit/>
          </a:bodyPr>
          <a:lstStyle/>
          <a:p>
            <a:r>
              <a:rPr lang="en-US" sz="3200" dirty="0">
                <a:solidFill>
                  <a:schemeClr val="bg1"/>
                </a:solidFill>
              </a:rPr>
              <a:t>And if he refuses to hear them, tell it to the </a:t>
            </a:r>
            <a:r>
              <a:rPr lang="en-US" sz="3200" dirty="0" smtClean="0">
                <a:solidFill>
                  <a:schemeClr val="bg1"/>
                </a:solidFill>
              </a:rPr>
              <a:t>church. 							</a:t>
            </a:r>
            <a:r>
              <a:rPr lang="en-US" sz="3200" b="1" dirty="0" smtClean="0">
                <a:solidFill>
                  <a:srgbClr val="FFFF00"/>
                </a:solidFill>
              </a:rPr>
              <a:t>Matt. 18:17</a:t>
            </a:r>
            <a:endParaRPr lang="en-US" sz="3200" b="1" dirty="0">
              <a:solidFill>
                <a:srgbClr val="FFFF00"/>
              </a:solidFill>
            </a:endParaRPr>
          </a:p>
        </p:txBody>
      </p:sp>
    </p:spTree>
    <p:extLst>
      <p:ext uri="{BB962C8B-B14F-4D97-AF65-F5344CB8AC3E}">
        <p14:creationId xmlns:p14="http://schemas.microsoft.com/office/powerpoint/2010/main" val="42468521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38199"/>
          </a:xfrm>
        </p:spPr>
        <p:txBody>
          <a:bodyPr>
            <a:noAutofit/>
          </a:bodyPr>
          <a:lstStyle/>
          <a:p>
            <a:r>
              <a:rPr lang="en-US" sz="4800" b="1" dirty="0" smtClean="0">
                <a:solidFill>
                  <a:srgbClr val="00B0F0"/>
                </a:solidFill>
              </a:rPr>
              <a:t>Resolving Conflict Among Brethren</a:t>
            </a:r>
            <a:endParaRPr lang="en-US" sz="4800" b="1" dirty="0">
              <a:solidFill>
                <a:srgbClr val="00B0F0"/>
              </a:solidFill>
            </a:endParaRPr>
          </a:p>
        </p:txBody>
      </p:sp>
      <p:sp>
        <p:nvSpPr>
          <p:cNvPr id="4" name="TextBox 3"/>
          <p:cNvSpPr txBox="1"/>
          <p:nvPr/>
        </p:nvSpPr>
        <p:spPr>
          <a:xfrm>
            <a:off x="0" y="990600"/>
            <a:ext cx="9144000" cy="984885"/>
          </a:xfrm>
          <a:prstGeom prst="rect">
            <a:avLst/>
          </a:prstGeom>
          <a:noFill/>
        </p:spPr>
        <p:txBody>
          <a:bodyPr wrap="square" rtlCol="0">
            <a:spAutoFit/>
          </a:bodyPr>
          <a:lstStyle/>
          <a:p>
            <a:r>
              <a:rPr lang="en-US" sz="4000" b="1" dirty="0">
                <a:solidFill>
                  <a:srgbClr val="FFFF00"/>
                </a:solidFill>
              </a:rPr>
              <a:t>4</a:t>
            </a:r>
            <a:r>
              <a:rPr lang="en-US" sz="4000" b="1" dirty="0" smtClean="0">
                <a:solidFill>
                  <a:srgbClr val="FFFF00"/>
                </a:solidFill>
              </a:rPr>
              <a:t>. Let Him Be To You As A Gentile</a:t>
            </a:r>
          </a:p>
          <a:p>
            <a:endParaRPr lang="en-US" dirty="0">
              <a:solidFill>
                <a:schemeClr val="bg1"/>
              </a:solidFill>
            </a:endParaRPr>
          </a:p>
        </p:txBody>
      </p:sp>
      <p:sp>
        <p:nvSpPr>
          <p:cNvPr id="6" name="Rectangle 5"/>
          <p:cNvSpPr/>
          <p:nvPr/>
        </p:nvSpPr>
        <p:spPr>
          <a:xfrm>
            <a:off x="0" y="1975485"/>
            <a:ext cx="9144000" cy="2062103"/>
          </a:xfrm>
          <a:prstGeom prst="rect">
            <a:avLst/>
          </a:prstGeom>
        </p:spPr>
        <p:txBody>
          <a:bodyPr wrap="square">
            <a:spAutoFit/>
          </a:bodyPr>
          <a:lstStyle/>
          <a:p>
            <a:r>
              <a:rPr lang="en-US" sz="3200" dirty="0">
                <a:solidFill>
                  <a:schemeClr val="bg1"/>
                </a:solidFill>
              </a:rPr>
              <a:t>And if he refuses to hear them, tell it to the </a:t>
            </a:r>
            <a:r>
              <a:rPr lang="en-US" sz="3200" dirty="0" smtClean="0">
                <a:solidFill>
                  <a:schemeClr val="bg1"/>
                </a:solidFill>
              </a:rPr>
              <a:t>church. </a:t>
            </a:r>
            <a:r>
              <a:rPr lang="en-US" sz="3200" dirty="0">
                <a:solidFill>
                  <a:schemeClr val="bg1"/>
                </a:solidFill>
              </a:rPr>
              <a:t>But if he refuses even to hear the church, let him be to you like a </a:t>
            </a:r>
            <a:r>
              <a:rPr lang="en-US" sz="3200" dirty="0" smtClean="0">
                <a:solidFill>
                  <a:schemeClr val="bg1"/>
                </a:solidFill>
              </a:rPr>
              <a:t>Gentile and </a:t>
            </a:r>
            <a:r>
              <a:rPr lang="en-US" sz="3200" dirty="0">
                <a:solidFill>
                  <a:schemeClr val="bg1"/>
                </a:solidFill>
              </a:rPr>
              <a:t>a tax collector. </a:t>
            </a:r>
          </a:p>
          <a:p>
            <a:r>
              <a:rPr lang="en-US" sz="3200" dirty="0" smtClean="0">
                <a:solidFill>
                  <a:schemeClr val="bg1"/>
                </a:solidFill>
              </a:rPr>
              <a:t> 							</a:t>
            </a:r>
            <a:r>
              <a:rPr lang="en-US" sz="3200" b="1" dirty="0" smtClean="0">
                <a:solidFill>
                  <a:srgbClr val="FFFF00"/>
                </a:solidFill>
              </a:rPr>
              <a:t>Matt. 18:17</a:t>
            </a:r>
            <a:endParaRPr lang="en-US" sz="3200" b="1" dirty="0">
              <a:solidFill>
                <a:srgbClr val="FFFF00"/>
              </a:solidFill>
            </a:endParaRPr>
          </a:p>
        </p:txBody>
      </p:sp>
      <p:sp>
        <p:nvSpPr>
          <p:cNvPr id="5" name="Rectangle 4"/>
          <p:cNvSpPr/>
          <p:nvPr/>
        </p:nvSpPr>
        <p:spPr>
          <a:xfrm>
            <a:off x="0" y="4495800"/>
            <a:ext cx="9144000" cy="1569660"/>
          </a:xfrm>
          <a:prstGeom prst="rect">
            <a:avLst/>
          </a:prstGeom>
        </p:spPr>
        <p:txBody>
          <a:bodyPr wrap="square">
            <a:spAutoFit/>
          </a:bodyPr>
          <a:lstStyle/>
          <a:p>
            <a:pPr>
              <a:defRPr/>
            </a:pPr>
            <a:r>
              <a:rPr lang="en-US" sz="3200" dirty="0" smtClean="0">
                <a:solidFill>
                  <a:schemeClr val="bg1"/>
                </a:solidFill>
              </a:rPr>
              <a:t>Yet </a:t>
            </a:r>
            <a:r>
              <a:rPr lang="en-US" sz="3200" dirty="0">
                <a:solidFill>
                  <a:schemeClr val="bg1"/>
                </a:solidFill>
              </a:rPr>
              <a:t>do not regard him as an enemy, but admonish him as a brother</a:t>
            </a:r>
            <a:r>
              <a:rPr lang="en-US" sz="3200" dirty="0" smtClean="0">
                <a:solidFill>
                  <a:schemeClr val="bg1"/>
                </a:solidFill>
              </a:rPr>
              <a:t>.</a:t>
            </a:r>
            <a:endParaRPr lang="en-US" sz="3200" dirty="0">
              <a:solidFill>
                <a:schemeClr val="bg1"/>
              </a:solidFill>
            </a:endParaRPr>
          </a:p>
          <a:p>
            <a:r>
              <a:rPr lang="en-US" sz="3200" dirty="0" smtClean="0">
                <a:solidFill>
                  <a:schemeClr val="bg1"/>
                </a:solidFill>
              </a:rPr>
              <a:t> </a:t>
            </a:r>
            <a:r>
              <a:rPr lang="en-US" sz="3200" dirty="0" smtClean="0">
                <a:solidFill>
                  <a:schemeClr val="bg1"/>
                </a:solidFill>
              </a:rPr>
              <a:t>							</a:t>
            </a:r>
            <a:r>
              <a:rPr lang="en-US" sz="3200" b="1" dirty="0" smtClean="0">
                <a:solidFill>
                  <a:srgbClr val="FFFF00"/>
                </a:solidFill>
              </a:rPr>
              <a:t>2 Thess. 3:15</a:t>
            </a:r>
            <a:endParaRPr lang="en-US" sz="3200" b="1" dirty="0">
              <a:solidFill>
                <a:srgbClr val="FFFF00"/>
              </a:solidFill>
            </a:endParaRPr>
          </a:p>
        </p:txBody>
      </p:sp>
    </p:spTree>
    <p:extLst>
      <p:ext uri="{BB962C8B-B14F-4D97-AF65-F5344CB8AC3E}">
        <p14:creationId xmlns:p14="http://schemas.microsoft.com/office/powerpoint/2010/main" val="2806959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TotalTime>
  <Words>2273</Words>
  <Application>Microsoft Office PowerPoint</Application>
  <PresentationFormat>On-screen Show (4:3)</PresentationFormat>
  <Paragraphs>129</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Resolving Conflict Among Brethren</vt:lpstr>
      <vt:lpstr>Resolving Conflict Among Brethren</vt:lpstr>
      <vt:lpstr>Resolving Conflict Among Brethren</vt:lpstr>
      <vt:lpstr>Resolving Conflict Among Brethren</vt:lpstr>
      <vt:lpstr>Resolving Conflict Among Brethren</vt:lpstr>
      <vt:lpstr>Resolving Conflict Among Brethren</vt:lpstr>
      <vt:lpstr>Resolving Conflict Among Brethren</vt:lpstr>
      <vt:lpstr>Resolving Conflict Among Brethren</vt:lpstr>
      <vt:lpstr>Resolving Conflict Among Brethren</vt:lpstr>
      <vt:lpstr>Resolving Conflict Among Brethren</vt:lpstr>
      <vt:lpstr>Resolving Conflict Among Brethren</vt:lpstr>
      <vt:lpstr>Resolving Conflict Among Brethren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Resolving Conflict Among Brethren</dc:title>
  <dc:creator>John Croft</dc:creator>
  <cp:lastModifiedBy>John Croft</cp:lastModifiedBy>
  <cp:revision>18</cp:revision>
  <dcterms:created xsi:type="dcterms:W3CDTF">2015-11-14T17:22:14Z</dcterms:created>
  <dcterms:modified xsi:type="dcterms:W3CDTF">2015-11-24T22:03:49Z</dcterms:modified>
</cp:coreProperties>
</file>