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57" r:id="rId2"/>
    <p:sldId id="261" r:id="rId3"/>
    <p:sldId id="319" r:id="rId4"/>
    <p:sldId id="317" r:id="rId5"/>
    <p:sldId id="263" r:id="rId6"/>
    <p:sldId id="259" r:id="rId7"/>
    <p:sldId id="266" r:id="rId8"/>
    <p:sldId id="267" r:id="rId9"/>
    <p:sldId id="268" r:id="rId10"/>
    <p:sldId id="269" r:id="rId11"/>
    <p:sldId id="270" r:id="rId12"/>
    <p:sldId id="271" r:id="rId13"/>
    <p:sldId id="275" r:id="rId14"/>
    <p:sldId id="272" r:id="rId15"/>
    <p:sldId id="273" r:id="rId16"/>
    <p:sldId id="274" r:id="rId17"/>
    <p:sldId id="278" r:id="rId18"/>
    <p:sldId id="279" r:id="rId19"/>
    <p:sldId id="280" r:id="rId20"/>
    <p:sldId id="281" r:id="rId21"/>
    <p:sldId id="282" r:id="rId22"/>
    <p:sldId id="283" r:id="rId23"/>
    <p:sldId id="285" r:id="rId24"/>
    <p:sldId id="286" r:id="rId25"/>
    <p:sldId id="287" r:id="rId26"/>
    <p:sldId id="288" r:id="rId27"/>
    <p:sldId id="289" r:id="rId28"/>
    <p:sldId id="290" r:id="rId29"/>
    <p:sldId id="291" r:id="rId30"/>
    <p:sldId id="292" r:id="rId31"/>
    <p:sldId id="293" r:id="rId32"/>
    <p:sldId id="294" r:id="rId33"/>
    <p:sldId id="296" r:id="rId34"/>
    <p:sldId id="297" r:id="rId35"/>
    <p:sldId id="298" r:id="rId36"/>
    <p:sldId id="299" r:id="rId37"/>
    <p:sldId id="300" r:id="rId38"/>
    <p:sldId id="301" r:id="rId39"/>
    <p:sldId id="302" r:id="rId40"/>
    <p:sldId id="303" r:id="rId41"/>
    <p:sldId id="308" r:id="rId42"/>
    <p:sldId id="310" r:id="rId43"/>
    <p:sldId id="318" r:id="rId44"/>
    <p:sldId id="311" r:id="rId45"/>
    <p:sldId id="312" r:id="rId46"/>
    <p:sldId id="315" r:id="rId47"/>
    <p:sldId id="262" r:id="rId48"/>
    <p:sldId id="316" r:id="rId4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089" autoAdjust="0"/>
  </p:normalViewPr>
  <p:slideViewPr>
    <p:cSldViewPr>
      <p:cViewPr varScale="1">
        <p:scale>
          <a:sx n="50" d="100"/>
          <a:sy n="50" d="100"/>
        </p:scale>
        <p:origin x="-186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63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BE8B3944-1D36-46BC-91CF-BF0B59287EB6}" type="datetimeFigureOut">
              <a:rPr lang="en-US" smtClean="0"/>
              <a:pPr/>
              <a:t>4/10/2016</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3DE1D7CB-2603-4996-8DE0-455615D42888}" type="slidenum">
              <a:rPr lang="en-US" smtClean="0"/>
              <a:pPr/>
              <a:t>‹#›</a:t>
            </a:fld>
            <a:endParaRPr lang="en-US"/>
          </a:p>
        </p:txBody>
      </p:sp>
    </p:spTree>
    <p:extLst>
      <p:ext uri="{BB962C8B-B14F-4D97-AF65-F5344CB8AC3E}">
        <p14:creationId xmlns:p14="http://schemas.microsoft.com/office/powerpoint/2010/main" val="2670798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D71E01D7-DE76-45F4-B4F5-70432335AC4F}" type="datetimeFigureOut">
              <a:rPr lang="en-US" smtClean="0"/>
              <a:t>4/10/2016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2300B93F-638B-465E-A53E-EA760D5F13CE}" type="slidenum">
              <a:rPr lang="en-US" smtClean="0"/>
              <a:t>‹#›</a:t>
            </a:fld>
            <a:endParaRPr lang="en-US"/>
          </a:p>
        </p:txBody>
      </p:sp>
    </p:spTree>
    <p:extLst>
      <p:ext uri="{BB962C8B-B14F-4D97-AF65-F5344CB8AC3E}">
        <p14:creationId xmlns:p14="http://schemas.microsoft.com/office/powerpoint/2010/main" val="958074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1. Corinth in the 1</a:t>
            </a:r>
            <a:r>
              <a:rPr lang="en-US" sz="3600" b="1" baseline="30000" dirty="0" smtClean="0">
                <a:effectLst>
                  <a:outerShdw blurRad="38100" dist="38100" dir="2700000" algn="tl">
                    <a:srgbClr val="000000">
                      <a:alpha val="43137"/>
                    </a:srgbClr>
                  </a:outerShdw>
                </a:effectLst>
                <a:latin typeface="Times New Roman" pitchFamily="18" charset="0"/>
                <a:cs typeface="Times New Roman" pitchFamily="18" charset="0"/>
              </a:rPr>
              <a:t>st</a:t>
            </a:r>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 century: very corrupt.</a:t>
            </a:r>
            <a:r>
              <a:rPr lang="en-US" sz="3600" b="1" baseline="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Yet many converted through gospel power.</a:t>
            </a:r>
          </a:p>
          <a:p>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2. Gospel can still save today!</a:t>
            </a:r>
          </a:p>
          <a:p>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3. Gospel is God’s ONLY power to save</a:t>
            </a:r>
            <a:endParaRPr lang="en-US" dirty="0"/>
          </a:p>
        </p:txBody>
      </p:sp>
      <p:sp>
        <p:nvSpPr>
          <p:cNvPr id="4" name="Slide Number Placeholder 3"/>
          <p:cNvSpPr>
            <a:spLocks noGrp="1"/>
          </p:cNvSpPr>
          <p:nvPr>
            <p:ph type="sldNum" sz="quarter" idx="10"/>
          </p:nvPr>
        </p:nvSpPr>
        <p:spPr/>
        <p:txBody>
          <a:bodyPr/>
          <a:lstStyle/>
          <a:p>
            <a:fld id="{2300B93F-638B-465E-A53E-EA760D5F13CE}" type="slidenum">
              <a:rPr lang="en-US" smtClean="0"/>
              <a:t>2</a:t>
            </a:fld>
            <a:endParaRPr lang="en-US"/>
          </a:p>
        </p:txBody>
      </p:sp>
    </p:spTree>
    <p:extLst>
      <p:ext uri="{BB962C8B-B14F-4D97-AF65-F5344CB8AC3E}">
        <p14:creationId xmlns:p14="http://schemas.microsoft.com/office/powerpoint/2010/main" val="1376324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1. Corinth in the 1</a:t>
            </a:r>
            <a:r>
              <a:rPr lang="en-US" sz="3600" b="1" baseline="30000" dirty="0" smtClean="0">
                <a:effectLst>
                  <a:outerShdw blurRad="38100" dist="38100" dir="2700000" algn="tl">
                    <a:srgbClr val="000000">
                      <a:alpha val="43137"/>
                    </a:srgbClr>
                  </a:outerShdw>
                </a:effectLst>
                <a:latin typeface="Times New Roman" pitchFamily="18" charset="0"/>
                <a:cs typeface="Times New Roman" pitchFamily="18" charset="0"/>
              </a:rPr>
              <a:t>st</a:t>
            </a:r>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 century: very corrupt.</a:t>
            </a:r>
            <a:r>
              <a:rPr lang="en-US" sz="3600" b="1" baseline="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Yet many converted through gospel power.</a:t>
            </a:r>
          </a:p>
          <a:p>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2. Gospel can still save today!</a:t>
            </a:r>
          </a:p>
          <a:p>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3. Gospel is God’s ONLY power to save</a:t>
            </a:r>
            <a:endParaRPr lang="en-US" dirty="0"/>
          </a:p>
        </p:txBody>
      </p:sp>
      <p:sp>
        <p:nvSpPr>
          <p:cNvPr id="4" name="Slide Number Placeholder 3"/>
          <p:cNvSpPr>
            <a:spLocks noGrp="1"/>
          </p:cNvSpPr>
          <p:nvPr>
            <p:ph type="sldNum" sz="quarter" idx="10"/>
          </p:nvPr>
        </p:nvSpPr>
        <p:spPr/>
        <p:txBody>
          <a:bodyPr/>
          <a:lstStyle/>
          <a:p>
            <a:fld id="{2300B93F-638B-465E-A53E-EA760D5F13CE}" type="slidenum">
              <a:rPr lang="en-US" smtClean="0"/>
              <a:t>3</a:t>
            </a:fld>
            <a:endParaRPr lang="en-US"/>
          </a:p>
        </p:txBody>
      </p:sp>
    </p:spTree>
    <p:extLst>
      <p:ext uri="{BB962C8B-B14F-4D97-AF65-F5344CB8AC3E}">
        <p14:creationId xmlns:p14="http://schemas.microsoft.com/office/powerpoint/2010/main" val="1376324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b="1" dirty="0" smtClean="0">
                <a:effectLst>
                  <a:outerShdw blurRad="38100" dist="38100" dir="2700000" algn="tl">
                    <a:srgbClr val="000000">
                      <a:alpha val="43137"/>
                    </a:srgbClr>
                  </a:outerShdw>
                </a:effectLst>
                <a:latin typeface="Times New Roman" pitchFamily="18" charset="0"/>
                <a:cs typeface="Times New Roman" pitchFamily="18" charset="0"/>
              </a:rPr>
              <a:t>Preaching of that gospel saves the lost</a:t>
            </a:r>
          </a:p>
          <a:p>
            <a:pPr marL="228600" indent="-228600">
              <a:buAutoNum type="arabicPeriod"/>
            </a:pPr>
            <a:r>
              <a:rPr lang="en-US" sz="1200" b="1" dirty="0" smtClean="0">
                <a:effectLst>
                  <a:outerShdw blurRad="38100" dist="38100" dir="2700000" algn="tl">
                    <a:srgbClr val="000000">
                      <a:alpha val="43137"/>
                    </a:srgbClr>
                  </a:outerShdw>
                </a:effectLst>
                <a:latin typeface="Times New Roman" pitchFamily="18" charset="0"/>
                <a:cs typeface="Times New Roman" pitchFamily="18" charset="0"/>
              </a:rPr>
              <a:t>Verse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3. Satan, knowing power of gospel, has done all possible to destroy preaching and preachers.</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2300B93F-638B-465E-A53E-EA760D5F13CE}" type="slidenum">
              <a:rPr lang="en-US" smtClean="0"/>
              <a:t>5</a:t>
            </a:fld>
            <a:endParaRPr lang="en-US"/>
          </a:p>
        </p:txBody>
      </p:sp>
    </p:spTree>
    <p:extLst>
      <p:ext uri="{BB962C8B-B14F-4D97-AF65-F5344CB8AC3E}">
        <p14:creationId xmlns:p14="http://schemas.microsoft.com/office/powerpoint/2010/main" val="747535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8F819F-019C-41FC-889A-8E5AC3EFAEA9}" type="slidenum">
              <a:rPr lang="en-US" smtClean="0">
                <a:latin typeface="Arial" charset="0"/>
                <a:cs typeface="Arial" charset="0"/>
              </a:rPr>
              <a:pPr/>
              <a:t>48</a:t>
            </a:fld>
            <a:endParaRPr 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9DE5B0-833D-47C0-B198-8CAB42F5BE1D}" type="datetimeFigureOut">
              <a:rPr lang="en-US" smtClean="0"/>
              <a:pPr/>
              <a:t>4/10/2016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238FD-40C2-456F-ABC5-04A7D478ED2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9DE5B0-833D-47C0-B198-8CAB42F5BE1D}" type="datetimeFigureOut">
              <a:rPr lang="en-US" smtClean="0"/>
              <a:pPr/>
              <a:t>4/10/2016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238FD-40C2-456F-ABC5-04A7D478ED2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9DE5B0-833D-47C0-B198-8CAB42F5BE1D}" type="datetimeFigureOut">
              <a:rPr lang="en-US" smtClean="0"/>
              <a:pPr/>
              <a:t>4/10/2016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238FD-40C2-456F-ABC5-04A7D478ED2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9DE5B0-833D-47C0-B198-8CAB42F5BE1D}" type="datetimeFigureOut">
              <a:rPr lang="en-US" smtClean="0"/>
              <a:pPr/>
              <a:t>4/10/2016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238FD-40C2-456F-ABC5-04A7D478ED2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9DE5B0-833D-47C0-B198-8CAB42F5BE1D}" type="datetimeFigureOut">
              <a:rPr lang="en-US" smtClean="0"/>
              <a:pPr/>
              <a:t>4/10/2016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238FD-40C2-456F-ABC5-04A7D478ED2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9DE5B0-833D-47C0-B198-8CAB42F5BE1D}" type="datetimeFigureOut">
              <a:rPr lang="en-US" smtClean="0"/>
              <a:pPr/>
              <a:t>4/10/2016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A238FD-40C2-456F-ABC5-04A7D478ED2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9DE5B0-833D-47C0-B198-8CAB42F5BE1D}" type="datetimeFigureOut">
              <a:rPr lang="en-US" smtClean="0"/>
              <a:pPr/>
              <a:t>4/10/2016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A238FD-40C2-456F-ABC5-04A7D478ED2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9DE5B0-833D-47C0-B198-8CAB42F5BE1D}" type="datetimeFigureOut">
              <a:rPr lang="en-US" smtClean="0"/>
              <a:pPr/>
              <a:t>4/10/2016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A238FD-40C2-456F-ABC5-04A7D478ED2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9DE5B0-833D-47C0-B198-8CAB42F5BE1D}" type="datetimeFigureOut">
              <a:rPr lang="en-US" smtClean="0"/>
              <a:pPr/>
              <a:t>4/10/2016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A238FD-40C2-456F-ABC5-04A7D478ED2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9DE5B0-833D-47C0-B198-8CAB42F5BE1D}" type="datetimeFigureOut">
              <a:rPr lang="en-US" smtClean="0"/>
              <a:pPr/>
              <a:t>4/10/2016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A238FD-40C2-456F-ABC5-04A7D478ED2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9DE5B0-833D-47C0-B198-8CAB42F5BE1D}" type="datetimeFigureOut">
              <a:rPr lang="en-US" smtClean="0"/>
              <a:pPr/>
              <a:t>4/10/2016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A238FD-40C2-456F-ABC5-04A7D478ED2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DE5B0-833D-47C0-B198-8CAB42F5BE1D}" type="datetimeFigureOut">
              <a:rPr lang="en-US" smtClean="0"/>
              <a:pPr/>
              <a:t>4/10/2016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A238FD-40C2-456F-ABC5-04A7D478ED2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t0.gstatic.com/images?q=tbn:ANd9GcRHqiWxbYQ7afJ98Kt2z87CXEDKFbuch2wV0cvr90lBXNDnmOqF"/>
          <p:cNvPicPr>
            <a:picLocks noChangeAspect="1" noChangeArrowheads="1"/>
          </p:cNvPicPr>
          <p:nvPr/>
        </p:nvPicPr>
        <p:blipFill>
          <a:blip r:embed="rId2" cstate="print"/>
          <a:srcRect/>
          <a:stretch>
            <a:fillRect/>
          </a:stretch>
        </p:blipFill>
        <p:spPr bwMode="auto">
          <a:xfrm>
            <a:off x="4876800" y="533401"/>
            <a:ext cx="3886200" cy="5715000"/>
          </a:xfrm>
          <a:prstGeom prst="rect">
            <a:avLst/>
          </a:prstGeom>
          <a:noFill/>
        </p:spPr>
      </p:pic>
      <p:sp>
        <p:nvSpPr>
          <p:cNvPr id="4" name="Rectangle 3"/>
          <p:cNvSpPr/>
          <p:nvPr/>
        </p:nvSpPr>
        <p:spPr>
          <a:xfrm>
            <a:off x="881762" y="685800"/>
            <a:ext cx="3036985" cy="6309420"/>
          </a:xfrm>
          <a:prstGeom prst="rect">
            <a:avLst/>
          </a:prstGeom>
          <a:noFill/>
        </p:spPr>
        <p:txBody>
          <a:bodyPr wrap="none" lIns="91440" tIns="45720" rIns="91440" bIns="45720">
            <a:spAutoFit/>
          </a:bodyPr>
          <a:lstStyle/>
          <a:p>
            <a:pPr algn="ctr"/>
            <a:r>
              <a:rPr lang="en-US" sz="5400" b="1" u="sng"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Preaching</a:t>
            </a:r>
          </a:p>
          <a:p>
            <a:pPr algn="ctr"/>
            <a:endPar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Facts</a:t>
            </a:r>
          </a:p>
          <a:p>
            <a:pPr algn="ctr"/>
            <a:endPar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r>
              <a:rPr lang="en-US" sz="5400" b="1" cap="none" spc="0" dirty="0" smtClean="0">
                <a:ln w="17780" cmpd="sng">
                  <a:solidFill>
                    <a:srgbClr val="FFFFFF"/>
                  </a:solidFill>
                  <a:prstDash val="solid"/>
                  <a:miter lim="800000"/>
                </a:ln>
                <a:solidFill>
                  <a:srgbClr val="FF0000"/>
                </a:solidFill>
                <a:effectLst>
                  <a:outerShdw blurRad="50800" algn="tl" rotWithShape="0">
                    <a:srgbClr val="000000"/>
                  </a:outerShdw>
                </a:effectLst>
              </a:rPr>
              <a:t>vs.</a:t>
            </a:r>
          </a:p>
          <a:p>
            <a:pPr algn="ctr"/>
            <a:endPar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False</a:t>
            </a:r>
          </a:p>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Traditions</a:t>
            </a:r>
          </a:p>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of Men</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305800" cy="1846659"/>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a:spAutoFit/>
          </a:bodyPr>
          <a:lstStyle/>
          <a:p>
            <a:r>
              <a:rPr lang="en-US" sz="3200" b="1" dirty="0" smtClean="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rPr>
              <a:t>TITUS 2:15  </a:t>
            </a:r>
          </a:p>
          <a:p>
            <a:r>
              <a:rPr lang="en-US" sz="3200" b="1" dirty="0" smtClean="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rPr>
              <a:t>Speak </a:t>
            </a:r>
            <a:r>
              <a:rPr lang="en-US" sz="3200" b="1" dirty="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rPr>
              <a:t>these things, exhort, and rebuke with all authority. Let no one despise you.</a:t>
            </a:r>
          </a:p>
          <a:p>
            <a:endParaRPr lang="en-US" dirty="0"/>
          </a:p>
        </p:txBody>
      </p:sp>
      <p:sp>
        <p:nvSpPr>
          <p:cNvPr id="3" name="Rectangle 2"/>
          <p:cNvSpPr/>
          <p:nvPr/>
        </p:nvSpPr>
        <p:spPr>
          <a:xfrm>
            <a:off x="2209800" y="2514600"/>
            <a:ext cx="4703916" cy="92333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WHAT THINGS?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cxnSp>
        <p:nvCxnSpPr>
          <p:cNvPr id="5" name="Straight Connector 4"/>
          <p:cNvCxnSpPr/>
          <p:nvPr/>
        </p:nvCxnSpPr>
        <p:spPr>
          <a:xfrm>
            <a:off x="2667000" y="1447800"/>
            <a:ext cx="10668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flipH="1">
            <a:off x="2819400" y="1981200"/>
            <a:ext cx="1143000" cy="76200"/>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04800" y="3352800"/>
            <a:ext cx="8610600" cy="3693319"/>
          </a:xfrm>
          <a:prstGeom prst="rect">
            <a:avLst/>
          </a:prstGeom>
        </p:spPr>
        <p:txBody>
          <a:bodyPr wrap="square">
            <a:spAutoFit/>
          </a:bodyPr>
          <a:lstStyle/>
          <a:p>
            <a:r>
              <a:rPr lang="en-US" sz="2700" b="1" dirty="0" smtClean="0">
                <a:solidFill>
                  <a:srgbClr val="002060"/>
                </a:solidFill>
                <a:effectLst>
                  <a:outerShdw blurRad="38100" dist="38100" dir="2700000" algn="tl">
                    <a:srgbClr val="000000">
                      <a:alpha val="43137"/>
                    </a:srgbClr>
                  </a:outerShdw>
                </a:effectLst>
              </a:rPr>
              <a:t>TITUS 2:12-14  </a:t>
            </a:r>
          </a:p>
          <a:p>
            <a:r>
              <a:rPr lang="en-US" sz="2700" b="1" dirty="0" smtClean="0">
                <a:solidFill>
                  <a:srgbClr val="002060"/>
                </a:solidFill>
                <a:effectLst>
                  <a:outerShdw blurRad="38100" dist="38100" dir="2700000" algn="tl">
                    <a:srgbClr val="000000">
                      <a:alpha val="43137"/>
                    </a:srgbClr>
                  </a:outerShdw>
                </a:effectLst>
              </a:rPr>
              <a:t>teaching </a:t>
            </a:r>
            <a:r>
              <a:rPr lang="en-US" sz="2700" b="1" dirty="0">
                <a:solidFill>
                  <a:srgbClr val="002060"/>
                </a:solidFill>
                <a:effectLst>
                  <a:outerShdw blurRad="38100" dist="38100" dir="2700000" algn="tl">
                    <a:srgbClr val="000000">
                      <a:alpha val="43137"/>
                    </a:srgbClr>
                  </a:outerShdw>
                </a:effectLst>
              </a:rPr>
              <a:t>us that, </a:t>
            </a:r>
            <a:r>
              <a:rPr lang="en-US" sz="2700" b="1" dirty="0">
                <a:solidFill>
                  <a:srgbClr val="002060"/>
                </a:solidFill>
                <a:effectLst>
                  <a:glow rad="228600">
                    <a:schemeClr val="accent2">
                      <a:satMod val="175000"/>
                      <a:alpha val="40000"/>
                    </a:schemeClr>
                  </a:glow>
                  <a:outerShdw blurRad="38100" dist="38100" dir="2700000" algn="tl">
                    <a:srgbClr val="000000">
                      <a:alpha val="43137"/>
                    </a:srgbClr>
                  </a:outerShdw>
                </a:effectLst>
              </a:rPr>
              <a:t>denying ungodliness </a:t>
            </a:r>
            <a:r>
              <a:rPr lang="en-US" sz="2700" b="1" dirty="0">
                <a:solidFill>
                  <a:srgbClr val="002060"/>
                </a:solidFill>
                <a:effectLst>
                  <a:outerShdw blurRad="38100" dist="38100" dir="2700000" algn="tl">
                    <a:srgbClr val="000000">
                      <a:alpha val="43137"/>
                    </a:srgbClr>
                  </a:outerShdw>
                </a:effectLst>
              </a:rPr>
              <a:t>and </a:t>
            </a:r>
            <a:r>
              <a:rPr lang="en-US" sz="2700" b="1" dirty="0">
                <a:solidFill>
                  <a:srgbClr val="002060"/>
                </a:solidFill>
                <a:effectLst>
                  <a:glow rad="228600">
                    <a:schemeClr val="accent2">
                      <a:satMod val="175000"/>
                      <a:alpha val="40000"/>
                    </a:schemeClr>
                  </a:glow>
                  <a:outerShdw blurRad="38100" dist="38100" dir="2700000" algn="tl">
                    <a:srgbClr val="000000">
                      <a:alpha val="43137"/>
                    </a:srgbClr>
                  </a:outerShdw>
                </a:effectLst>
              </a:rPr>
              <a:t>worldly lusts</a:t>
            </a:r>
            <a:r>
              <a:rPr lang="en-US" sz="2700" b="1" dirty="0">
                <a:solidFill>
                  <a:srgbClr val="002060"/>
                </a:solidFill>
                <a:effectLst>
                  <a:outerShdw blurRad="38100" dist="38100" dir="2700000" algn="tl">
                    <a:srgbClr val="000000">
                      <a:alpha val="43137"/>
                    </a:srgbClr>
                  </a:outerShdw>
                </a:effectLst>
              </a:rPr>
              <a:t>, we should live </a:t>
            </a:r>
            <a:r>
              <a:rPr lang="en-US" sz="2700" b="1" dirty="0">
                <a:solidFill>
                  <a:srgbClr val="002060"/>
                </a:solidFill>
                <a:effectLst>
                  <a:glow rad="228600">
                    <a:schemeClr val="accent2">
                      <a:satMod val="175000"/>
                      <a:alpha val="40000"/>
                    </a:schemeClr>
                  </a:glow>
                  <a:outerShdw blurRad="38100" dist="38100" dir="2700000" algn="tl">
                    <a:srgbClr val="000000">
                      <a:alpha val="43137"/>
                    </a:srgbClr>
                  </a:outerShdw>
                </a:effectLst>
              </a:rPr>
              <a:t>soberly</a:t>
            </a:r>
            <a:r>
              <a:rPr lang="en-US" sz="2700" b="1" dirty="0">
                <a:solidFill>
                  <a:srgbClr val="002060"/>
                </a:solidFill>
                <a:effectLst>
                  <a:outerShdw blurRad="38100" dist="38100" dir="2700000" algn="tl">
                    <a:srgbClr val="000000">
                      <a:alpha val="43137"/>
                    </a:srgbClr>
                  </a:outerShdw>
                </a:effectLst>
              </a:rPr>
              <a:t>, righteously, and godly in the present age,  (13)  looking for the blessed hope and glorious appearing of our great God and Savior Jesus Christ,  (14)  who gave Himself for us, that He might redeem us from every lawless deed and purify for Himself His own special people, zealous for good works.</a:t>
            </a:r>
          </a:p>
          <a:p>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305800" cy="1846659"/>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a:spAutoFit/>
          </a:bodyPr>
          <a:lstStyle/>
          <a:p>
            <a:r>
              <a:rPr lang="en-US" sz="3200" b="1" dirty="0" smtClean="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rPr>
              <a:t>TITUS 2:15  </a:t>
            </a:r>
          </a:p>
          <a:p>
            <a:r>
              <a:rPr lang="en-US" sz="3200" b="1" dirty="0" smtClean="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rPr>
              <a:t>Speak </a:t>
            </a:r>
            <a:r>
              <a:rPr lang="en-US" sz="3200" b="1" dirty="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rPr>
              <a:t>these things, exhort, and rebuke with all authority. Let no one despise you.</a:t>
            </a:r>
          </a:p>
          <a:p>
            <a:endParaRPr lang="en-US" dirty="0"/>
          </a:p>
        </p:txBody>
      </p:sp>
      <p:sp>
        <p:nvSpPr>
          <p:cNvPr id="3" name="Rectangle 2"/>
          <p:cNvSpPr/>
          <p:nvPr/>
        </p:nvSpPr>
        <p:spPr>
          <a:xfrm>
            <a:off x="2209800" y="2514600"/>
            <a:ext cx="4703916" cy="92333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WHAT THINGS?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cxnSp>
        <p:nvCxnSpPr>
          <p:cNvPr id="5" name="Straight Connector 4"/>
          <p:cNvCxnSpPr/>
          <p:nvPr/>
        </p:nvCxnSpPr>
        <p:spPr>
          <a:xfrm>
            <a:off x="2667000" y="1447800"/>
            <a:ext cx="10668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flipH="1">
            <a:off x="2819400" y="1981200"/>
            <a:ext cx="1143000" cy="76200"/>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04800" y="3352800"/>
            <a:ext cx="8610600" cy="3693319"/>
          </a:xfrm>
          <a:prstGeom prst="rect">
            <a:avLst/>
          </a:prstGeom>
        </p:spPr>
        <p:txBody>
          <a:bodyPr wrap="square">
            <a:spAutoFit/>
          </a:bodyPr>
          <a:lstStyle/>
          <a:p>
            <a:r>
              <a:rPr lang="en-US" sz="2700" b="1" dirty="0" smtClean="0">
                <a:solidFill>
                  <a:srgbClr val="002060"/>
                </a:solidFill>
                <a:effectLst>
                  <a:outerShdw blurRad="38100" dist="38100" dir="2700000" algn="tl">
                    <a:srgbClr val="000000">
                      <a:alpha val="43137"/>
                    </a:srgbClr>
                  </a:outerShdw>
                </a:effectLst>
              </a:rPr>
              <a:t>TITUS 2:12-14  </a:t>
            </a:r>
          </a:p>
          <a:p>
            <a:r>
              <a:rPr lang="en-US" sz="2700" b="1" dirty="0" smtClean="0">
                <a:solidFill>
                  <a:srgbClr val="002060"/>
                </a:solidFill>
                <a:effectLst>
                  <a:outerShdw blurRad="38100" dist="38100" dir="2700000" algn="tl">
                    <a:srgbClr val="000000">
                      <a:alpha val="43137"/>
                    </a:srgbClr>
                  </a:outerShdw>
                </a:effectLst>
              </a:rPr>
              <a:t>teaching </a:t>
            </a:r>
            <a:r>
              <a:rPr lang="en-US" sz="2700" b="1" dirty="0">
                <a:solidFill>
                  <a:srgbClr val="002060"/>
                </a:solidFill>
                <a:effectLst>
                  <a:outerShdw blurRad="38100" dist="38100" dir="2700000" algn="tl">
                    <a:srgbClr val="000000">
                      <a:alpha val="43137"/>
                    </a:srgbClr>
                  </a:outerShdw>
                </a:effectLst>
              </a:rPr>
              <a:t>us that, </a:t>
            </a:r>
            <a:r>
              <a:rPr lang="en-US" sz="2700" b="1" dirty="0">
                <a:solidFill>
                  <a:srgbClr val="002060"/>
                </a:solidFill>
                <a:effectLst>
                  <a:glow rad="228600">
                    <a:schemeClr val="accent2">
                      <a:satMod val="175000"/>
                      <a:alpha val="40000"/>
                    </a:schemeClr>
                  </a:glow>
                  <a:outerShdw blurRad="38100" dist="38100" dir="2700000" algn="tl">
                    <a:srgbClr val="000000">
                      <a:alpha val="43137"/>
                    </a:srgbClr>
                  </a:outerShdw>
                </a:effectLst>
              </a:rPr>
              <a:t>denying ungodliness </a:t>
            </a:r>
            <a:r>
              <a:rPr lang="en-US" sz="2700" b="1" dirty="0">
                <a:solidFill>
                  <a:srgbClr val="002060"/>
                </a:solidFill>
                <a:effectLst>
                  <a:outerShdw blurRad="38100" dist="38100" dir="2700000" algn="tl">
                    <a:srgbClr val="000000">
                      <a:alpha val="43137"/>
                    </a:srgbClr>
                  </a:outerShdw>
                </a:effectLst>
              </a:rPr>
              <a:t>and </a:t>
            </a:r>
            <a:r>
              <a:rPr lang="en-US" sz="2700" b="1" dirty="0">
                <a:solidFill>
                  <a:srgbClr val="002060"/>
                </a:solidFill>
                <a:effectLst>
                  <a:glow rad="228600">
                    <a:schemeClr val="accent2">
                      <a:satMod val="175000"/>
                      <a:alpha val="40000"/>
                    </a:schemeClr>
                  </a:glow>
                  <a:outerShdw blurRad="38100" dist="38100" dir="2700000" algn="tl">
                    <a:srgbClr val="000000">
                      <a:alpha val="43137"/>
                    </a:srgbClr>
                  </a:outerShdw>
                </a:effectLst>
              </a:rPr>
              <a:t>worldly lusts</a:t>
            </a:r>
            <a:r>
              <a:rPr lang="en-US" sz="2700" b="1" dirty="0">
                <a:solidFill>
                  <a:srgbClr val="002060"/>
                </a:solidFill>
                <a:effectLst>
                  <a:outerShdw blurRad="38100" dist="38100" dir="2700000" algn="tl">
                    <a:srgbClr val="000000">
                      <a:alpha val="43137"/>
                    </a:srgbClr>
                  </a:outerShdw>
                </a:effectLst>
              </a:rPr>
              <a:t>, we should live </a:t>
            </a:r>
            <a:r>
              <a:rPr lang="en-US" sz="2700" b="1" dirty="0">
                <a:solidFill>
                  <a:srgbClr val="002060"/>
                </a:solidFill>
                <a:effectLst>
                  <a:glow rad="228600">
                    <a:schemeClr val="accent2">
                      <a:satMod val="175000"/>
                      <a:alpha val="40000"/>
                    </a:schemeClr>
                  </a:glow>
                  <a:outerShdw blurRad="38100" dist="38100" dir="2700000" algn="tl">
                    <a:srgbClr val="000000">
                      <a:alpha val="43137"/>
                    </a:srgbClr>
                  </a:outerShdw>
                </a:effectLst>
              </a:rPr>
              <a:t>soberly</a:t>
            </a:r>
            <a:r>
              <a:rPr lang="en-US" sz="2700" b="1" dirty="0">
                <a:solidFill>
                  <a:srgbClr val="002060"/>
                </a:solidFill>
                <a:effectLst>
                  <a:outerShdw blurRad="38100" dist="38100" dir="2700000" algn="tl">
                    <a:srgbClr val="000000">
                      <a:alpha val="43137"/>
                    </a:srgbClr>
                  </a:outerShdw>
                </a:effectLst>
              </a:rPr>
              <a:t>, </a:t>
            </a:r>
            <a:r>
              <a:rPr lang="en-US" sz="2700" b="1" dirty="0">
                <a:solidFill>
                  <a:srgbClr val="002060"/>
                </a:solidFill>
                <a:effectLst>
                  <a:glow rad="228600">
                    <a:schemeClr val="accent2">
                      <a:satMod val="175000"/>
                      <a:alpha val="40000"/>
                    </a:schemeClr>
                  </a:glow>
                  <a:outerShdw blurRad="38100" dist="38100" dir="2700000" algn="tl">
                    <a:srgbClr val="000000">
                      <a:alpha val="43137"/>
                    </a:srgbClr>
                  </a:outerShdw>
                </a:effectLst>
              </a:rPr>
              <a:t>righteously</a:t>
            </a:r>
            <a:r>
              <a:rPr lang="en-US" sz="2700" b="1" dirty="0">
                <a:solidFill>
                  <a:srgbClr val="002060"/>
                </a:solidFill>
                <a:effectLst>
                  <a:outerShdw blurRad="38100" dist="38100" dir="2700000" algn="tl">
                    <a:srgbClr val="000000">
                      <a:alpha val="43137"/>
                    </a:srgbClr>
                  </a:outerShdw>
                </a:effectLst>
              </a:rPr>
              <a:t>, and godly in the present age,  (13)  looking for the blessed hope and glorious appearing of our great God and Savior Jesus Christ,  (14)  who gave Himself for us, that He might redeem us from every lawless deed and purify for Himself His own special people, zealous for good works.</a:t>
            </a:r>
          </a:p>
          <a:p>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305800" cy="1846659"/>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a:spAutoFit/>
          </a:bodyPr>
          <a:lstStyle/>
          <a:p>
            <a:r>
              <a:rPr lang="en-US" sz="3200" b="1" dirty="0" smtClean="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rPr>
              <a:t>TITUS 2:15  </a:t>
            </a:r>
          </a:p>
          <a:p>
            <a:r>
              <a:rPr lang="en-US" sz="3200" b="1" dirty="0" smtClean="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rPr>
              <a:t>Speak </a:t>
            </a:r>
            <a:r>
              <a:rPr lang="en-US" sz="3200" b="1" dirty="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rPr>
              <a:t>these things, exhort, and rebuke with all authority. Let no one despise you.</a:t>
            </a:r>
          </a:p>
          <a:p>
            <a:endParaRPr lang="en-US" dirty="0"/>
          </a:p>
        </p:txBody>
      </p:sp>
      <p:sp>
        <p:nvSpPr>
          <p:cNvPr id="3" name="Rectangle 2"/>
          <p:cNvSpPr/>
          <p:nvPr/>
        </p:nvSpPr>
        <p:spPr>
          <a:xfrm>
            <a:off x="2209800" y="2514600"/>
            <a:ext cx="4703916" cy="92333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WHAT THINGS?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cxnSp>
        <p:nvCxnSpPr>
          <p:cNvPr id="5" name="Straight Connector 4"/>
          <p:cNvCxnSpPr/>
          <p:nvPr/>
        </p:nvCxnSpPr>
        <p:spPr>
          <a:xfrm>
            <a:off x="2667000" y="1447800"/>
            <a:ext cx="10668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flipH="1">
            <a:off x="2819400" y="1981200"/>
            <a:ext cx="1143000" cy="76200"/>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04800" y="3352800"/>
            <a:ext cx="8610600" cy="3693319"/>
          </a:xfrm>
          <a:prstGeom prst="rect">
            <a:avLst/>
          </a:prstGeom>
        </p:spPr>
        <p:txBody>
          <a:bodyPr wrap="square">
            <a:spAutoFit/>
          </a:bodyPr>
          <a:lstStyle/>
          <a:p>
            <a:r>
              <a:rPr lang="en-US" sz="2700" b="1" dirty="0" smtClean="0">
                <a:solidFill>
                  <a:srgbClr val="002060"/>
                </a:solidFill>
                <a:effectLst>
                  <a:outerShdw blurRad="38100" dist="38100" dir="2700000" algn="tl">
                    <a:srgbClr val="000000">
                      <a:alpha val="43137"/>
                    </a:srgbClr>
                  </a:outerShdw>
                </a:effectLst>
              </a:rPr>
              <a:t>TITUS 2:12-14  </a:t>
            </a:r>
          </a:p>
          <a:p>
            <a:r>
              <a:rPr lang="en-US" sz="2700" b="1" dirty="0" smtClean="0">
                <a:solidFill>
                  <a:srgbClr val="002060"/>
                </a:solidFill>
                <a:effectLst>
                  <a:outerShdw blurRad="38100" dist="38100" dir="2700000" algn="tl">
                    <a:srgbClr val="000000">
                      <a:alpha val="43137"/>
                    </a:srgbClr>
                  </a:outerShdw>
                </a:effectLst>
              </a:rPr>
              <a:t>teaching </a:t>
            </a:r>
            <a:r>
              <a:rPr lang="en-US" sz="2700" b="1" dirty="0">
                <a:solidFill>
                  <a:srgbClr val="002060"/>
                </a:solidFill>
                <a:effectLst>
                  <a:outerShdw blurRad="38100" dist="38100" dir="2700000" algn="tl">
                    <a:srgbClr val="000000">
                      <a:alpha val="43137"/>
                    </a:srgbClr>
                  </a:outerShdw>
                </a:effectLst>
              </a:rPr>
              <a:t>us that, </a:t>
            </a:r>
            <a:r>
              <a:rPr lang="en-US" sz="2700" b="1" dirty="0">
                <a:solidFill>
                  <a:srgbClr val="002060"/>
                </a:solidFill>
                <a:effectLst>
                  <a:glow rad="228600">
                    <a:schemeClr val="accent2">
                      <a:satMod val="175000"/>
                      <a:alpha val="40000"/>
                    </a:schemeClr>
                  </a:glow>
                  <a:outerShdw blurRad="38100" dist="38100" dir="2700000" algn="tl">
                    <a:srgbClr val="000000">
                      <a:alpha val="43137"/>
                    </a:srgbClr>
                  </a:outerShdw>
                </a:effectLst>
              </a:rPr>
              <a:t>denying ungodliness </a:t>
            </a:r>
            <a:r>
              <a:rPr lang="en-US" sz="2700" b="1" dirty="0">
                <a:solidFill>
                  <a:srgbClr val="002060"/>
                </a:solidFill>
                <a:effectLst>
                  <a:outerShdw blurRad="38100" dist="38100" dir="2700000" algn="tl">
                    <a:srgbClr val="000000">
                      <a:alpha val="43137"/>
                    </a:srgbClr>
                  </a:outerShdw>
                </a:effectLst>
              </a:rPr>
              <a:t>and </a:t>
            </a:r>
            <a:r>
              <a:rPr lang="en-US" sz="2700" b="1" dirty="0">
                <a:solidFill>
                  <a:srgbClr val="002060"/>
                </a:solidFill>
                <a:effectLst>
                  <a:glow rad="228600">
                    <a:schemeClr val="accent2">
                      <a:satMod val="175000"/>
                      <a:alpha val="40000"/>
                    </a:schemeClr>
                  </a:glow>
                  <a:outerShdw blurRad="38100" dist="38100" dir="2700000" algn="tl">
                    <a:srgbClr val="000000">
                      <a:alpha val="43137"/>
                    </a:srgbClr>
                  </a:outerShdw>
                </a:effectLst>
              </a:rPr>
              <a:t>worldly lusts</a:t>
            </a:r>
            <a:r>
              <a:rPr lang="en-US" sz="2700" b="1" dirty="0">
                <a:solidFill>
                  <a:srgbClr val="002060"/>
                </a:solidFill>
                <a:effectLst>
                  <a:outerShdw blurRad="38100" dist="38100" dir="2700000" algn="tl">
                    <a:srgbClr val="000000">
                      <a:alpha val="43137"/>
                    </a:srgbClr>
                  </a:outerShdw>
                </a:effectLst>
              </a:rPr>
              <a:t>, we should live </a:t>
            </a:r>
            <a:r>
              <a:rPr lang="en-US" sz="2700" b="1" dirty="0">
                <a:solidFill>
                  <a:srgbClr val="002060"/>
                </a:solidFill>
                <a:effectLst>
                  <a:glow rad="228600">
                    <a:schemeClr val="accent2">
                      <a:satMod val="175000"/>
                      <a:alpha val="40000"/>
                    </a:schemeClr>
                  </a:glow>
                  <a:outerShdw blurRad="38100" dist="38100" dir="2700000" algn="tl">
                    <a:srgbClr val="000000">
                      <a:alpha val="43137"/>
                    </a:srgbClr>
                  </a:outerShdw>
                </a:effectLst>
              </a:rPr>
              <a:t>soberly</a:t>
            </a:r>
            <a:r>
              <a:rPr lang="en-US" sz="2700" b="1" dirty="0">
                <a:solidFill>
                  <a:srgbClr val="002060"/>
                </a:solidFill>
                <a:effectLst>
                  <a:outerShdw blurRad="38100" dist="38100" dir="2700000" algn="tl">
                    <a:srgbClr val="000000">
                      <a:alpha val="43137"/>
                    </a:srgbClr>
                  </a:outerShdw>
                </a:effectLst>
              </a:rPr>
              <a:t>, </a:t>
            </a:r>
            <a:r>
              <a:rPr lang="en-US" sz="2700" b="1" dirty="0">
                <a:solidFill>
                  <a:srgbClr val="002060"/>
                </a:solidFill>
                <a:effectLst>
                  <a:glow rad="228600">
                    <a:schemeClr val="accent2">
                      <a:satMod val="175000"/>
                      <a:alpha val="40000"/>
                    </a:schemeClr>
                  </a:glow>
                  <a:outerShdw blurRad="38100" dist="38100" dir="2700000" algn="tl">
                    <a:srgbClr val="000000">
                      <a:alpha val="43137"/>
                    </a:srgbClr>
                  </a:outerShdw>
                </a:effectLst>
              </a:rPr>
              <a:t>righteously</a:t>
            </a:r>
            <a:r>
              <a:rPr lang="en-US" sz="2700" b="1" dirty="0">
                <a:solidFill>
                  <a:srgbClr val="002060"/>
                </a:solidFill>
                <a:effectLst>
                  <a:outerShdw blurRad="38100" dist="38100" dir="2700000" algn="tl">
                    <a:srgbClr val="000000">
                      <a:alpha val="43137"/>
                    </a:srgbClr>
                  </a:outerShdw>
                </a:effectLst>
              </a:rPr>
              <a:t>, and </a:t>
            </a:r>
            <a:r>
              <a:rPr lang="en-US" sz="2700" b="1" dirty="0">
                <a:solidFill>
                  <a:srgbClr val="002060"/>
                </a:solidFill>
                <a:effectLst>
                  <a:glow rad="228600">
                    <a:schemeClr val="accent2">
                      <a:satMod val="175000"/>
                      <a:alpha val="40000"/>
                    </a:schemeClr>
                  </a:glow>
                  <a:outerShdw blurRad="38100" dist="38100" dir="2700000" algn="tl">
                    <a:srgbClr val="000000">
                      <a:alpha val="43137"/>
                    </a:srgbClr>
                  </a:outerShdw>
                </a:effectLst>
              </a:rPr>
              <a:t>godly</a:t>
            </a:r>
            <a:r>
              <a:rPr lang="en-US" sz="2700" b="1" dirty="0">
                <a:solidFill>
                  <a:srgbClr val="002060"/>
                </a:solidFill>
                <a:effectLst>
                  <a:outerShdw blurRad="38100" dist="38100" dir="2700000" algn="tl">
                    <a:srgbClr val="000000">
                      <a:alpha val="43137"/>
                    </a:srgbClr>
                  </a:outerShdw>
                </a:effectLst>
              </a:rPr>
              <a:t> in the present age,  (13)  looking for</a:t>
            </a:r>
            <a:r>
              <a:rPr lang="en-US" sz="2700" b="1" dirty="0">
                <a:solidFill>
                  <a:srgbClr val="002060"/>
                </a:solidFill>
                <a:effectLst>
                  <a:glow rad="228600">
                    <a:schemeClr val="accent2">
                      <a:satMod val="175000"/>
                      <a:alpha val="40000"/>
                    </a:schemeClr>
                  </a:glow>
                  <a:outerShdw blurRad="38100" dist="38100" dir="2700000" algn="tl">
                    <a:srgbClr val="000000">
                      <a:alpha val="43137"/>
                    </a:srgbClr>
                  </a:outerShdw>
                </a:effectLst>
              </a:rPr>
              <a:t> </a:t>
            </a:r>
            <a:r>
              <a:rPr lang="en-US" sz="2700" b="1" dirty="0">
                <a:solidFill>
                  <a:srgbClr val="002060"/>
                </a:solidFill>
                <a:effectLst>
                  <a:outerShdw blurRad="38100" dist="38100" dir="2700000" algn="tl">
                    <a:srgbClr val="000000">
                      <a:alpha val="43137"/>
                    </a:srgbClr>
                  </a:outerShdw>
                </a:effectLst>
              </a:rPr>
              <a:t>the blessed hope and glorious appearing of our great God and Savior Jesus Christ,  (14)  who gave Himself for us, that He might redeem us from every lawless deed and purify for Himself His own special people, zealous for good works.</a:t>
            </a:r>
          </a:p>
          <a:p>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305800" cy="1846659"/>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a:spAutoFit/>
          </a:bodyPr>
          <a:lstStyle/>
          <a:p>
            <a:r>
              <a:rPr lang="en-US" sz="3200" b="1" dirty="0" smtClean="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rPr>
              <a:t>TITUS 2:15  </a:t>
            </a:r>
          </a:p>
          <a:p>
            <a:r>
              <a:rPr lang="en-US" sz="3200" b="1" dirty="0" smtClean="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rPr>
              <a:t>Speak </a:t>
            </a:r>
            <a:r>
              <a:rPr lang="en-US" sz="3200" b="1" dirty="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rPr>
              <a:t>these things, exhort, and rebuke with all authority. Let no one despise you.</a:t>
            </a:r>
          </a:p>
          <a:p>
            <a:endParaRPr lang="en-US" dirty="0"/>
          </a:p>
        </p:txBody>
      </p:sp>
      <p:sp>
        <p:nvSpPr>
          <p:cNvPr id="3" name="Rectangle 2"/>
          <p:cNvSpPr/>
          <p:nvPr/>
        </p:nvSpPr>
        <p:spPr>
          <a:xfrm>
            <a:off x="2209800" y="2514600"/>
            <a:ext cx="4703916" cy="92333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WHAT THINGS?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cxnSp>
        <p:nvCxnSpPr>
          <p:cNvPr id="5" name="Straight Connector 4"/>
          <p:cNvCxnSpPr/>
          <p:nvPr/>
        </p:nvCxnSpPr>
        <p:spPr>
          <a:xfrm>
            <a:off x="2667000" y="1447800"/>
            <a:ext cx="10668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flipH="1">
            <a:off x="2819400" y="1981200"/>
            <a:ext cx="1143000" cy="76200"/>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04800" y="3352800"/>
            <a:ext cx="8610600" cy="3693319"/>
          </a:xfrm>
          <a:prstGeom prst="rect">
            <a:avLst/>
          </a:prstGeom>
        </p:spPr>
        <p:txBody>
          <a:bodyPr wrap="square">
            <a:spAutoFit/>
          </a:bodyPr>
          <a:lstStyle/>
          <a:p>
            <a:r>
              <a:rPr lang="en-US" sz="2700" b="1" dirty="0" smtClean="0">
                <a:solidFill>
                  <a:srgbClr val="002060"/>
                </a:solidFill>
                <a:effectLst>
                  <a:outerShdw blurRad="38100" dist="38100" dir="2700000" algn="tl">
                    <a:srgbClr val="000000">
                      <a:alpha val="43137"/>
                    </a:srgbClr>
                  </a:outerShdw>
                </a:effectLst>
              </a:rPr>
              <a:t>TITUS 2:12-14  </a:t>
            </a:r>
          </a:p>
          <a:p>
            <a:r>
              <a:rPr lang="en-US" sz="2700" b="1" dirty="0" smtClean="0">
                <a:solidFill>
                  <a:srgbClr val="002060"/>
                </a:solidFill>
                <a:effectLst>
                  <a:outerShdw blurRad="38100" dist="38100" dir="2700000" algn="tl">
                    <a:srgbClr val="000000">
                      <a:alpha val="43137"/>
                    </a:srgbClr>
                  </a:outerShdw>
                </a:effectLst>
              </a:rPr>
              <a:t>teaching </a:t>
            </a:r>
            <a:r>
              <a:rPr lang="en-US" sz="2700" b="1" dirty="0">
                <a:solidFill>
                  <a:srgbClr val="002060"/>
                </a:solidFill>
                <a:effectLst>
                  <a:outerShdw blurRad="38100" dist="38100" dir="2700000" algn="tl">
                    <a:srgbClr val="000000">
                      <a:alpha val="43137"/>
                    </a:srgbClr>
                  </a:outerShdw>
                </a:effectLst>
              </a:rPr>
              <a:t>us that, </a:t>
            </a:r>
            <a:r>
              <a:rPr lang="en-US" sz="2700" b="1" dirty="0">
                <a:solidFill>
                  <a:srgbClr val="002060"/>
                </a:solidFill>
                <a:effectLst>
                  <a:glow rad="228600">
                    <a:schemeClr val="accent2">
                      <a:satMod val="175000"/>
                      <a:alpha val="40000"/>
                    </a:schemeClr>
                  </a:glow>
                  <a:outerShdw blurRad="38100" dist="38100" dir="2700000" algn="tl">
                    <a:srgbClr val="000000">
                      <a:alpha val="43137"/>
                    </a:srgbClr>
                  </a:outerShdw>
                </a:effectLst>
              </a:rPr>
              <a:t>denying ungodliness </a:t>
            </a:r>
            <a:r>
              <a:rPr lang="en-US" sz="2700" b="1" dirty="0">
                <a:solidFill>
                  <a:srgbClr val="002060"/>
                </a:solidFill>
                <a:effectLst>
                  <a:outerShdw blurRad="38100" dist="38100" dir="2700000" algn="tl">
                    <a:srgbClr val="000000">
                      <a:alpha val="43137"/>
                    </a:srgbClr>
                  </a:outerShdw>
                </a:effectLst>
              </a:rPr>
              <a:t>and </a:t>
            </a:r>
            <a:r>
              <a:rPr lang="en-US" sz="2700" b="1" dirty="0">
                <a:solidFill>
                  <a:srgbClr val="002060"/>
                </a:solidFill>
                <a:effectLst>
                  <a:glow rad="228600">
                    <a:schemeClr val="accent2">
                      <a:satMod val="175000"/>
                      <a:alpha val="40000"/>
                    </a:schemeClr>
                  </a:glow>
                  <a:outerShdw blurRad="38100" dist="38100" dir="2700000" algn="tl">
                    <a:srgbClr val="000000">
                      <a:alpha val="43137"/>
                    </a:srgbClr>
                  </a:outerShdw>
                </a:effectLst>
              </a:rPr>
              <a:t>worldly lusts</a:t>
            </a:r>
            <a:r>
              <a:rPr lang="en-US" sz="2700" b="1" dirty="0">
                <a:solidFill>
                  <a:srgbClr val="002060"/>
                </a:solidFill>
                <a:effectLst>
                  <a:outerShdw blurRad="38100" dist="38100" dir="2700000" algn="tl">
                    <a:srgbClr val="000000">
                      <a:alpha val="43137"/>
                    </a:srgbClr>
                  </a:outerShdw>
                </a:effectLst>
              </a:rPr>
              <a:t>, we should live </a:t>
            </a:r>
            <a:r>
              <a:rPr lang="en-US" sz="2700" b="1" dirty="0">
                <a:solidFill>
                  <a:srgbClr val="002060"/>
                </a:solidFill>
                <a:effectLst>
                  <a:glow rad="228600">
                    <a:schemeClr val="accent2">
                      <a:satMod val="175000"/>
                      <a:alpha val="40000"/>
                    </a:schemeClr>
                  </a:glow>
                  <a:outerShdw blurRad="38100" dist="38100" dir="2700000" algn="tl">
                    <a:srgbClr val="000000">
                      <a:alpha val="43137"/>
                    </a:srgbClr>
                  </a:outerShdw>
                </a:effectLst>
              </a:rPr>
              <a:t>soberly</a:t>
            </a:r>
            <a:r>
              <a:rPr lang="en-US" sz="2700" b="1" dirty="0">
                <a:solidFill>
                  <a:srgbClr val="002060"/>
                </a:solidFill>
                <a:effectLst>
                  <a:outerShdw blurRad="38100" dist="38100" dir="2700000" algn="tl">
                    <a:srgbClr val="000000">
                      <a:alpha val="43137"/>
                    </a:srgbClr>
                  </a:outerShdw>
                </a:effectLst>
              </a:rPr>
              <a:t>, </a:t>
            </a:r>
            <a:r>
              <a:rPr lang="en-US" sz="2700" b="1" dirty="0">
                <a:solidFill>
                  <a:srgbClr val="002060"/>
                </a:solidFill>
                <a:effectLst>
                  <a:glow rad="228600">
                    <a:schemeClr val="accent2">
                      <a:satMod val="175000"/>
                      <a:alpha val="40000"/>
                    </a:schemeClr>
                  </a:glow>
                  <a:outerShdw blurRad="38100" dist="38100" dir="2700000" algn="tl">
                    <a:srgbClr val="000000">
                      <a:alpha val="43137"/>
                    </a:srgbClr>
                  </a:outerShdw>
                </a:effectLst>
              </a:rPr>
              <a:t>righteously</a:t>
            </a:r>
            <a:r>
              <a:rPr lang="en-US" sz="2700" b="1" dirty="0">
                <a:solidFill>
                  <a:srgbClr val="002060"/>
                </a:solidFill>
                <a:effectLst>
                  <a:outerShdw blurRad="38100" dist="38100" dir="2700000" algn="tl">
                    <a:srgbClr val="000000">
                      <a:alpha val="43137"/>
                    </a:srgbClr>
                  </a:outerShdw>
                </a:effectLst>
              </a:rPr>
              <a:t>, and </a:t>
            </a:r>
            <a:r>
              <a:rPr lang="en-US" sz="2700" b="1" dirty="0">
                <a:solidFill>
                  <a:srgbClr val="002060"/>
                </a:solidFill>
                <a:effectLst>
                  <a:glow rad="228600">
                    <a:schemeClr val="accent2">
                      <a:satMod val="175000"/>
                      <a:alpha val="40000"/>
                    </a:schemeClr>
                  </a:glow>
                  <a:outerShdw blurRad="38100" dist="38100" dir="2700000" algn="tl">
                    <a:srgbClr val="000000">
                      <a:alpha val="43137"/>
                    </a:srgbClr>
                  </a:outerShdw>
                </a:effectLst>
              </a:rPr>
              <a:t>godly</a:t>
            </a:r>
            <a:r>
              <a:rPr lang="en-US" sz="2700" b="1" dirty="0">
                <a:solidFill>
                  <a:srgbClr val="002060"/>
                </a:solidFill>
                <a:effectLst>
                  <a:outerShdw blurRad="38100" dist="38100" dir="2700000" algn="tl">
                    <a:srgbClr val="000000">
                      <a:alpha val="43137"/>
                    </a:srgbClr>
                  </a:outerShdw>
                </a:effectLst>
              </a:rPr>
              <a:t> in the present age,  (13)  </a:t>
            </a:r>
            <a:r>
              <a:rPr lang="en-US" sz="2700" b="1" dirty="0">
                <a:solidFill>
                  <a:srgbClr val="002060"/>
                </a:solidFill>
                <a:effectLst>
                  <a:glow rad="228600">
                    <a:schemeClr val="accent2">
                      <a:satMod val="175000"/>
                      <a:alpha val="40000"/>
                    </a:schemeClr>
                  </a:glow>
                  <a:outerShdw blurRad="38100" dist="38100" dir="2700000" algn="tl">
                    <a:srgbClr val="000000">
                      <a:alpha val="43137"/>
                    </a:srgbClr>
                  </a:outerShdw>
                </a:effectLst>
              </a:rPr>
              <a:t>looking for </a:t>
            </a:r>
            <a:r>
              <a:rPr lang="en-US" sz="2700" b="1" dirty="0">
                <a:solidFill>
                  <a:srgbClr val="002060"/>
                </a:solidFill>
                <a:effectLst>
                  <a:outerShdw blurRad="38100" dist="38100" dir="2700000" algn="tl">
                    <a:srgbClr val="000000">
                      <a:alpha val="43137"/>
                    </a:srgbClr>
                  </a:outerShdw>
                </a:effectLst>
              </a:rPr>
              <a:t>the blessed hope and glorious appearing of our great God and Savior Jesus Christ,  (14)  who gave Himself for us, that He might redeem us from every lawless deed and purify for Himself His own special people, zealous for good works.</a:t>
            </a:r>
          </a:p>
          <a:p>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305800" cy="1846659"/>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a:spAutoFit/>
          </a:bodyPr>
          <a:lstStyle/>
          <a:p>
            <a:r>
              <a:rPr lang="en-US" sz="3200" b="1" dirty="0" smtClean="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rPr>
              <a:t>TITUS 2:15  </a:t>
            </a:r>
          </a:p>
          <a:p>
            <a:r>
              <a:rPr lang="en-US" sz="3200" b="1" dirty="0" smtClean="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rPr>
              <a:t>Speak </a:t>
            </a:r>
            <a:r>
              <a:rPr lang="en-US" sz="3200" b="1" dirty="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rPr>
              <a:t>these things, exhort, and rebuke with all authority. Let no one despise you.</a:t>
            </a:r>
          </a:p>
          <a:p>
            <a:endParaRPr lang="en-US" dirty="0"/>
          </a:p>
        </p:txBody>
      </p:sp>
      <p:sp>
        <p:nvSpPr>
          <p:cNvPr id="3" name="Rectangle 2"/>
          <p:cNvSpPr/>
          <p:nvPr/>
        </p:nvSpPr>
        <p:spPr>
          <a:xfrm>
            <a:off x="2209800" y="2514600"/>
            <a:ext cx="4703916" cy="92333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WHAT THINGS?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cxnSp>
        <p:nvCxnSpPr>
          <p:cNvPr id="5" name="Straight Connector 4"/>
          <p:cNvCxnSpPr/>
          <p:nvPr/>
        </p:nvCxnSpPr>
        <p:spPr>
          <a:xfrm>
            <a:off x="2667000" y="1447800"/>
            <a:ext cx="10668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flipH="1">
            <a:off x="2819400" y="1981200"/>
            <a:ext cx="1143000" cy="76200"/>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04800" y="3352800"/>
            <a:ext cx="8610600" cy="3693319"/>
          </a:xfrm>
          <a:prstGeom prst="rect">
            <a:avLst/>
          </a:prstGeom>
        </p:spPr>
        <p:txBody>
          <a:bodyPr wrap="square">
            <a:spAutoFit/>
          </a:bodyPr>
          <a:lstStyle/>
          <a:p>
            <a:r>
              <a:rPr lang="en-US" sz="2700" b="1" dirty="0" smtClean="0">
                <a:solidFill>
                  <a:srgbClr val="002060"/>
                </a:solidFill>
                <a:effectLst>
                  <a:outerShdw blurRad="38100" dist="38100" dir="2700000" algn="tl">
                    <a:srgbClr val="000000">
                      <a:alpha val="43137"/>
                    </a:srgbClr>
                  </a:outerShdw>
                </a:effectLst>
              </a:rPr>
              <a:t>TITUS 2:12-14  </a:t>
            </a:r>
          </a:p>
          <a:p>
            <a:r>
              <a:rPr lang="en-US" sz="2700" b="1" dirty="0" smtClean="0">
                <a:solidFill>
                  <a:srgbClr val="002060"/>
                </a:solidFill>
                <a:effectLst>
                  <a:outerShdw blurRad="38100" dist="38100" dir="2700000" algn="tl">
                    <a:srgbClr val="000000">
                      <a:alpha val="43137"/>
                    </a:srgbClr>
                  </a:outerShdw>
                </a:effectLst>
              </a:rPr>
              <a:t>teaching </a:t>
            </a:r>
            <a:r>
              <a:rPr lang="en-US" sz="2700" b="1" dirty="0">
                <a:solidFill>
                  <a:srgbClr val="002060"/>
                </a:solidFill>
                <a:effectLst>
                  <a:outerShdw blurRad="38100" dist="38100" dir="2700000" algn="tl">
                    <a:srgbClr val="000000">
                      <a:alpha val="43137"/>
                    </a:srgbClr>
                  </a:outerShdw>
                </a:effectLst>
              </a:rPr>
              <a:t>us that, </a:t>
            </a:r>
            <a:r>
              <a:rPr lang="en-US" sz="2700" b="1" dirty="0">
                <a:solidFill>
                  <a:srgbClr val="002060"/>
                </a:solidFill>
                <a:effectLst>
                  <a:glow rad="228600">
                    <a:schemeClr val="accent2">
                      <a:satMod val="175000"/>
                      <a:alpha val="40000"/>
                    </a:schemeClr>
                  </a:glow>
                  <a:outerShdw blurRad="38100" dist="38100" dir="2700000" algn="tl">
                    <a:srgbClr val="000000">
                      <a:alpha val="43137"/>
                    </a:srgbClr>
                  </a:outerShdw>
                </a:effectLst>
              </a:rPr>
              <a:t>denying ungodliness </a:t>
            </a:r>
            <a:r>
              <a:rPr lang="en-US" sz="2700" b="1" dirty="0">
                <a:solidFill>
                  <a:srgbClr val="002060"/>
                </a:solidFill>
                <a:effectLst>
                  <a:outerShdw blurRad="38100" dist="38100" dir="2700000" algn="tl">
                    <a:srgbClr val="000000">
                      <a:alpha val="43137"/>
                    </a:srgbClr>
                  </a:outerShdw>
                </a:effectLst>
              </a:rPr>
              <a:t>and </a:t>
            </a:r>
            <a:r>
              <a:rPr lang="en-US" sz="2700" b="1" dirty="0">
                <a:solidFill>
                  <a:srgbClr val="002060"/>
                </a:solidFill>
                <a:effectLst>
                  <a:glow rad="228600">
                    <a:schemeClr val="accent2">
                      <a:satMod val="175000"/>
                      <a:alpha val="40000"/>
                    </a:schemeClr>
                  </a:glow>
                  <a:outerShdw blurRad="38100" dist="38100" dir="2700000" algn="tl">
                    <a:srgbClr val="000000">
                      <a:alpha val="43137"/>
                    </a:srgbClr>
                  </a:outerShdw>
                </a:effectLst>
              </a:rPr>
              <a:t>worldly lusts</a:t>
            </a:r>
            <a:r>
              <a:rPr lang="en-US" sz="2700" b="1" dirty="0">
                <a:solidFill>
                  <a:srgbClr val="002060"/>
                </a:solidFill>
                <a:effectLst>
                  <a:outerShdw blurRad="38100" dist="38100" dir="2700000" algn="tl">
                    <a:srgbClr val="000000">
                      <a:alpha val="43137"/>
                    </a:srgbClr>
                  </a:outerShdw>
                </a:effectLst>
              </a:rPr>
              <a:t>, we should live </a:t>
            </a:r>
            <a:r>
              <a:rPr lang="en-US" sz="2700" b="1" dirty="0">
                <a:solidFill>
                  <a:srgbClr val="002060"/>
                </a:solidFill>
                <a:effectLst>
                  <a:glow rad="228600">
                    <a:schemeClr val="accent2">
                      <a:satMod val="175000"/>
                      <a:alpha val="40000"/>
                    </a:schemeClr>
                  </a:glow>
                  <a:outerShdw blurRad="38100" dist="38100" dir="2700000" algn="tl">
                    <a:srgbClr val="000000">
                      <a:alpha val="43137"/>
                    </a:srgbClr>
                  </a:outerShdw>
                </a:effectLst>
              </a:rPr>
              <a:t>soberly</a:t>
            </a:r>
            <a:r>
              <a:rPr lang="en-US" sz="2700" b="1" dirty="0">
                <a:solidFill>
                  <a:srgbClr val="002060"/>
                </a:solidFill>
                <a:effectLst>
                  <a:outerShdw blurRad="38100" dist="38100" dir="2700000" algn="tl">
                    <a:srgbClr val="000000">
                      <a:alpha val="43137"/>
                    </a:srgbClr>
                  </a:outerShdw>
                </a:effectLst>
              </a:rPr>
              <a:t>, </a:t>
            </a:r>
            <a:r>
              <a:rPr lang="en-US" sz="2700" b="1" dirty="0">
                <a:solidFill>
                  <a:srgbClr val="002060"/>
                </a:solidFill>
                <a:effectLst>
                  <a:glow rad="228600">
                    <a:schemeClr val="accent2">
                      <a:satMod val="175000"/>
                      <a:alpha val="40000"/>
                    </a:schemeClr>
                  </a:glow>
                  <a:outerShdw blurRad="38100" dist="38100" dir="2700000" algn="tl">
                    <a:srgbClr val="000000">
                      <a:alpha val="43137"/>
                    </a:srgbClr>
                  </a:outerShdw>
                </a:effectLst>
              </a:rPr>
              <a:t>righteously</a:t>
            </a:r>
            <a:r>
              <a:rPr lang="en-US" sz="2700" b="1" dirty="0">
                <a:solidFill>
                  <a:srgbClr val="002060"/>
                </a:solidFill>
                <a:effectLst>
                  <a:outerShdw blurRad="38100" dist="38100" dir="2700000" algn="tl">
                    <a:srgbClr val="000000">
                      <a:alpha val="43137"/>
                    </a:srgbClr>
                  </a:outerShdw>
                </a:effectLst>
              </a:rPr>
              <a:t>, and </a:t>
            </a:r>
            <a:r>
              <a:rPr lang="en-US" sz="2700" b="1" dirty="0">
                <a:solidFill>
                  <a:srgbClr val="002060"/>
                </a:solidFill>
                <a:effectLst>
                  <a:glow rad="228600">
                    <a:schemeClr val="accent2">
                      <a:satMod val="175000"/>
                      <a:alpha val="40000"/>
                    </a:schemeClr>
                  </a:glow>
                  <a:outerShdw blurRad="38100" dist="38100" dir="2700000" algn="tl">
                    <a:srgbClr val="000000">
                      <a:alpha val="43137"/>
                    </a:srgbClr>
                  </a:outerShdw>
                </a:effectLst>
              </a:rPr>
              <a:t>godly</a:t>
            </a:r>
            <a:r>
              <a:rPr lang="en-US" sz="2700" b="1" dirty="0">
                <a:solidFill>
                  <a:srgbClr val="002060"/>
                </a:solidFill>
                <a:effectLst>
                  <a:outerShdw blurRad="38100" dist="38100" dir="2700000" algn="tl">
                    <a:srgbClr val="000000">
                      <a:alpha val="43137"/>
                    </a:srgbClr>
                  </a:outerShdw>
                </a:effectLst>
              </a:rPr>
              <a:t> in the present age,  (13)  </a:t>
            </a:r>
            <a:r>
              <a:rPr lang="en-US" sz="2700" b="1" dirty="0">
                <a:solidFill>
                  <a:srgbClr val="002060"/>
                </a:solidFill>
                <a:effectLst>
                  <a:glow rad="228600">
                    <a:schemeClr val="accent2">
                      <a:satMod val="175000"/>
                      <a:alpha val="40000"/>
                    </a:schemeClr>
                  </a:glow>
                  <a:outerShdw blurRad="38100" dist="38100" dir="2700000" algn="tl">
                    <a:srgbClr val="000000">
                      <a:alpha val="43137"/>
                    </a:srgbClr>
                  </a:outerShdw>
                </a:effectLst>
              </a:rPr>
              <a:t>looking for </a:t>
            </a:r>
            <a:r>
              <a:rPr lang="en-US" sz="2700" b="1" dirty="0">
                <a:solidFill>
                  <a:srgbClr val="002060"/>
                </a:solidFill>
                <a:effectLst>
                  <a:outerShdw blurRad="38100" dist="38100" dir="2700000" algn="tl">
                    <a:srgbClr val="000000">
                      <a:alpha val="43137"/>
                    </a:srgbClr>
                  </a:outerShdw>
                </a:effectLst>
              </a:rPr>
              <a:t>the blessed hope and glorious appearing of our great God and Savior Jesus Christ,  (14)  who gave Himself for us, that He might </a:t>
            </a:r>
            <a:r>
              <a:rPr lang="en-US" sz="2700" b="1" dirty="0">
                <a:solidFill>
                  <a:srgbClr val="002060"/>
                </a:solidFill>
                <a:effectLst>
                  <a:glow rad="228600">
                    <a:schemeClr val="accent2">
                      <a:satMod val="175000"/>
                      <a:alpha val="40000"/>
                    </a:schemeClr>
                  </a:glow>
                  <a:outerShdw blurRad="38100" dist="38100" dir="2700000" algn="tl">
                    <a:srgbClr val="000000">
                      <a:alpha val="43137"/>
                    </a:srgbClr>
                  </a:outerShdw>
                </a:effectLst>
              </a:rPr>
              <a:t>redeem</a:t>
            </a:r>
            <a:r>
              <a:rPr lang="en-US" sz="2700" b="1" dirty="0">
                <a:solidFill>
                  <a:srgbClr val="002060"/>
                </a:solidFill>
                <a:effectLst>
                  <a:outerShdw blurRad="38100" dist="38100" dir="2700000" algn="tl">
                    <a:srgbClr val="000000">
                      <a:alpha val="43137"/>
                    </a:srgbClr>
                  </a:outerShdw>
                </a:effectLst>
              </a:rPr>
              <a:t> us from every lawless deed and purify for Himself His own special people, zealous for good works.</a:t>
            </a:r>
          </a:p>
          <a:p>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305800" cy="1846659"/>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a:spAutoFit/>
          </a:bodyPr>
          <a:lstStyle/>
          <a:p>
            <a:r>
              <a:rPr lang="en-US" sz="3200" b="1" dirty="0" smtClean="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rPr>
              <a:t>TITUS 2:15  </a:t>
            </a:r>
          </a:p>
          <a:p>
            <a:r>
              <a:rPr lang="en-US" sz="3200" b="1" dirty="0" smtClean="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rPr>
              <a:t>Speak </a:t>
            </a:r>
            <a:r>
              <a:rPr lang="en-US" sz="3200" b="1" dirty="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rPr>
              <a:t>these things, exhort, and rebuke with all authority. Let no one despise you.</a:t>
            </a:r>
          </a:p>
          <a:p>
            <a:endParaRPr lang="en-US" dirty="0"/>
          </a:p>
        </p:txBody>
      </p:sp>
      <p:sp>
        <p:nvSpPr>
          <p:cNvPr id="3" name="Rectangle 2"/>
          <p:cNvSpPr/>
          <p:nvPr/>
        </p:nvSpPr>
        <p:spPr>
          <a:xfrm>
            <a:off x="2209800" y="2514600"/>
            <a:ext cx="4703916" cy="92333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WHAT THINGS?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cxnSp>
        <p:nvCxnSpPr>
          <p:cNvPr id="5" name="Straight Connector 4"/>
          <p:cNvCxnSpPr/>
          <p:nvPr/>
        </p:nvCxnSpPr>
        <p:spPr>
          <a:xfrm>
            <a:off x="2667000" y="1447800"/>
            <a:ext cx="10668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flipH="1">
            <a:off x="2819400" y="1981200"/>
            <a:ext cx="1143000" cy="76200"/>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04800" y="3352800"/>
            <a:ext cx="8610600" cy="3693319"/>
          </a:xfrm>
          <a:prstGeom prst="rect">
            <a:avLst/>
          </a:prstGeom>
        </p:spPr>
        <p:txBody>
          <a:bodyPr wrap="square">
            <a:spAutoFit/>
          </a:bodyPr>
          <a:lstStyle/>
          <a:p>
            <a:r>
              <a:rPr lang="en-US" sz="2700" b="1" dirty="0" smtClean="0">
                <a:solidFill>
                  <a:srgbClr val="002060"/>
                </a:solidFill>
                <a:effectLst>
                  <a:outerShdw blurRad="38100" dist="38100" dir="2700000" algn="tl">
                    <a:srgbClr val="000000">
                      <a:alpha val="43137"/>
                    </a:srgbClr>
                  </a:outerShdw>
                </a:effectLst>
              </a:rPr>
              <a:t>TITUS 2:12-14  </a:t>
            </a:r>
          </a:p>
          <a:p>
            <a:r>
              <a:rPr lang="en-US" sz="2700" b="1" dirty="0" smtClean="0">
                <a:solidFill>
                  <a:srgbClr val="002060"/>
                </a:solidFill>
                <a:effectLst>
                  <a:outerShdw blurRad="38100" dist="38100" dir="2700000" algn="tl">
                    <a:srgbClr val="000000">
                      <a:alpha val="43137"/>
                    </a:srgbClr>
                  </a:outerShdw>
                </a:effectLst>
              </a:rPr>
              <a:t>teaching </a:t>
            </a:r>
            <a:r>
              <a:rPr lang="en-US" sz="2700" b="1" dirty="0">
                <a:solidFill>
                  <a:srgbClr val="002060"/>
                </a:solidFill>
                <a:effectLst>
                  <a:outerShdw blurRad="38100" dist="38100" dir="2700000" algn="tl">
                    <a:srgbClr val="000000">
                      <a:alpha val="43137"/>
                    </a:srgbClr>
                  </a:outerShdw>
                </a:effectLst>
              </a:rPr>
              <a:t>us that, </a:t>
            </a:r>
            <a:r>
              <a:rPr lang="en-US" sz="2700" b="1" dirty="0">
                <a:solidFill>
                  <a:srgbClr val="002060"/>
                </a:solidFill>
                <a:effectLst>
                  <a:glow rad="228600">
                    <a:schemeClr val="accent2">
                      <a:satMod val="175000"/>
                      <a:alpha val="40000"/>
                    </a:schemeClr>
                  </a:glow>
                  <a:outerShdw blurRad="38100" dist="38100" dir="2700000" algn="tl">
                    <a:srgbClr val="000000">
                      <a:alpha val="43137"/>
                    </a:srgbClr>
                  </a:outerShdw>
                </a:effectLst>
              </a:rPr>
              <a:t>denying ungodliness </a:t>
            </a:r>
            <a:r>
              <a:rPr lang="en-US" sz="2700" b="1" dirty="0">
                <a:solidFill>
                  <a:srgbClr val="002060"/>
                </a:solidFill>
                <a:effectLst>
                  <a:outerShdw blurRad="38100" dist="38100" dir="2700000" algn="tl">
                    <a:srgbClr val="000000">
                      <a:alpha val="43137"/>
                    </a:srgbClr>
                  </a:outerShdw>
                </a:effectLst>
              </a:rPr>
              <a:t>and </a:t>
            </a:r>
            <a:r>
              <a:rPr lang="en-US" sz="2700" b="1" dirty="0">
                <a:solidFill>
                  <a:srgbClr val="002060"/>
                </a:solidFill>
                <a:effectLst>
                  <a:glow rad="228600">
                    <a:schemeClr val="accent2">
                      <a:satMod val="175000"/>
                      <a:alpha val="40000"/>
                    </a:schemeClr>
                  </a:glow>
                  <a:outerShdw blurRad="38100" dist="38100" dir="2700000" algn="tl">
                    <a:srgbClr val="000000">
                      <a:alpha val="43137"/>
                    </a:srgbClr>
                  </a:outerShdw>
                </a:effectLst>
              </a:rPr>
              <a:t>worldly lusts</a:t>
            </a:r>
            <a:r>
              <a:rPr lang="en-US" sz="2700" b="1" dirty="0">
                <a:solidFill>
                  <a:srgbClr val="002060"/>
                </a:solidFill>
                <a:effectLst>
                  <a:outerShdw blurRad="38100" dist="38100" dir="2700000" algn="tl">
                    <a:srgbClr val="000000">
                      <a:alpha val="43137"/>
                    </a:srgbClr>
                  </a:outerShdw>
                </a:effectLst>
              </a:rPr>
              <a:t>, we should live </a:t>
            </a:r>
            <a:r>
              <a:rPr lang="en-US" sz="2700" b="1" dirty="0">
                <a:solidFill>
                  <a:srgbClr val="002060"/>
                </a:solidFill>
                <a:effectLst>
                  <a:glow rad="228600">
                    <a:schemeClr val="accent2">
                      <a:satMod val="175000"/>
                      <a:alpha val="40000"/>
                    </a:schemeClr>
                  </a:glow>
                  <a:outerShdw blurRad="38100" dist="38100" dir="2700000" algn="tl">
                    <a:srgbClr val="000000">
                      <a:alpha val="43137"/>
                    </a:srgbClr>
                  </a:outerShdw>
                </a:effectLst>
              </a:rPr>
              <a:t>soberly</a:t>
            </a:r>
            <a:r>
              <a:rPr lang="en-US" sz="2700" b="1" dirty="0">
                <a:solidFill>
                  <a:srgbClr val="002060"/>
                </a:solidFill>
                <a:effectLst>
                  <a:outerShdw blurRad="38100" dist="38100" dir="2700000" algn="tl">
                    <a:srgbClr val="000000">
                      <a:alpha val="43137"/>
                    </a:srgbClr>
                  </a:outerShdw>
                </a:effectLst>
              </a:rPr>
              <a:t>, </a:t>
            </a:r>
            <a:r>
              <a:rPr lang="en-US" sz="2700" b="1" dirty="0">
                <a:solidFill>
                  <a:srgbClr val="002060"/>
                </a:solidFill>
                <a:effectLst>
                  <a:glow rad="228600">
                    <a:schemeClr val="accent2">
                      <a:satMod val="175000"/>
                      <a:alpha val="40000"/>
                    </a:schemeClr>
                  </a:glow>
                  <a:outerShdw blurRad="38100" dist="38100" dir="2700000" algn="tl">
                    <a:srgbClr val="000000">
                      <a:alpha val="43137"/>
                    </a:srgbClr>
                  </a:outerShdw>
                </a:effectLst>
              </a:rPr>
              <a:t>righteously</a:t>
            </a:r>
            <a:r>
              <a:rPr lang="en-US" sz="2700" b="1" dirty="0">
                <a:solidFill>
                  <a:srgbClr val="002060"/>
                </a:solidFill>
                <a:effectLst>
                  <a:outerShdw blurRad="38100" dist="38100" dir="2700000" algn="tl">
                    <a:srgbClr val="000000">
                      <a:alpha val="43137"/>
                    </a:srgbClr>
                  </a:outerShdw>
                </a:effectLst>
              </a:rPr>
              <a:t>, and </a:t>
            </a:r>
            <a:r>
              <a:rPr lang="en-US" sz="2700" b="1" dirty="0">
                <a:solidFill>
                  <a:srgbClr val="002060"/>
                </a:solidFill>
                <a:effectLst>
                  <a:glow rad="228600">
                    <a:schemeClr val="accent2">
                      <a:satMod val="175000"/>
                      <a:alpha val="40000"/>
                    </a:schemeClr>
                  </a:glow>
                  <a:outerShdw blurRad="38100" dist="38100" dir="2700000" algn="tl">
                    <a:srgbClr val="000000">
                      <a:alpha val="43137"/>
                    </a:srgbClr>
                  </a:outerShdw>
                </a:effectLst>
              </a:rPr>
              <a:t>godly</a:t>
            </a:r>
            <a:r>
              <a:rPr lang="en-US" sz="2700" b="1" dirty="0">
                <a:solidFill>
                  <a:srgbClr val="002060"/>
                </a:solidFill>
                <a:effectLst>
                  <a:outerShdw blurRad="38100" dist="38100" dir="2700000" algn="tl">
                    <a:srgbClr val="000000">
                      <a:alpha val="43137"/>
                    </a:srgbClr>
                  </a:outerShdw>
                </a:effectLst>
              </a:rPr>
              <a:t> in the present age,  (13)  </a:t>
            </a:r>
            <a:r>
              <a:rPr lang="en-US" sz="2700" b="1" dirty="0">
                <a:solidFill>
                  <a:srgbClr val="002060"/>
                </a:solidFill>
                <a:effectLst>
                  <a:glow rad="228600">
                    <a:schemeClr val="accent2">
                      <a:satMod val="175000"/>
                      <a:alpha val="40000"/>
                    </a:schemeClr>
                  </a:glow>
                  <a:outerShdw blurRad="38100" dist="38100" dir="2700000" algn="tl">
                    <a:srgbClr val="000000">
                      <a:alpha val="43137"/>
                    </a:srgbClr>
                  </a:outerShdw>
                </a:effectLst>
              </a:rPr>
              <a:t>looking for </a:t>
            </a:r>
            <a:r>
              <a:rPr lang="en-US" sz="2700" b="1" dirty="0">
                <a:solidFill>
                  <a:srgbClr val="002060"/>
                </a:solidFill>
                <a:effectLst>
                  <a:outerShdw blurRad="38100" dist="38100" dir="2700000" algn="tl">
                    <a:srgbClr val="000000">
                      <a:alpha val="43137"/>
                    </a:srgbClr>
                  </a:outerShdw>
                </a:effectLst>
              </a:rPr>
              <a:t>the blessed hope and glorious appearing of our great God and Savior Jesus Christ,  (14)  who gave Himself for us, that He might </a:t>
            </a:r>
            <a:r>
              <a:rPr lang="en-US" sz="2700" b="1" dirty="0">
                <a:solidFill>
                  <a:srgbClr val="002060"/>
                </a:solidFill>
                <a:effectLst>
                  <a:glow rad="228600">
                    <a:schemeClr val="accent2">
                      <a:satMod val="175000"/>
                      <a:alpha val="40000"/>
                    </a:schemeClr>
                  </a:glow>
                  <a:outerShdw blurRad="38100" dist="38100" dir="2700000" algn="tl">
                    <a:srgbClr val="000000">
                      <a:alpha val="43137"/>
                    </a:srgbClr>
                  </a:outerShdw>
                </a:effectLst>
              </a:rPr>
              <a:t>redeem</a:t>
            </a:r>
            <a:r>
              <a:rPr lang="en-US" sz="2700" b="1" dirty="0">
                <a:solidFill>
                  <a:srgbClr val="002060"/>
                </a:solidFill>
                <a:effectLst>
                  <a:outerShdw blurRad="38100" dist="38100" dir="2700000" algn="tl">
                    <a:srgbClr val="000000">
                      <a:alpha val="43137"/>
                    </a:srgbClr>
                  </a:outerShdw>
                </a:effectLst>
              </a:rPr>
              <a:t> us from every lawless deed and </a:t>
            </a:r>
            <a:r>
              <a:rPr lang="en-US" sz="2700" b="1" dirty="0">
                <a:solidFill>
                  <a:srgbClr val="002060"/>
                </a:solidFill>
                <a:effectLst>
                  <a:glow rad="228600">
                    <a:schemeClr val="accent2">
                      <a:satMod val="175000"/>
                      <a:alpha val="40000"/>
                    </a:schemeClr>
                  </a:glow>
                  <a:outerShdw blurRad="38100" dist="38100" dir="2700000" algn="tl">
                    <a:srgbClr val="000000">
                      <a:alpha val="43137"/>
                    </a:srgbClr>
                  </a:outerShdw>
                </a:effectLst>
              </a:rPr>
              <a:t>purify</a:t>
            </a:r>
            <a:r>
              <a:rPr lang="en-US" sz="2700" b="1" dirty="0">
                <a:solidFill>
                  <a:srgbClr val="002060"/>
                </a:solidFill>
                <a:effectLst>
                  <a:outerShdw blurRad="38100" dist="38100" dir="2700000" algn="tl">
                    <a:srgbClr val="000000">
                      <a:alpha val="43137"/>
                    </a:srgbClr>
                  </a:outerShdw>
                </a:effectLst>
              </a:rPr>
              <a:t> for Himself His own special people, zealous for good works.</a:t>
            </a:r>
          </a:p>
          <a:p>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305800" cy="1846659"/>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a:spAutoFit/>
          </a:bodyPr>
          <a:lstStyle/>
          <a:p>
            <a:r>
              <a:rPr lang="en-US" sz="3200" b="1" dirty="0" smtClean="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rPr>
              <a:t>TITUS 2:15  </a:t>
            </a:r>
          </a:p>
          <a:p>
            <a:r>
              <a:rPr lang="en-US" sz="3200" b="1" dirty="0" smtClean="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rPr>
              <a:t>Speak </a:t>
            </a:r>
            <a:r>
              <a:rPr lang="en-US" sz="3200" b="1" dirty="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rPr>
              <a:t>these things, exhort, and rebuke with all authority. Let no one despise you.</a:t>
            </a:r>
          </a:p>
          <a:p>
            <a:endParaRPr lang="en-US" dirty="0"/>
          </a:p>
        </p:txBody>
      </p:sp>
      <p:sp>
        <p:nvSpPr>
          <p:cNvPr id="3" name="Rectangle 2"/>
          <p:cNvSpPr/>
          <p:nvPr/>
        </p:nvSpPr>
        <p:spPr>
          <a:xfrm>
            <a:off x="2209800" y="2514600"/>
            <a:ext cx="4703916" cy="92333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WHAT THINGS?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cxnSp>
        <p:nvCxnSpPr>
          <p:cNvPr id="5" name="Straight Connector 4"/>
          <p:cNvCxnSpPr/>
          <p:nvPr/>
        </p:nvCxnSpPr>
        <p:spPr>
          <a:xfrm>
            <a:off x="2667000" y="1447800"/>
            <a:ext cx="10668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flipH="1">
            <a:off x="2819400" y="1981200"/>
            <a:ext cx="1143000" cy="76200"/>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04800" y="3352800"/>
            <a:ext cx="8610600" cy="3693319"/>
          </a:xfrm>
          <a:prstGeom prst="rect">
            <a:avLst/>
          </a:prstGeom>
        </p:spPr>
        <p:txBody>
          <a:bodyPr wrap="square">
            <a:spAutoFit/>
          </a:bodyPr>
          <a:lstStyle/>
          <a:p>
            <a:r>
              <a:rPr lang="en-US" sz="2700" b="1" dirty="0" smtClean="0">
                <a:solidFill>
                  <a:srgbClr val="002060"/>
                </a:solidFill>
                <a:effectLst>
                  <a:outerShdw blurRad="38100" dist="38100" dir="2700000" algn="tl">
                    <a:srgbClr val="000000">
                      <a:alpha val="43137"/>
                    </a:srgbClr>
                  </a:outerShdw>
                </a:effectLst>
              </a:rPr>
              <a:t>TITUS 2:12-14  </a:t>
            </a:r>
          </a:p>
          <a:p>
            <a:r>
              <a:rPr lang="en-US" sz="2700" b="1" dirty="0" smtClean="0">
                <a:solidFill>
                  <a:srgbClr val="002060"/>
                </a:solidFill>
                <a:effectLst>
                  <a:outerShdw blurRad="38100" dist="38100" dir="2700000" algn="tl">
                    <a:srgbClr val="000000">
                      <a:alpha val="43137"/>
                    </a:srgbClr>
                  </a:outerShdw>
                </a:effectLst>
              </a:rPr>
              <a:t>teaching </a:t>
            </a:r>
            <a:r>
              <a:rPr lang="en-US" sz="2700" b="1" dirty="0">
                <a:solidFill>
                  <a:srgbClr val="002060"/>
                </a:solidFill>
                <a:effectLst>
                  <a:outerShdw blurRad="38100" dist="38100" dir="2700000" algn="tl">
                    <a:srgbClr val="000000">
                      <a:alpha val="43137"/>
                    </a:srgbClr>
                  </a:outerShdw>
                </a:effectLst>
              </a:rPr>
              <a:t>us that, </a:t>
            </a:r>
            <a:r>
              <a:rPr lang="en-US" sz="2700" b="1" dirty="0">
                <a:solidFill>
                  <a:srgbClr val="002060"/>
                </a:solidFill>
                <a:effectLst>
                  <a:glow rad="228600">
                    <a:schemeClr val="accent2">
                      <a:satMod val="175000"/>
                      <a:alpha val="40000"/>
                    </a:schemeClr>
                  </a:glow>
                  <a:outerShdw blurRad="38100" dist="38100" dir="2700000" algn="tl">
                    <a:srgbClr val="000000">
                      <a:alpha val="43137"/>
                    </a:srgbClr>
                  </a:outerShdw>
                </a:effectLst>
              </a:rPr>
              <a:t>denying ungodliness </a:t>
            </a:r>
            <a:r>
              <a:rPr lang="en-US" sz="2700" b="1" dirty="0">
                <a:solidFill>
                  <a:srgbClr val="002060"/>
                </a:solidFill>
                <a:effectLst>
                  <a:outerShdw blurRad="38100" dist="38100" dir="2700000" algn="tl">
                    <a:srgbClr val="000000">
                      <a:alpha val="43137"/>
                    </a:srgbClr>
                  </a:outerShdw>
                </a:effectLst>
              </a:rPr>
              <a:t>and </a:t>
            </a:r>
            <a:r>
              <a:rPr lang="en-US" sz="2700" b="1" dirty="0">
                <a:solidFill>
                  <a:srgbClr val="002060"/>
                </a:solidFill>
                <a:effectLst>
                  <a:glow rad="228600">
                    <a:schemeClr val="accent2">
                      <a:satMod val="175000"/>
                      <a:alpha val="40000"/>
                    </a:schemeClr>
                  </a:glow>
                  <a:outerShdw blurRad="38100" dist="38100" dir="2700000" algn="tl">
                    <a:srgbClr val="000000">
                      <a:alpha val="43137"/>
                    </a:srgbClr>
                  </a:outerShdw>
                </a:effectLst>
              </a:rPr>
              <a:t>worldly lusts</a:t>
            </a:r>
            <a:r>
              <a:rPr lang="en-US" sz="2700" b="1" dirty="0">
                <a:solidFill>
                  <a:srgbClr val="002060"/>
                </a:solidFill>
                <a:effectLst>
                  <a:outerShdw blurRad="38100" dist="38100" dir="2700000" algn="tl">
                    <a:srgbClr val="000000">
                      <a:alpha val="43137"/>
                    </a:srgbClr>
                  </a:outerShdw>
                </a:effectLst>
              </a:rPr>
              <a:t>, we should live </a:t>
            </a:r>
            <a:r>
              <a:rPr lang="en-US" sz="2700" b="1" dirty="0">
                <a:solidFill>
                  <a:srgbClr val="002060"/>
                </a:solidFill>
                <a:effectLst>
                  <a:glow rad="228600">
                    <a:schemeClr val="accent2">
                      <a:satMod val="175000"/>
                      <a:alpha val="40000"/>
                    </a:schemeClr>
                  </a:glow>
                  <a:outerShdw blurRad="38100" dist="38100" dir="2700000" algn="tl">
                    <a:srgbClr val="000000">
                      <a:alpha val="43137"/>
                    </a:srgbClr>
                  </a:outerShdw>
                </a:effectLst>
              </a:rPr>
              <a:t>soberly</a:t>
            </a:r>
            <a:r>
              <a:rPr lang="en-US" sz="2700" b="1" dirty="0">
                <a:solidFill>
                  <a:srgbClr val="002060"/>
                </a:solidFill>
                <a:effectLst>
                  <a:outerShdw blurRad="38100" dist="38100" dir="2700000" algn="tl">
                    <a:srgbClr val="000000">
                      <a:alpha val="43137"/>
                    </a:srgbClr>
                  </a:outerShdw>
                </a:effectLst>
              </a:rPr>
              <a:t>, </a:t>
            </a:r>
            <a:r>
              <a:rPr lang="en-US" sz="2700" b="1" dirty="0">
                <a:solidFill>
                  <a:srgbClr val="002060"/>
                </a:solidFill>
                <a:effectLst>
                  <a:glow rad="228600">
                    <a:schemeClr val="accent2">
                      <a:satMod val="175000"/>
                      <a:alpha val="40000"/>
                    </a:schemeClr>
                  </a:glow>
                  <a:outerShdw blurRad="38100" dist="38100" dir="2700000" algn="tl">
                    <a:srgbClr val="000000">
                      <a:alpha val="43137"/>
                    </a:srgbClr>
                  </a:outerShdw>
                </a:effectLst>
              </a:rPr>
              <a:t>righteously</a:t>
            </a:r>
            <a:r>
              <a:rPr lang="en-US" sz="2700" b="1" dirty="0">
                <a:solidFill>
                  <a:srgbClr val="002060"/>
                </a:solidFill>
                <a:effectLst>
                  <a:outerShdw blurRad="38100" dist="38100" dir="2700000" algn="tl">
                    <a:srgbClr val="000000">
                      <a:alpha val="43137"/>
                    </a:srgbClr>
                  </a:outerShdw>
                </a:effectLst>
              </a:rPr>
              <a:t>, and </a:t>
            </a:r>
            <a:r>
              <a:rPr lang="en-US" sz="2700" b="1" dirty="0">
                <a:solidFill>
                  <a:srgbClr val="002060"/>
                </a:solidFill>
                <a:effectLst>
                  <a:glow rad="228600">
                    <a:schemeClr val="accent2">
                      <a:satMod val="175000"/>
                      <a:alpha val="40000"/>
                    </a:schemeClr>
                  </a:glow>
                  <a:outerShdw blurRad="38100" dist="38100" dir="2700000" algn="tl">
                    <a:srgbClr val="000000">
                      <a:alpha val="43137"/>
                    </a:srgbClr>
                  </a:outerShdw>
                </a:effectLst>
              </a:rPr>
              <a:t>godly</a:t>
            </a:r>
            <a:r>
              <a:rPr lang="en-US" sz="2700" b="1" dirty="0">
                <a:solidFill>
                  <a:srgbClr val="002060"/>
                </a:solidFill>
                <a:effectLst>
                  <a:outerShdw blurRad="38100" dist="38100" dir="2700000" algn="tl">
                    <a:srgbClr val="000000">
                      <a:alpha val="43137"/>
                    </a:srgbClr>
                  </a:outerShdw>
                </a:effectLst>
              </a:rPr>
              <a:t> in the present age,  (13)  </a:t>
            </a:r>
            <a:r>
              <a:rPr lang="en-US" sz="2700" b="1" dirty="0">
                <a:solidFill>
                  <a:srgbClr val="002060"/>
                </a:solidFill>
                <a:effectLst>
                  <a:glow rad="228600">
                    <a:schemeClr val="accent2">
                      <a:satMod val="175000"/>
                      <a:alpha val="40000"/>
                    </a:schemeClr>
                  </a:glow>
                  <a:outerShdw blurRad="38100" dist="38100" dir="2700000" algn="tl">
                    <a:srgbClr val="000000">
                      <a:alpha val="43137"/>
                    </a:srgbClr>
                  </a:outerShdw>
                </a:effectLst>
              </a:rPr>
              <a:t>looking for </a:t>
            </a:r>
            <a:r>
              <a:rPr lang="en-US" sz="2700" b="1" dirty="0">
                <a:solidFill>
                  <a:srgbClr val="002060"/>
                </a:solidFill>
                <a:effectLst>
                  <a:outerShdw blurRad="38100" dist="38100" dir="2700000" algn="tl">
                    <a:srgbClr val="000000">
                      <a:alpha val="43137"/>
                    </a:srgbClr>
                  </a:outerShdw>
                </a:effectLst>
              </a:rPr>
              <a:t>the blessed hope and glorious appearing of our great God and Savior Jesus Christ,  (14)  who gave Himself for us, that He might </a:t>
            </a:r>
            <a:r>
              <a:rPr lang="en-US" sz="2700" b="1" dirty="0">
                <a:solidFill>
                  <a:srgbClr val="002060"/>
                </a:solidFill>
                <a:effectLst>
                  <a:glow rad="228600">
                    <a:schemeClr val="accent2">
                      <a:satMod val="175000"/>
                      <a:alpha val="40000"/>
                    </a:schemeClr>
                  </a:glow>
                  <a:outerShdw blurRad="38100" dist="38100" dir="2700000" algn="tl">
                    <a:srgbClr val="000000">
                      <a:alpha val="43137"/>
                    </a:srgbClr>
                  </a:outerShdw>
                </a:effectLst>
              </a:rPr>
              <a:t>redeem</a:t>
            </a:r>
            <a:r>
              <a:rPr lang="en-US" sz="2700" b="1" dirty="0">
                <a:solidFill>
                  <a:srgbClr val="002060"/>
                </a:solidFill>
                <a:effectLst>
                  <a:outerShdw blurRad="38100" dist="38100" dir="2700000" algn="tl">
                    <a:srgbClr val="000000">
                      <a:alpha val="43137"/>
                    </a:srgbClr>
                  </a:outerShdw>
                </a:effectLst>
              </a:rPr>
              <a:t> us from every lawless deed and </a:t>
            </a:r>
            <a:r>
              <a:rPr lang="en-US" sz="2700" b="1" dirty="0">
                <a:solidFill>
                  <a:srgbClr val="002060"/>
                </a:solidFill>
                <a:effectLst>
                  <a:glow rad="228600">
                    <a:schemeClr val="accent2">
                      <a:satMod val="175000"/>
                      <a:alpha val="40000"/>
                    </a:schemeClr>
                  </a:glow>
                  <a:outerShdw blurRad="38100" dist="38100" dir="2700000" algn="tl">
                    <a:srgbClr val="000000">
                      <a:alpha val="43137"/>
                    </a:srgbClr>
                  </a:outerShdw>
                </a:effectLst>
              </a:rPr>
              <a:t>purify</a:t>
            </a:r>
            <a:r>
              <a:rPr lang="en-US" sz="2700" b="1" dirty="0">
                <a:solidFill>
                  <a:srgbClr val="002060"/>
                </a:solidFill>
                <a:effectLst>
                  <a:outerShdw blurRad="38100" dist="38100" dir="2700000" algn="tl">
                    <a:srgbClr val="000000">
                      <a:alpha val="43137"/>
                    </a:srgbClr>
                  </a:outerShdw>
                </a:effectLst>
              </a:rPr>
              <a:t> for Himself His own special people, </a:t>
            </a:r>
            <a:r>
              <a:rPr lang="en-US" sz="2700" b="1" dirty="0">
                <a:solidFill>
                  <a:srgbClr val="002060"/>
                </a:solidFill>
                <a:effectLst>
                  <a:glow rad="228600">
                    <a:schemeClr val="accent2">
                      <a:satMod val="175000"/>
                      <a:alpha val="40000"/>
                    </a:schemeClr>
                  </a:glow>
                  <a:outerShdw blurRad="38100" dist="38100" dir="2700000" algn="tl">
                    <a:srgbClr val="000000">
                      <a:alpha val="43137"/>
                    </a:srgbClr>
                  </a:outerShdw>
                </a:effectLst>
              </a:rPr>
              <a:t>zealous</a:t>
            </a:r>
            <a:r>
              <a:rPr lang="en-US" sz="2700" b="1" dirty="0">
                <a:solidFill>
                  <a:srgbClr val="002060"/>
                </a:solidFill>
                <a:effectLst>
                  <a:outerShdw blurRad="38100" dist="38100" dir="2700000" algn="tl">
                    <a:srgbClr val="000000">
                      <a:alpha val="43137"/>
                    </a:srgbClr>
                  </a:outerShdw>
                </a:effectLst>
              </a:rPr>
              <a:t> for good works.</a:t>
            </a:r>
          </a:p>
          <a:p>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US" sz="5400" b="1" dirty="0" smtClean="0">
                <a:effectLst>
                  <a:outerShdw blurRad="38100" dist="38100" dir="2700000" algn="tl">
                    <a:srgbClr val="000000">
                      <a:alpha val="43137"/>
                    </a:srgbClr>
                  </a:outerShdw>
                </a:effectLst>
                <a:latin typeface="Times New Roman" pitchFamily="18" charset="0"/>
                <a:cs typeface="Times New Roman" pitchFamily="18" charset="0"/>
              </a:rPr>
              <a:t>Preachers are to:</a:t>
            </a:r>
            <a:endParaRPr lang="en-US" sz="5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304800" y="1600200"/>
            <a:ext cx="8839200" cy="4525963"/>
          </a:xfrm>
        </p:spPr>
        <p:txBody>
          <a:bodyPr>
            <a:normAutofit/>
          </a:bodyPr>
          <a:lstStyle/>
          <a:p>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Take heed to self - 1 TIM. 4:16</a:t>
            </a:r>
          </a:p>
          <a:p>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Keep pure - 1 TIM. 5:22</a:t>
            </a:r>
          </a:p>
          <a:p>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Be example to believers - 1 TIM. 4:12</a:t>
            </a:r>
          </a:p>
          <a:p>
            <a:pPr>
              <a:buNone/>
            </a:pPr>
            <a:endParaRPr lang="en-US" sz="36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Words describing work of preacher</a:t>
            </a:r>
            <a:endParaRPr lang="en-US" sz="4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304800" y="1600200"/>
            <a:ext cx="8839200" cy="4525963"/>
          </a:xfrm>
        </p:spPr>
        <p:txBody>
          <a:bodyPr>
            <a:noAutofit/>
          </a:bodyPr>
          <a:lstStyle/>
          <a:p>
            <a:r>
              <a:rPr lang="en-US" b="1" i="1" dirty="0" err="1" smtClean="0">
                <a:effectLst>
                  <a:outerShdw blurRad="38100" dist="38100" dir="2700000" algn="tl">
                    <a:srgbClr val="000000">
                      <a:alpha val="43137"/>
                    </a:srgbClr>
                  </a:outerShdw>
                </a:effectLst>
                <a:latin typeface="Times New Roman" pitchFamily="18" charset="0"/>
                <a:cs typeface="Times New Roman" pitchFamily="18" charset="0"/>
              </a:rPr>
              <a:t>kerusso</a:t>
            </a: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 – proclaim gospel publicly (Acts 8:5)</a:t>
            </a:r>
          </a:p>
          <a:p>
            <a:r>
              <a:rPr lang="en-US" b="1" i="1" dirty="0" err="1" smtClean="0">
                <a:effectLst>
                  <a:outerShdw blurRad="38100" dist="38100" dir="2700000" algn="tl">
                    <a:srgbClr val="000000">
                      <a:alpha val="43137"/>
                    </a:srgbClr>
                  </a:outerShdw>
                </a:effectLst>
                <a:latin typeface="Times New Roman" pitchFamily="18" charset="0"/>
                <a:cs typeface="Times New Roman" pitchFamily="18" charset="0"/>
              </a:rPr>
              <a:t>dialegomai</a:t>
            </a: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 – to debate, argue (Acts 17:17)</a:t>
            </a:r>
          </a:p>
          <a:p>
            <a:r>
              <a:rPr lang="en-US" b="1" i="1" dirty="0" err="1" smtClean="0">
                <a:effectLst>
                  <a:outerShdw blurRad="38100" dist="38100" dir="2700000" algn="tl">
                    <a:srgbClr val="000000">
                      <a:alpha val="43137"/>
                    </a:srgbClr>
                  </a:outerShdw>
                </a:effectLst>
                <a:latin typeface="Times New Roman" pitchFamily="18" charset="0"/>
                <a:cs typeface="Times New Roman" pitchFamily="18" charset="0"/>
              </a:rPr>
              <a:t>evangelizo</a:t>
            </a:r>
            <a:r>
              <a:rPr lang="en-US" b="1" i="1" dirty="0" smtClean="0">
                <a:effectLst>
                  <a:outerShdw blurRad="38100" dist="38100" dir="2700000" algn="tl">
                    <a:srgbClr val="000000">
                      <a:alpha val="43137"/>
                    </a:srgbClr>
                  </a:outerShdw>
                </a:effectLst>
                <a:latin typeface="Times New Roman" pitchFamily="18" charset="0"/>
                <a:cs typeface="Times New Roman" pitchFamily="18" charset="0"/>
              </a:rPr>
              <a:t> – </a:t>
            </a: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to proclaim the good message (Lk. 2:10)</a:t>
            </a:r>
          </a:p>
          <a:p>
            <a:r>
              <a:rPr lang="en-US" b="1" i="1" dirty="0" smtClean="0">
                <a:effectLst>
                  <a:outerShdw blurRad="38100" dist="38100" dir="2700000" algn="tl">
                    <a:srgbClr val="000000">
                      <a:alpha val="43137"/>
                    </a:srgbClr>
                  </a:outerShdw>
                </a:effectLst>
                <a:latin typeface="Times New Roman" pitchFamily="18" charset="0"/>
                <a:cs typeface="Times New Roman" pitchFamily="18" charset="0"/>
              </a:rPr>
              <a:t>apologia – </a:t>
            </a: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to make a defense of (Acts 19:33)</a:t>
            </a:r>
          </a:p>
          <a:p>
            <a:r>
              <a:rPr lang="en-US" b="1" i="1" dirty="0" err="1" smtClean="0">
                <a:effectLst>
                  <a:outerShdw blurRad="38100" dist="38100" dir="2700000" algn="tl">
                    <a:srgbClr val="000000">
                      <a:alpha val="43137"/>
                    </a:srgbClr>
                  </a:outerShdw>
                </a:effectLst>
                <a:latin typeface="Times New Roman" pitchFamily="18" charset="0"/>
                <a:cs typeface="Times New Roman" pitchFamily="18" charset="0"/>
              </a:rPr>
              <a:t>didasko</a:t>
            </a:r>
            <a:r>
              <a:rPr lang="en-US" b="1" i="1" dirty="0" smtClean="0">
                <a:effectLst>
                  <a:outerShdw blurRad="38100" dist="38100" dir="2700000" algn="tl">
                    <a:srgbClr val="000000">
                      <a:alpha val="43137"/>
                    </a:srgbClr>
                  </a:outerShdw>
                </a:effectLst>
                <a:latin typeface="Times New Roman" pitchFamily="18" charset="0"/>
                <a:cs typeface="Times New Roman" pitchFamily="18" charset="0"/>
              </a:rPr>
              <a:t> – </a:t>
            </a: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to teach (Matt. 28:20)</a:t>
            </a:r>
          </a:p>
          <a:p>
            <a:r>
              <a:rPr lang="en-US" b="1" i="1" dirty="0" err="1" smtClean="0">
                <a:effectLst>
                  <a:outerShdw blurRad="38100" dist="38100" dir="2700000" algn="tl">
                    <a:srgbClr val="000000">
                      <a:alpha val="43137"/>
                    </a:srgbClr>
                  </a:outerShdw>
                </a:effectLst>
                <a:latin typeface="Times New Roman" pitchFamily="18" charset="0"/>
                <a:cs typeface="Times New Roman" pitchFamily="18" charset="0"/>
              </a:rPr>
              <a:t>agonizomai</a:t>
            </a:r>
            <a:r>
              <a:rPr lang="en-US" b="1" i="1" dirty="0" smtClean="0">
                <a:effectLst>
                  <a:outerShdw blurRad="38100" dist="38100" dir="2700000" algn="tl">
                    <a:srgbClr val="000000">
                      <a:alpha val="43137"/>
                    </a:srgbClr>
                  </a:outerShdw>
                </a:effectLst>
                <a:latin typeface="Times New Roman" pitchFamily="18" charset="0"/>
                <a:cs typeface="Times New Roman" pitchFamily="18" charset="0"/>
              </a:rPr>
              <a:t> – </a:t>
            </a: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to strive, wrestle (1 Tim. 6:12)</a:t>
            </a:r>
          </a:p>
          <a:p>
            <a:r>
              <a:rPr lang="en-US" b="1" i="1" dirty="0" err="1" smtClean="0">
                <a:effectLst>
                  <a:outerShdw blurRad="38100" dist="38100" dir="2700000" algn="tl">
                    <a:srgbClr val="000000">
                      <a:alpha val="43137"/>
                    </a:srgbClr>
                  </a:outerShdw>
                </a:effectLst>
                <a:latin typeface="Times New Roman" pitchFamily="18" charset="0"/>
                <a:cs typeface="Times New Roman" pitchFamily="18" charset="0"/>
              </a:rPr>
              <a:t>parakaleo</a:t>
            </a:r>
            <a:r>
              <a:rPr lang="en-US" b="1" i="1" dirty="0" smtClean="0">
                <a:effectLst>
                  <a:outerShdw blurRad="38100" dist="38100" dir="2700000" algn="tl">
                    <a:srgbClr val="000000">
                      <a:alpha val="43137"/>
                    </a:srgbClr>
                  </a:outerShdw>
                </a:effectLst>
                <a:latin typeface="Times New Roman" pitchFamily="18" charset="0"/>
                <a:cs typeface="Times New Roman" pitchFamily="18" charset="0"/>
              </a:rPr>
              <a:t> – </a:t>
            </a: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to beg, admonish (Lk. 16:28)</a:t>
            </a:r>
            <a:endParaRPr lang="en-US" b="1" i="1" dirty="0" smtClean="0">
              <a:effectLst>
                <a:outerShdw blurRad="38100" dist="38100" dir="2700000" algn="tl">
                  <a:srgbClr val="000000">
                    <a:alpha val="43137"/>
                  </a:srgbClr>
                </a:outerShdw>
              </a:effectLst>
              <a:latin typeface="Times New Roman" pitchFamily="18" charset="0"/>
              <a:cs typeface="Times New Roman" pitchFamily="18" charset="0"/>
            </a:endParaRPr>
          </a:p>
          <a:p>
            <a:pPr>
              <a:buNone/>
            </a:pPr>
            <a:endParaRPr lang="en-US" sz="36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Words describing work of preacher</a:t>
            </a:r>
            <a:endParaRPr lang="en-US" sz="4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304800" y="1600200"/>
            <a:ext cx="8839200" cy="4525963"/>
          </a:xfrm>
        </p:spPr>
        <p:txBody>
          <a:bodyPr>
            <a:noAutofit/>
          </a:bodyPr>
          <a:lstStyle/>
          <a:p>
            <a:r>
              <a:rPr lang="en-US" b="1" i="1" dirty="0" err="1" smtClean="0">
                <a:effectLst>
                  <a:outerShdw blurRad="38100" dist="38100" dir="2700000" algn="tl">
                    <a:srgbClr val="000000">
                      <a:alpha val="43137"/>
                    </a:srgbClr>
                  </a:outerShdw>
                </a:effectLst>
                <a:latin typeface="Times New Roman" pitchFamily="18" charset="0"/>
                <a:cs typeface="Times New Roman" pitchFamily="18" charset="0"/>
              </a:rPr>
              <a:t>parrasia</a:t>
            </a: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 – to proclaim boldly (Acts 9:27)</a:t>
            </a:r>
          </a:p>
          <a:p>
            <a:r>
              <a:rPr lang="en-US" b="1" i="1" dirty="0" err="1" smtClean="0">
                <a:effectLst>
                  <a:outerShdw blurRad="38100" dist="38100" dir="2700000" algn="tl">
                    <a:srgbClr val="000000">
                      <a:alpha val="43137"/>
                    </a:srgbClr>
                  </a:outerShdw>
                </a:effectLst>
                <a:latin typeface="Times New Roman" pitchFamily="18" charset="0"/>
                <a:cs typeface="Times New Roman" pitchFamily="18" charset="0"/>
              </a:rPr>
              <a:t>elegko</a:t>
            </a:r>
            <a:r>
              <a:rPr lang="en-US"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 to expose (Eph. 5:11)</a:t>
            </a:r>
            <a:endParaRPr lang="en-US" b="1" i="1" dirty="0" smtClean="0">
              <a:effectLst>
                <a:outerShdw blurRad="38100" dist="38100" dir="2700000" algn="tl">
                  <a:srgbClr val="000000">
                    <a:alpha val="43137"/>
                  </a:srgbClr>
                </a:outerShdw>
              </a:effectLst>
              <a:latin typeface="Times New Roman" pitchFamily="18" charset="0"/>
              <a:cs typeface="Times New Roman" pitchFamily="18" charset="0"/>
            </a:endParaRPr>
          </a:p>
          <a:p>
            <a:pPr>
              <a:buNone/>
            </a:pPr>
            <a:endParaRPr lang="en-US" sz="3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762000" y="3581400"/>
            <a:ext cx="7696200" cy="2339102"/>
          </a:xfrm>
          <a:prstGeom prst="rect">
            <a:avLst/>
          </a:prstGeom>
          <a:ln w="76200"/>
        </p:spPr>
        <p:style>
          <a:lnRef idx="2">
            <a:schemeClr val="accent1"/>
          </a:lnRef>
          <a:fillRef idx="1">
            <a:schemeClr val="lt1"/>
          </a:fillRef>
          <a:effectRef idx="0">
            <a:schemeClr val="accent1"/>
          </a:effectRef>
          <a:fontRef idx="minor">
            <a:schemeClr val="dk1"/>
          </a:fontRef>
        </p:style>
        <p:txBody>
          <a:bodyPr wrap="square">
            <a:spAutoFit/>
          </a:bodyPr>
          <a:lstStyle/>
          <a:p>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EPHESIANS 5:11  </a:t>
            </a:r>
          </a:p>
          <a:p>
            <a:endPar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And have no fellowship with the unfruitful works of darkness, but rather </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2">
                      <a:satMod val="175000"/>
                      <a:alpha val="40000"/>
                    </a:schemeClr>
                  </a:glow>
                </a:effectLst>
              </a:rPr>
              <a:t>expose</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them.</a:t>
            </a:r>
          </a:p>
          <a:p>
            <a:endParaRPr lang="en-US" dirty="0" smtClean="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33137"/>
            <a:ext cx="4572000" cy="1600438"/>
          </a:xfrm>
          <a:prstGeom prst="rect">
            <a:avLst/>
          </a:prstGeom>
          <a:effectLst>
            <a:glow rad="139700">
              <a:schemeClr val="accent1">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r>
              <a:rPr lang="en-US" sz="4000" b="1" dirty="0" smtClean="0">
                <a:ln>
                  <a:solidFill>
                    <a:srgbClr val="FF0000"/>
                  </a:solidFill>
                </a:ln>
              </a:rPr>
              <a:t>1 Cor. 12:11</a:t>
            </a:r>
            <a:endParaRPr lang="en-US" sz="4000" b="1" dirty="0" smtClean="0">
              <a:ln>
                <a:solidFill>
                  <a:srgbClr val="FF0000"/>
                </a:solidFill>
              </a:ln>
            </a:endParaRPr>
          </a:p>
          <a:p>
            <a:r>
              <a:rPr lang="en-US" sz="4000" b="1" dirty="0" smtClean="0">
                <a:ln>
                  <a:solidFill>
                    <a:srgbClr val="FF0000"/>
                  </a:solidFill>
                </a:ln>
              </a:rPr>
              <a:t>…I am nothing</a:t>
            </a:r>
            <a:endParaRPr lang="en-US" sz="4000" b="1" dirty="0">
              <a:ln>
                <a:solidFill>
                  <a:srgbClr val="FF0000"/>
                </a:solidFill>
              </a:ln>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style>
          <a:lnRef idx="2">
            <a:schemeClr val="dk1"/>
          </a:lnRef>
          <a:fillRef idx="1">
            <a:schemeClr val="lt1"/>
          </a:fillRef>
          <a:effectRef idx="0">
            <a:schemeClr val="dk1"/>
          </a:effectRef>
          <a:fontRef idx="minor">
            <a:schemeClr val="dk1"/>
          </a:fontRef>
        </p:style>
        <p:txBody>
          <a:bodyPr>
            <a:normAutofit fontScale="90000"/>
          </a:bodyPr>
          <a:lstStyle/>
          <a:p>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False concepts of preachers &amp; preaching</a:t>
            </a:r>
            <a:endParaRPr lang="en-US" sz="4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304800" y="1600200"/>
            <a:ext cx="8839200" cy="4525963"/>
          </a:xfrm>
        </p:spPr>
        <p:txBody>
          <a:bodyPr>
            <a:noAutofit/>
          </a:bodyPr>
          <a:lstStyle/>
          <a:p>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Catholicism makes a distinction between “clergy” and “laity” not in Bible.</a:t>
            </a:r>
          </a:p>
          <a:p>
            <a:pPr marL="457200" lvl="1" indent="0">
              <a:buNone/>
            </a:pPr>
            <a:endParaRPr lang="en-US"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buNone/>
            </a:pPr>
            <a:endParaRPr lang="en-US" sz="36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style>
          <a:lnRef idx="2">
            <a:schemeClr val="dk1"/>
          </a:lnRef>
          <a:fillRef idx="1">
            <a:schemeClr val="lt1"/>
          </a:fillRef>
          <a:effectRef idx="0">
            <a:schemeClr val="dk1"/>
          </a:effectRef>
          <a:fontRef idx="minor">
            <a:schemeClr val="dk1"/>
          </a:fontRef>
        </p:style>
        <p:txBody>
          <a:bodyPr>
            <a:normAutofit fontScale="90000"/>
          </a:bodyPr>
          <a:lstStyle/>
          <a:p>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False concepts of preachers &amp; preaching</a:t>
            </a:r>
            <a:endParaRPr lang="en-US" sz="4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304800" y="1600200"/>
            <a:ext cx="8839200" cy="4525963"/>
          </a:xfrm>
        </p:spPr>
        <p:txBody>
          <a:bodyPr>
            <a:noAutofit/>
          </a:bodyPr>
          <a:lstStyle/>
          <a:p>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Elevation of preacher led to unscriptural practices:</a:t>
            </a:r>
          </a:p>
          <a:p>
            <a:pPr lvl="1"/>
            <a:r>
              <a:rPr lang="en-US" sz="3200" b="1" dirty="0">
                <a:effectLst>
                  <a:outerShdw blurRad="38100" dist="38100" dir="2700000" algn="tl">
                    <a:srgbClr val="000000">
                      <a:alpha val="43137"/>
                    </a:srgbClr>
                  </a:outerShdw>
                </a:effectLst>
                <a:latin typeface="Times New Roman" pitchFamily="18" charset="0"/>
                <a:cs typeface="Times New Roman" pitchFamily="18" charset="0"/>
              </a:rPr>
              <a:t>Improper designations (“father, reverend”)</a:t>
            </a:r>
          </a:p>
          <a:p>
            <a:pPr lvl="1"/>
            <a:r>
              <a:rPr lang="en-US" sz="3200" b="1" dirty="0">
                <a:effectLst>
                  <a:outerShdw blurRad="38100" dist="38100" dir="2700000" algn="tl">
                    <a:srgbClr val="000000">
                      <a:alpha val="43137"/>
                    </a:srgbClr>
                  </a:outerShdw>
                </a:effectLst>
                <a:latin typeface="Times New Roman" pitchFamily="18" charset="0"/>
                <a:cs typeface="Times New Roman" pitchFamily="18" charset="0"/>
              </a:rPr>
              <a:t>Authority to preachers God never intended</a:t>
            </a:r>
          </a:p>
          <a:p>
            <a:pPr lvl="1"/>
            <a:r>
              <a:rPr lang="en-US" sz="3200" b="1" dirty="0">
                <a:effectLst>
                  <a:outerShdw blurRad="38100" dist="38100" dir="2700000" algn="tl">
                    <a:srgbClr val="000000">
                      <a:alpha val="43137"/>
                    </a:srgbClr>
                  </a:outerShdw>
                </a:effectLst>
                <a:latin typeface="Times New Roman" pitchFamily="18" charset="0"/>
                <a:cs typeface="Times New Roman" pitchFamily="18" charset="0"/>
              </a:rPr>
              <a:t>Elevating preachers to higher degree of holiness than other members</a:t>
            </a:r>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en-US" sz="36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lvl="1"/>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Preachers as mediators between God &amp; man.</a:t>
            </a:r>
          </a:p>
          <a:p>
            <a:pPr lvl="1"/>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Giving “priests” authority to forgive sins and offer terms of forgiveness.</a:t>
            </a:r>
          </a:p>
          <a:p>
            <a:pPr marL="457200" lvl="1" indent="0">
              <a:buNone/>
            </a:pPr>
            <a:endParaRPr lang="en-US"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lvl="1"/>
            <a:endParaRPr lang="en-US"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buNone/>
            </a:pPr>
            <a:endParaRPr lang="en-US" sz="36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style>
          <a:lnRef idx="2">
            <a:schemeClr val="dk1"/>
          </a:lnRef>
          <a:fillRef idx="1">
            <a:schemeClr val="lt1"/>
          </a:fillRef>
          <a:effectRef idx="0">
            <a:schemeClr val="dk1"/>
          </a:effectRef>
          <a:fontRef idx="minor">
            <a:schemeClr val="dk1"/>
          </a:fontRef>
        </p:style>
        <p:txBody>
          <a:bodyPr>
            <a:normAutofit/>
          </a:bodyPr>
          <a:lstStyle/>
          <a:p>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Refuting false traditions of men</a:t>
            </a:r>
            <a:endParaRPr lang="en-US" sz="4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304800" y="1600200"/>
            <a:ext cx="8839200" cy="4525963"/>
          </a:xfrm>
        </p:spPr>
        <p:txBody>
          <a:bodyPr>
            <a:noAutofit/>
          </a:bodyPr>
          <a:lstStyle/>
          <a:p>
            <a:pPr marL="0" indent="0">
              <a:buNone/>
            </a:pPr>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 1 - Clergy and laity distinction is false</a:t>
            </a:r>
          </a:p>
          <a:p>
            <a:pPr lvl="1"/>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Of totally human origin.</a:t>
            </a:r>
          </a:p>
          <a:p>
            <a:pPr lvl="1"/>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Christians are ONE in Christ, Gal. 3:27-28</a:t>
            </a:r>
          </a:p>
          <a:p>
            <a:pPr lvl="1"/>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ALL Christians are priests, not just a select few, 1 Pet. 2:5</a:t>
            </a:r>
          </a:p>
          <a:p>
            <a:pPr lvl="1"/>
            <a:endParaRPr lang="en-US"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buNone/>
            </a:pPr>
            <a:endParaRPr lang="en-US" sz="36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685800"/>
            <a:ext cx="4114800" cy="5786199"/>
          </a:xfrm>
          <a:prstGeom prst="rect">
            <a:avLst/>
          </a:prstGeom>
          <a:ln w="38100"/>
        </p:spPr>
        <p:style>
          <a:lnRef idx="1">
            <a:schemeClr val="accent3"/>
          </a:lnRef>
          <a:fillRef idx="2">
            <a:schemeClr val="accent3"/>
          </a:fillRef>
          <a:effectRef idx="1">
            <a:schemeClr val="accent3"/>
          </a:effectRef>
          <a:fontRef idx="minor">
            <a:schemeClr val="dk1"/>
          </a:fontRef>
        </p:style>
        <p:txBody>
          <a:bodyPr wrap="square">
            <a:spAutoFit/>
          </a:bodyPr>
          <a:lstStyle/>
          <a:p>
            <a:r>
              <a:rPr lang="en-US" sz="3200" b="1" dirty="0" smtClean="0">
                <a:effectLst>
                  <a:outerShdw blurRad="38100" dist="38100" dir="2700000" algn="tl">
                    <a:srgbClr val="000000">
                      <a:alpha val="43137"/>
                    </a:srgbClr>
                  </a:outerShdw>
                </a:effectLst>
              </a:rPr>
              <a:t>Gal. 3:27-28</a:t>
            </a:r>
          </a:p>
          <a:p>
            <a:endParaRPr lang="en-US" sz="3200" b="1" dirty="0" smtClean="0">
              <a:effectLst>
                <a:outerShdw blurRad="38100" dist="38100" dir="2700000" algn="tl">
                  <a:srgbClr val="000000">
                    <a:alpha val="43137"/>
                  </a:srgbClr>
                </a:outerShdw>
              </a:effectLst>
            </a:endParaRPr>
          </a:p>
          <a:p>
            <a:r>
              <a:rPr lang="en-US" sz="3200" b="1" dirty="0">
                <a:effectLst>
                  <a:outerShdw blurRad="38100" dist="38100" dir="2700000" algn="tl">
                    <a:srgbClr val="000000">
                      <a:alpha val="43137"/>
                    </a:srgbClr>
                  </a:outerShdw>
                </a:effectLst>
              </a:rPr>
              <a:t>For as many of you as were baptized into Christ have put on Christ. </a:t>
            </a:r>
            <a:r>
              <a:rPr lang="en-US" sz="3200" b="1" dirty="0" smtClean="0">
                <a:effectLst>
                  <a:outerShdw blurRad="38100" dist="38100" dir="2700000" algn="tl">
                    <a:srgbClr val="000000">
                      <a:alpha val="43137"/>
                    </a:srgbClr>
                  </a:outerShdw>
                </a:effectLst>
              </a:rPr>
              <a:t>There </a:t>
            </a:r>
            <a:r>
              <a:rPr lang="en-US" sz="3200" b="1" dirty="0">
                <a:effectLst>
                  <a:outerShdw blurRad="38100" dist="38100" dir="2700000" algn="tl">
                    <a:srgbClr val="000000">
                      <a:alpha val="43137"/>
                    </a:srgbClr>
                  </a:outerShdw>
                </a:effectLst>
              </a:rPr>
              <a:t>is neither Jew nor Greek, there is neither slave nor free, there is neither male nor female; for you are </a:t>
            </a:r>
            <a:r>
              <a:rPr lang="en-US" sz="3200" b="1" dirty="0" smtClean="0">
                <a:effectLst>
                  <a:glow rad="228600">
                    <a:schemeClr val="accent2">
                      <a:satMod val="175000"/>
                      <a:alpha val="40000"/>
                    </a:schemeClr>
                  </a:glow>
                  <a:outerShdw blurRad="38100" dist="38100" dir="2700000" algn="tl">
                    <a:srgbClr val="000000">
                      <a:alpha val="43137"/>
                    </a:srgbClr>
                  </a:outerShdw>
                </a:effectLst>
              </a:rPr>
              <a:t>all one </a:t>
            </a:r>
            <a:r>
              <a:rPr lang="en-US" sz="3200" b="1" dirty="0" smtClean="0">
                <a:effectLst>
                  <a:outerShdw blurRad="38100" dist="38100" dir="2700000" algn="tl">
                    <a:srgbClr val="000000">
                      <a:alpha val="43137"/>
                    </a:srgbClr>
                  </a:outerShdw>
                </a:effectLst>
              </a:rPr>
              <a:t>in </a:t>
            </a:r>
            <a:r>
              <a:rPr lang="en-US" sz="3200" b="1" dirty="0">
                <a:effectLst>
                  <a:outerShdw blurRad="38100" dist="38100" dir="2700000" algn="tl">
                    <a:srgbClr val="000000">
                      <a:alpha val="43137"/>
                    </a:srgbClr>
                  </a:outerShdw>
                </a:effectLst>
              </a:rPr>
              <a:t>Christ Jesus. </a:t>
            </a:r>
          </a:p>
          <a:p>
            <a:endParaRPr lang="en-US" b="1" dirty="0">
              <a:effectLst>
                <a:outerShdw blurRad="38100" dist="38100" dir="2700000" algn="tl">
                  <a:srgbClr val="000000">
                    <a:alpha val="43137"/>
                  </a:srgbClr>
                </a:outerShdw>
              </a:effectLst>
            </a:endParaRPr>
          </a:p>
        </p:txBody>
      </p:sp>
      <p:sp>
        <p:nvSpPr>
          <p:cNvPr id="4" name="Rectangle 3"/>
          <p:cNvSpPr/>
          <p:nvPr/>
        </p:nvSpPr>
        <p:spPr>
          <a:xfrm>
            <a:off x="4648200" y="685800"/>
            <a:ext cx="4114800" cy="5786199"/>
          </a:xfrm>
          <a:prstGeom prst="rect">
            <a:avLst/>
          </a:prstGeom>
          <a:ln w="38100"/>
        </p:spPr>
        <p:style>
          <a:lnRef idx="1">
            <a:schemeClr val="accent3"/>
          </a:lnRef>
          <a:fillRef idx="2">
            <a:schemeClr val="accent3"/>
          </a:fillRef>
          <a:effectRef idx="1">
            <a:schemeClr val="accent3"/>
          </a:effectRef>
          <a:fontRef idx="minor">
            <a:schemeClr val="dk1"/>
          </a:fontRef>
        </p:style>
        <p:txBody>
          <a:bodyPr wrap="square">
            <a:spAutoFit/>
          </a:bodyPr>
          <a:lstStyle/>
          <a:p>
            <a:r>
              <a:rPr lang="en-US" sz="3200" b="1" dirty="0" smtClean="0">
                <a:effectLst>
                  <a:outerShdw blurRad="38100" dist="38100" dir="2700000" algn="tl">
                    <a:srgbClr val="000000">
                      <a:alpha val="43137"/>
                    </a:srgbClr>
                  </a:outerShdw>
                </a:effectLst>
              </a:rPr>
              <a:t>1 PETER 2:5  </a:t>
            </a:r>
          </a:p>
          <a:p>
            <a:endParaRPr lang="en-US" sz="3200" b="1" dirty="0" smtClean="0">
              <a:effectLst>
                <a:outerShdw blurRad="38100" dist="38100" dir="2700000" algn="tl">
                  <a:srgbClr val="000000">
                    <a:alpha val="43137"/>
                  </a:srgbClr>
                </a:outerShdw>
              </a:effectLst>
            </a:endParaRPr>
          </a:p>
          <a:p>
            <a:r>
              <a:rPr lang="en-US" sz="3200" b="1" dirty="0" smtClean="0">
                <a:effectLst>
                  <a:outerShdw blurRad="38100" dist="38100" dir="2700000" algn="tl">
                    <a:srgbClr val="000000">
                      <a:alpha val="43137"/>
                    </a:srgbClr>
                  </a:outerShdw>
                </a:effectLst>
              </a:rPr>
              <a:t>you </a:t>
            </a:r>
            <a:r>
              <a:rPr lang="en-US" sz="3200" b="1" dirty="0">
                <a:effectLst>
                  <a:outerShdw blurRad="38100" dist="38100" dir="2700000" algn="tl">
                    <a:srgbClr val="000000">
                      <a:alpha val="43137"/>
                    </a:srgbClr>
                  </a:outerShdw>
                </a:effectLst>
              </a:rPr>
              <a:t>also, as living stones, are being built up a spiritual house, a </a:t>
            </a:r>
            <a:r>
              <a:rPr lang="en-US" sz="3200" b="1" dirty="0">
                <a:effectLst>
                  <a:glow rad="228600">
                    <a:schemeClr val="accent2">
                      <a:satMod val="175000"/>
                      <a:alpha val="40000"/>
                    </a:schemeClr>
                  </a:glow>
                  <a:outerShdw blurRad="38100" dist="38100" dir="2700000" algn="tl">
                    <a:srgbClr val="000000">
                      <a:alpha val="43137"/>
                    </a:srgbClr>
                  </a:outerShdw>
                </a:effectLst>
              </a:rPr>
              <a:t>holy priesthood</a:t>
            </a:r>
            <a:r>
              <a:rPr lang="en-US" sz="3200" b="1" dirty="0">
                <a:effectLst>
                  <a:outerShdw blurRad="38100" dist="38100" dir="2700000" algn="tl">
                    <a:srgbClr val="000000">
                      <a:alpha val="43137"/>
                    </a:srgbClr>
                  </a:outerShdw>
                </a:effectLst>
              </a:rPr>
              <a:t>, to offer up spiritual sacrifices acceptable to God through Jesus Christ</a:t>
            </a:r>
            <a:r>
              <a:rPr lang="en-US" sz="3200" b="1" dirty="0" smtClean="0">
                <a:effectLst>
                  <a:outerShdw blurRad="38100" dist="38100" dir="2700000" algn="tl">
                    <a:srgbClr val="000000">
                      <a:alpha val="43137"/>
                    </a:srgbClr>
                  </a:outerShdw>
                </a:effectLst>
              </a:rPr>
              <a:t>.</a:t>
            </a:r>
          </a:p>
          <a:p>
            <a:endParaRPr lang="en-US" sz="3200" b="1" dirty="0">
              <a:effectLst>
                <a:outerShdw blurRad="38100" dist="38100" dir="2700000" algn="tl">
                  <a:srgbClr val="000000">
                    <a:alpha val="43137"/>
                  </a:srgbClr>
                </a:outerShdw>
              </a:effectLst>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style>
          <a:lnRef idx="2">
            <a:schemeClr val="dk1"/>
          </a:lnRef>
          <a:fillRef idx="1">
            <a:schemeClr val="lt1"/>
          </a:fillRef>
          <a:effectRef idx="0">
            <a:schemeClr val="dk1"/>
          </a:effectRef>
          <a:fontRef idx="minor">
            <a:schemeClr val="dk1"/>
          </a:fontRef>
        </p:style>
        <p:txBody>
          <a:bodyPr>
            <a:normAutofit/>
          </a:bodyPr>
          <a:lstStyle/>
          <a:p>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Refuting false traditions of men</a:t>
            </a:r>
            <a:endParaRPr lang="en-US" sz="4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304800" y="1600200"/>
            <a:ext cx="8839200" cy="4525963"/>
          </a:xfrm>
        </p:spPr>
        <p:txBody>
          <a:bodyPr>
            <a:noAutofit/>
          </a:bodyPr>
          <a:lstStyle/>
          <a:p>
            <a:pPr marL="0" indent="0">
              <a:buNone/>
            </a:pPr>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 2 – Giving titles to preachers is false</a:t>
            </a:r>
          </a:p>
          <a:p>
            <a:pPr lvl="1"/>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Denominational preachers are called “Reverend,” “Father,” “Pastor,” etc.</a:t>
            </a:r>
          </a:p>
          <a:p>
            <a:pPr lvl="1"/>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No Bible authority for such</a:t>
            </a:r>
          </a:p>
          <a:p>
            <a:pPr lvl="1"/>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Jesus forbids calling anyone “Father” in the sense used by religious world - MATT. 23:9</a:t>
            </a:r>
          </a:p>
          <a:p>
            <a:pPr lvl="1"/>
            <a:endParaRPr lang="en-US"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buNone/>
            </a:pPr>
            <a:endParaRPr lang="en-US" sz="36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ine Callout 1 7"/>
          <p:cNvSpPr/>
          <p:nvPr/>
        </p:nvSpPr>
        <p:spPr>
          <a:xfrm>
            <a:off x="533400" y="685800"/>
            <a:ext cx="3429000" cy="5410200"/>
          </a:xfrm>
          <a:prstGeom prst="borderCallout1">
            <a:avLst>
              <a:gd name="adj1" fmla="val 27839"/>
              <a:gd name="adj2" fmla="val 98693"/>
              <a:gd name="adj3" fmla="val 28407"/>
              <a:gd name="adj4" fmla="val 99264"/>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chemeClr val="tx1"/>
                </a:solidFill>
                <a:effectLst>
                  <a:outerShdw blurRad="38100" dist="38100" dir="2700000" algn="tl">
                    <a:srgbClr val="000000">
                      <a:alpha val="43137"/>
                    </a:srgbClr>
                  </a:outerShdw>
                </a:effectLst>
              </a:rPr>
              <a:t>MATTHEW 23:9</a:t>
            </a:r>
          </a:p>
          <a:p>
            <a:endParaRPr lang="en-US" sz="3200" b="1" dirty="0" smtClean="0">
              <a:solidFill>
                <a:schemeClr val="tx1"/>
              </a:solidFill>
              <a:effectLst>
                <a:outerShdw blurRad="38100" dist="38100" dir="2700000" algn="tl">
                  <a:srgbClr val="000000">
                    <a:alpha val="43137"/>
                  </a:srgbClr>
                </a:outerShdw>
              </a:effectLst>
            </a:endParaRPr>
          </a:p>
          <a:p>
            <a:r>
              <a:rPr lang="en-US" sz="3200" b="1" dirty="0" smtClean="0">
                <a:solidFill>
                  <a:schemeClr val="tx1"/>
                </a:solidFill>
                <a:effectLst>
                  <a:outerShdw blurRad="38100" dist="38100" dir="2700000" algn="tl">
                    <a:srgbClr val="000000">
                      <a:alpha val="43137"/>
                    </a:srgbClr>
                  </a:outerShdw>
                </a:effectLst>
              </a:rPr>
              <a:t>Do not call </a:t>
            </a:r>
            <a:r>
              <a:rPr lang="en-US" sz="3200" b="1" dirty="0" smtClean="0">
                <a:solidFill>
                  <a:schemeClr val="tx1"/>
                </a:solidFill>
                <a:effectLst>
                  <a:glow rad="228600">
                    <a:schemeClr val="accent2">
                      <a:satMod val="175000"/>
                      <a:alpha val="40000"/>
                    </a:schemeClr>
                  </a:glow>
                  <a:outerShdw blurRad="38100" dist="38100" dir="2700000" algn="tl">
                    <a:srgbClr val="000000">
                      <a:alpha val="43137"/>
                    </a:srgbClr>
                  </a:outerShdw>
                </a:effectLst>
              </a:rPr>
              <a:t>anyone</a:t>
            </a:r>
            <a:r>
              <a:rPr lang="en-US" sz="3200" b="1" dirty="0" smtClean="0">
                <a:solidFill>
                  <a:schemeClr val="tx1"/>
                </a:solidFill>
                <a:effectLst>
                  <a:outerShdw blurRad="38100" dist="38100" dir="2700000" algn="tl">
                    <a:srgbClr val="000000">
                      <a:alpha val="43137"/>
                    </a:srgbClr>
                  </a:outerShdw>
                </a:effectLst>
              </a:rPr>
              <a:t> on earth your father; for One is your Father, He who is in heaven.</a:t>
            </a:r>
            <a:endParaRPr lang="en-US" sz="3200" dirty="0">
              <a:solidFill>
                <a:schemeClr val="tx1"/>
              </a:solidFill>
            </a:endParaRPr>
          </a:p>
        </p:txBody>
      </p:sp>
      <p:pic>
        <p:nvPicPr>
          <p:cNvPr id="2050" name="Picture 2" descr="http://media.ldscdn.org/images/media-library/bible-images-the-life-of-jesus-christ/teachings/jesus-authority-questioned-1138449-wallpaper.jpg?download=tr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1147762"/>
            <a:ext cx="5200650" cy="44862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style>
          <a:lnRef idx="2">
            <a:schemeClr val="dk1"/>
          </a:lnRef>
          <a:fillRef idx="1">
            <a:schemeClr val="lt1"/>
          </a:fillRef>
          <a:effectRef idx="0">
            <a:schemeClr val="dk1"/>
          </a:effectRef>
          <a:fontRef idx="minor">
            <a:schemeClr val="dk1"/>
          </a:fontRef>
        </p:style>
        <p:txBody>
          <a:bodyPr>
            <a:normAutofit/>
          </a:bodyPr>
          <a:lstStyle/>
          <a:p>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Refuting false traditions of men</a:t>
            </a:r>
            <a:endParaRPr lang="en-US" sz="4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304800" y="1600200"/>
            <a:ext cx="8839200" cy="4525963"/>
          </a:xfrm>
        </p:spPr>
        <p:txBody>
          <a:bodyPr>
            <a:noAutofit/>
          </a:bodyPr>
          <a:lstStyle/>
          <a:p>
            <a:pPr marL="0" indent="0">
              <a:buNone/>
            </a:pPr>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 2 – Giving titles to preachers is false</a:t>
            </a:r>
          </a:p>
          <a:p>
            <a:pPr lvl="1"/>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Denominational preachers are called “Reverend,” “Father,” “Pastor,” etc.</a:t>
            </a:r>
          </a:p>
          <a:p>
            <a:pPr lvl="1"/>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No Bible authority for such</a:t>
            </a:r>
          </a:p>
          <a:p>
            <a:pPr lvl="1"/>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Jesus forbids calling anyone “Father” in the sense used by religious world - MATT. 23:9</a:t>
            </a:r>
          </a:p>
          <a:p>
            <a:pPr lvl="1"/>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The word “reverend” used only once in KJV of Bible (Ps. 111:9), speaking of GOD</a:t>
            </a:r>
          </a:p>
          <a:p>
            <a:pPr lvl="1"/>
            <a:endParaRPr lang="en-US"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buNone/>
            </a:pPr>
            <a:endParaRPr lang="en-US" sz="36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1600" y="628233"/>
            <a:ext cx="3352800" cy="5601533"/>
          </a:xfrm>
          <a:prstGeom prst="rect">
            <a:avLst/>
          </a:prstGeom>
          <a:ln w="76200"/>
        </p:spPr>
        <p:style>
          <a:lnRef idx="1">
            <a:schemeClr val="accent2"/>
          </a:lnRef>
          <a:fillRef idx="2">
            <a:schemeClr val="accent2"/>
          </a:fillRef>
          <a:effectRef idx="1">
            <a:schemeClr val="accent2"/>
          </a:effectRef>
          <a:fontRef idx="minor">
            <a:schemeClr val="dk1"/>
          </a:fontRef>
        </p:style>
        <p:txBody>
          <a:bodyPr wrap="square">
            <a:spAutoFit/>
          </a:bodyPr>
          <a:lstStyle/>
          <a:p>
            <a:r>
              <a:rPr lang="en-US" sz="3400" b="1" dirty="0" smtClean="0">
                <a:effectLst>
                  <a:outerShdw blurRad="38100" dist="38100" dir="2700000" algn="tl">
                    <a:srgbClr val="000000">
                      <a:alpha val="43137"/>
                    </a:srgbClr>
                  </a:outerShdw>
                </a:effectLst>
              </a:rPr>
              <a:t>PSALM 111:9  </a:t>
            </a:r>
          </a:p>
          <a:p>
            <a:endParaRPr lang="en-US" sz="3400" b="1" dirty="0">
              <a:effectLst>
                <a:outerShdw blurRad="38100" dist="38100" dir="2700000" algn="tl">
                  <a:srgbClr val="000000">
                    <a:alpha val="43137"/>
                  </a:srgbClr>
                </a:outerShdw>
              </a:effectLst>
            </a:endParaRPr>
          </a:p>
          <a:p>
            <a:r>
              <a:rPr lang="en-US" sz="3400" b="1" dirty="0" smtClean="0">
                <a:effectLst>
                  <a:outerShdw blurRad="38100" dist="38100" dir="2700000" algn="tl">
                    <a:srgbClr val="000000">
                      <a:alpha val="43137"/>
                    </a:srgbClr>
                  </a:outerShdw>
                </a:effectLst>
              </a:rPr>
              <a:t>He </a:t>
            </a:r>
            <a:r>
              <a:rPr lang="en-US" sz="3400" b="1" dirty="0">
                <a:effectLst>
                  <a:outerShdw blurRad="38100" dist="38100" dir="2700000" algn="tl">
                    <a:srgbClr val="000000">
                      <a:alpha val="43137"/>
                    </a:srgbClr>
                  </a:outerShdw>
                </a:effectLst>
              </a:rPr>
              <a:t>sent redemption unto </a:t>
            </a:r>
            <a:r>
              <a:rPr lang="en-US" sz="3400" b="1" dirty="0" smtClean="0">
                <a:effectLst>
                  <a:outerShdw blurRad="38100" dist="38100" dir="2700000" algn="tl">
                    <a:srgbClr val="000000">
                      <a:alpha val="43137"/>
                    </a:srgbClr>
                  </a:outerShdw>
                </a:effectLst>
              </a:rPr>
              <a:t>His </a:t>
            </a:r>
            <a:r>
              <a:rPr lang="en-US" sz="3400" b="1" dirty="0">
                <a:effectLst>
                  <a:outerShdw blurRad="38100" dist="38100" dir="2700000" algn="tl">
                    <a:srgbClr val="000000">
                      <a:alpha val="43137"/>
                    </a:srgbClr>
                  </a:outerShdw>
                </a:effectLst>
              </a:rPr>
              <a:t>people: </a:t>
            </a:r>
            <a:r>
              <a:rPr lang="en-US" sz="3400" b="1" dirty="0" smtClean="0">
                <a:effectLst>
                  <a:outerShdw blurRad="38100" dist="38100" dir="2700000" algn="tl">
                    <a:srgbClr val="000000">
                      <a:alpha val="43137"/>
                    </a:srgbClr>
                  </a:outerShdw>
                </a:effectLst>
              </a:rPr>
              <a:t>He has </a:t>
            </a:r>
            <a:r>
              <a:rPr lang="en-US" sz="3400" b="1" dirty="0">
                <a:effectLst>
                  <a:outerShdw blurRad="38100" dist="38100" dir="2700000" algn="tl">
                    <a:srgbClr val="000000">
                      <a:alpha val="43137"/>
                    </a:srgbClr>
                  </a:outerShdw>
                </a:effectLst>
              </a:rPr>
              <a:t>commanded </a:t>
            </a:r>
            <a:r>
              <a:rPr lang="en-US" sz="3400" b="1" dirty="0" smtClean="0">
                <a:effectLst>
                  <a:outerShdw blurRad="38100" dist="38100" dir="2700000" algn="tl">
                    <a:srgbClr val="000000">
                      <a:alpha val="43137"/>
                    </a:srgbClr>
                  </a:outerShdw>
                </a:effectLst>
              </a:rPr>
              <a:t>His </a:t>
            </a:r>
            <a:r>
              <a:rPr lang="en-US" sz="3400" b="1" dirty="0">
                <a:effectLst>
                  <a:outerShdw blurRad="38100" dist="38100" dir="2700000" algn="tl">
                    <a:srgbClr val="000000">
                      <a:alpha val="43137"/>
                    </a:srgbClr>
                  </a:outerShdw>
                </a:effectLst>
              </a:rPr>
              <a:t>covenant for ever: </a:t>
            </a:r>
            <a:r>
              <a:rPr lang="en-US" sz="3400" b="1" u="sng" dirty="0">
                <a:effectLst>
                  <a:outerShdw blurRad="38100" dist="38100" dir="2700000" algn="tl">
                    <a:srgbClr val="000000">
                      <a:alpha val="43137"/>
                    </a:srgbClr>
                  </a:outerShdw>
                </a:effectLst>
              </a:rPr>
              <a:t>holy</a:t>
            </a:r>
            <a:r>
              <a:rPr lang="en-US" sz="3400" b="1" dirty="0">
                <a:effectLst>
                  <a:outerShdw blurRad="38100" dist="38100" dir="2700000" algn="tl">
                    <a:srgbClr val="000000">
                      <a:alpha val="43137"/>
                    </a:srgbClr>
                  </a:outerShdw>
                </a:effectLst>
              </a:rPr>
              <a:t> and </a:t>
            </a:r>
            <a:r>
              <a:rPr lang="en-US" sz="3400" b="1" u="sng" dirty="0">
                <a:effectLst>
                  <a:outerShdw blurRad="38100" dist="38100" dir="2700000" algn="tl">
                    <a:srgbClr val="000000">
                      <a:alpha val="43137"/>
                    </a:srgbClr>
                  </a:outerShdw>
                </a:effectLst>
              </a:rPr>
              <a:t>reverend</a:t>
            </a:r>
            <a:r>
              <a:rPr lang="en-US" sz="3400" b="1" dirty="0">
                <a:effectLst>
                  <a:outerShdw blurRad="38100" dist="38100" dir="2700000" algn="tl">
                    <a:srgbClr val="000000">
                      <a:alpha val="43137"/>
                    </a:srgbClr>
                  </a:outerShdw>
                </a:effectLst>
              </a:rPr>
              <a:t> is </a:t>
            </a:r>
            <a:r>
              <a:rPr lang="en-US" sz="3400" b="1" dirty="0" smtClean="0">
                <a:effectLst>
                  <a:outerShdw blurRad="38100" dist="38100" dir="2700000" algn="tl">
                    <a:srgbClr val="000000">
                      <a:alpha val="43137"/>
                    </a:srgbClr>
                  </a:outerShdw>
                </a:effectLst>
              </a:rPr>
              <a:t>His </a:t>
            </a:r>
            <a:r>
              <a:rPr lang="en-US" sz="3400" b="1" dirty="0">
                <a:effectLst>
                  <a:outerShdw blurRad="38100" dist="38100" dir="2700000" algn="tl">
                    <a:srgbClr val="000000">
                      <a:alpha val="43137"/>
                    </a:srgbClr>
                  </a:outerShdw>
                </a:effectLst>
              </a:rPr>
              <a:t>name.</a:t>
            </a:r>
          </a:p>
          <a:p>
            <a:endParaRPr lang="en-US" dirty="0"/>
          </a:p>
        </p:txBody>
      </p:sp>
      <p:pic>
        <p:nvPicPr>
          <p:cNvPr id="23554" name="Picture 2" descr="http://ubdavid.org/youthworld/countryheaven/graphics/11_isaiah-woe.jpg"/>
          <p:cNvPicPr>
            <a:picLocks noChangeAspect="1" noChangeArrowheads="1"/>
          </p:cNvPicPr>
          <p:nvPr/>
        </p:nvPicPr>
        <p:blipFill>
          <a:blip r:embed="rId2" cstate="print"/>
          <a:srcRect/>
          <a:stretch>
            <a:fillRect/>
          </a:stretch>
        </p:blipFill>
        <p:spPr bwMode="auto">
          <a:xfrm>
            <a:off x="533400" y="609600"/>
            <a:ext cx="3962400" cy="56388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style>
          <a:lnRef idx="2">
            <a:schemeClr val="dk1"/>
          </a:lnRef>
          <a:fillRef idx="1">
            <a:schemeClr val="lt1"/>
          </a:fillRef>
          <a:effectRef idx="0">
            <a:schemeClr val="dk1"/>
          </a:effectRef>
          <a:fontRef idx="minor">
            <a:schemeClr val="dk1"/>
          </a:fontRef>
        </p:style>
        <p:txBody>
          <a:bodyPr>
            <a:normAutofit/>
          </a:bodyPr>
          <a:lstStyle/>
          <a:p>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Refuting false traditions of men</a:t>
            </a:r>
            <a:endParaRPr lang="en-US" sz="4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304800" y="1600200"/>
            <a:ext cx="8839200" cy="4525963"/>
          </a:xfrm>
        </p:spPr>
        <p:txBody>
          <a:bodyPr>
            <a:noAutofit/>
          </a:bodyPr>
          <a:lstStyle/>
          <a:p>
            <a:pPr marL="1028700" indent="-1028700">
              <a:buNone/>
            </a:pPr>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 3 – Saying that preachers are miraculously “called” is false</a:t>
            </a:r>
          </a:p>
          <a:p>
            <a:pPr marL="1200150" lvl="1"/>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A preacher is a Christian</a:t>
            </a:r>
          </a:p>
          <a:p>
            <a:pPr marL="1200150" lvl="1"/>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ALL Christians are called by the gospel,         2 THESS. 2:14</a:t>
            </a:r>
          </a:p>
          <a:p>
            <a:pPr lvl="1"/>
            <a:endParaRPr lang="en-US"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buNone/>
            </a:pPr>
            <a:endParaRPr lang="en-US" sz="36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85800"/>
            <a:ext cx="4724400" cy="4862870"/>
          </a:xfrm>
          <a:prstGeom prst="rect">
            <a:avLst/>
          </a:prstGeom>
          <a:ln>
            <a:solidFill>
              <a:srgbClr val="00B050"/>
            </a:solidFill>
          </a:ln>
        </p:spPr>
        <p:style>
          <a:lnRef idx="3">
            <a:schemeClr val="lt1"/>
          </a:lnRef>
          <a:fillRef idx="1">
            <a:schemeClr val="accent6"/>
          </a:fillRef>
          <a:effectRef idx="1">
            <a:schemeClr val="accent6"/>
          </a:effectRef>
          <a:fontRef idx="minor">
            <a:schemeClr val="lt1"/>
          </a:fontRef>
        </p:style>
        <p:txBody>
          <a:bodyPr wrap="square">
            <a:spAutoFit/>
          </a:bodyPr>
          <a:lstStyle/>
          <a:p>
            <a:r>
              <a:rPr lang="en-US" sz="3600" b="1" dirty="0" smtClean="0">
                <a:effectLst>
                  <a:outerShdw blurRad="38100" dist="38100" dir="2700000" algn="tl">
                    <a:srgbClr val="000000">
                      <a:alpha val="43137"/>
                    </a:srgbClr>
                  </a:outerShdw>
                </a:effectLst>
              </a:rPr>
              <a:t>2 THESS. 2:14  </a:t>
            </a:r>
          </a:p>
          <a:p>
            <a:endParaRPr lang="en-US" sz="3600" b="1" dirty="0">
              <a:effectLst>
                <a:outerShdw blurRad="38100" dist="38100" dir="2700000" algn="tl">
                  <a:srgbClr val="000000">
                    <a:alpha val="43137"/>
                  </a:srgbClr>
                </a:outerShdw>
              </a:effectLst>
            </a:endParaRPr>
          </a:p>
          <a:p>
            <a:r>
              <a:rPr lang="en-US" sz="4400" b="1" dirty="0"/>
              <a:t>to which He </a:t>
            </a:r>
            <a:r>
              <a:rPr lang="en-US" sz="4400" b="1" dirty="0" smtClean="0">
                <a:solidFill>
                  <a:schemeClr val="tx1"/>
                </a:solidFill>
                <a:effectLst>
                  <a:glow rad="228600">
                    <a:schemeClr val="accent2">
                      <a:satMod val="175000"/>
                      <a:alpha val="40000"/>
                    </a:schemeClr>
                  </a:glow>
                  <a:outerShdw blurRad="38100" dist="38100" dir="2700000" algn="tl">
                    <a:srgbClr val="000000">
                      <a:alpha val="43137"/>
                    </a:srgbClr>
                  </a:outerShdw>
                </a:effectLst>
              </a:rPr>
              <a:t>called </a:t>
            </a:r>
            <a:r>
              <a:rPr lang="en-US" sz="4400" b="1" dirty="0" smtClean="0"/>
              <a:t>you </a:t>
            </a:r>
            <a:r>
              <a:rPr lang="en-US" sz="4400" b="1" dirty="0"/>
              <a:t>by our gospel, for the obtaining of the glory of our Lord Jesus Christ</a:t>
            </a:r>
            <a:r>
              <a:rPr lang="en-US" sz="4400" b="1" dirty="0" smtClean="0"/>
              <a:t>.</a:t>
            </a:r>
            <a:endParaRPr lang="en-US" sz="4400" b="1" dirty="0">
              <a:effectLst>
                <a:outerShdw blurRad="38100" dist="38100" dir="2700000" algn="tl">
                  <a:srgbClr val="000000">
                    <a:alpha val="43137"/>
                  </a:srgbClr>
                </a:outerShdw>
              </a:effectLst>
            </a:endParaRPr>
          </a:p>
          <a:p>
            <a:endParaRPr lang="en-US" dirty="0"/>
          </a:p>
        </p:txBody>
      </p:sp>
      <p:pic>
        <p:nvPicPr>
          <p:cNvPr id="48130" name="Picture 2" descr="C:\Documents and Settings\Terry Dow\My Documents\Bible pictures\New Testament pictures\2-Bible Pics-Nt\PAUL\Writing\Paul writing Scripture 1337-239.jpg"/>
          <p:cNvPicPr>
            <a:picLocks noChangeAspect="1" noChangeArrowheads="1"/>
          </p:cNvPicPr>
          <p:nvPr/>
        </p:nvPicPr>
        <p:blipFill>
          <a:blip r:embed="rId2" cstate="print"/>
          <a:srcRect/>
          <a:stretch>
            <a:fillRect/>
          </a:stretch>
        </p:blipFill>
        <p:spPr bwMode="auto">
          <a:xfrm>
            <a:off x="5334000" y="609600"/>
            <a:ext cx="3440906" cy="5715000"/>
          </a:xfrm>
          <a:prstGeom prst="rect">
            <a:avLst/>
          </a:prstGeom>
          <a:noFill/>
        </p:spPr>
      </p:pic>
      <p:sp>
        <p:nvSpPr>
          <p:cNvPr id="4" name="Rounded Rectangle 3"/>
          <p:cNvSpPr/>
          <p:nvPr/>
        </p:nvSpPr>
        <p:spPr>
          <a:xfrm>
            <a:off x="5867400" y="5562600"/>
            <a:ext cx="2438400" cy="6096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APOSTLE PAUL</a:t>
            </a:r>
            <a:endParaRPr lang="en-US" sz="2400" b="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33137"/>
            <a:ext cx="4572000" cy="6524863"/>
          </a:xfrm>
          <a:prstGeom prst="rect">
            <a:avLst/>
          </a:prstGeom>
          <a:effectLst>
            <a:glow rad="139700">
              <a:schemeClr val="accent1">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r>
              <a:rPr lang="en-US" sz="4000" b="1" dirty="0" smtClean="0">
                <a:ln>
                  <a:solidFill>
                    <a:srgbClr val="FF0000"/>
                  </a:solidFill>
                </a:ln>
              </a:rPr>
              <a:t>ROM. 1:16  </a:t>
            </a:r>
          </a:p>
          <a:p>
            <a:r>
              <a:rPr lang="en-US" sz="4000" b="1" dirty="0" smtClean="0">
                <a:ln>
                  <a:solidFill>
                    <a:srgbClr val="FF0000"/>
                  </a:solidFill>
                </a:ln>
              </a:rPr>
              <a:t>For </a:t>
            </a:r>
            <a:r>
              <a:rPr lang="en-US" sz="4000" b="1" dirty="0">
                <a:ln>
                  <a:solidFill>
                    <a:srgbClr val="FF0000"/>
                  </a:solidFill>
                </a:ln>
              </a:rPr>
              <a:t>I am not ashamed of the gospel of Christ</a:t>
            </a:r>
            <a:r>
              <a:rPr lang="en-US" sz="4000" b="1" u="sng" dirty="0">
                <a:ln>
                  <a:solidFill>
                    <a:srgbClr val="FF0000"/>
                  </a:solidFill>
                </a:ln>
              </a:rPr>
              <a:t>, for it is the power of God</a:t>
            </a:r>
            <a:r>
              <a:rPr lang="en-US" sz="4000" b="1" dirty="0">
                <a:ln>
                  <a:solidFill>
                    <a:srgbClr val="FF0000"/>
                  </a:solidFill>
                </a:ln>
              </a:rPr>
              <a:t> to salvation for everyone who believes, for the Jew first and also for the Greek.</a:t>
            </a:r>
          </a:p>
          <a:p>
            <a:endParaRPr lang="en-US" dirty="0"/>
          </a:p>
        </p:txBody>
      </p:sp>
    </p:spTree>
    <p:extLst>
      <p:ext uri="{BB962C8B-B14F-4D97-AF65-F5344CB8AC3E}">
        <p14:creationId xmlns:p14="http://schemas.microsoft.com/office/powerpoint/2010/main" val="3688132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style>
          <a:lnRef idx="2">
            <a:schemeClr val="dk1"/>
          </a:lnRef>
          <a:fillRef idx="1">
            <a:schemeClr val="lt1"/>
          </a:fillRef>
          <a:effectRef idx="0">
            <a:schemeClr val="dk1"/>
          </a:effectRef>
          <a:fontRef idx="minor">
            <a:schemeClr val="dk1"/>
          </a:fontRef>
        </p:style>
        <p:txBody>
          <a:bodyPr>
            <a:normAutofit/>
          </a:bodyPr>
          <a:lstStyle/>
          <a:p>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Refuting false traditions of men</a:t>
            </a:r>
            <a:endParaRPr lang="en-US" sz="4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304800" y="1600200"/>
            <a:ext cx="8839200" cy="4525963"/>
          </a:xfrm>
        </p:spPr>
        <p:txBody>
          <a:bodyPr>
            <a:noAutofit/>
          </a:bodyPr>
          <a:lstStyle/>
          <a:p>
            <a:pPr marL="0" indent="0">
              <a:buNone/>
            </a:pPr>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 3 – Saying that preachers are 	 	 	 	miraculously “called” is false</a:t>
            </a:r>
          </a:p>
          <a:p>
            <a:pPr lvl="1"/>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A gospel preacher is a Christian</a:t>
            </a:r>
          </a:p>
          <a:p>
            <a:pPr lvl="1"/>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ALL Christians are called by the gospel,         2 THESS. 2:14</a:t>
            </a:r>
          </a:p>
          <a:p>
            <a:pPr lvl="1"/>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ALL Christians are called to win souls.</a:t>
            </a:r>
          </a:p>
          <a:p>
            <a:pPr lvl="1"/>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No one receives a “special” call from God.</a:t>
            </a:r>
          </a:p>
          <a:p>
            <a:pPr lvl="1"/>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Our call comes from the inspired, written word of God.</a:t>
            </a:r>
          </a:p>
          <a:p>
            <a:pPr lvl="1"/>
            <a:endParaRPr lang="en-US"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buNone/>
            </a:pPr>
            <a:endParaRPr lang="en-US" sz="36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style>
          <a:lnRef idx="2">
            <a:schemeClr val="dk1"/>
          </a:lnRef>
          <a:fillRef idx="1">
            <a:schemeClr val="lt1"/>
          </a:fillRef>
          <a:effectRef idx="0">
            <a:schemeClr val="dk1"/>
          </a:effectRef>
          <a:fontRef idx="minor">
            <a:schemeClr val="dk1"/>
          </a:fontRef>
        </p:style>
        <p:txBody>
          <a:bodyPr>
            <a:normAutofit/>
          </a:bodyPr>
          <a:lstStyle/>
          <a:p>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Refuting false traditions of men</a:t>
            </a:r>
            <a:endParaRPr lang="en-US" sz="4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304800" y="1600200"/>
            <a:ext cx="8839200" cy="4525963"/>
          </a:xfrm>
        </p:spPr>
        <p:txBody>
          <a:bodyPr>
            <a:noAutofit/>
          </a:bodyPr>
          <a:lstStyle/>
          <a:p>
            <a:pPr marL="0" indent="0">
              <a:buNone/>
            </a:pPr>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 3 – Saying that preachers are 	miraculously “called” is false</a:t>
            </a:r>
          </a:p>
          <a:p>
            <a:pPr lvl="1"/>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Men are led to preach by a sincere desire to preach God’s word out of love for man.</a:t>
            </a:r>
          </a:p>
          <a:p>
            <a:pPr lvl="1">
              <a:buNone/>
            </a:pPr>
            <a:endParaRPr lang="en-US"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lvl="1"/>
            <a:endParaRPr lang="en-US"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buNone/>
            </a:pPr>
            <a:endParaRPr lang="en-US" sz="36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style>
          <a:lnRef idx="2">
            <a:schemeClr val="dk1"/>
          </a:lnRef>
          <a:fillRef idx="1">
            <a:schemeClr val="lt1"/>
          </a:fillRef>
          <a:effectRef idx="0">
            <a:schemeClr val="dk1"/>
          </a:effectRef>
          <a:fontRef idx="minor">
            <a:schemeClr val="dk1"/>
          </a:fontRef>
        </p:style>
        <p:txBody>
          <a:bodyPr>
            <a:normAutofit/>
          </a:bodyPr>
          <a:lstStyle/>
          <a:p>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Refuting false traditions of men</a:t>
            </a:r>
            <a:endParaRPr lang="en-US" sz="4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304800" y="1600200"/>
            <a:ext cx="8839200" cy="4525963"/>
          </a:xfrm>
        </p:spPr>
        <p:txBody>
          <a:bodyPr>
            <a:noAutofit/>
          </a:bodyPr>
          <a:lstStyle/>
          <a:p>
            <a:pPr marL="0" indent="0">
              <a:buNone/>
            </a:pPr>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 4 – Saying that preachers are pastors is 	 	 false</a:t>
            </a:r>
          </a:p>
          <a:p>
            <a:pPr lvl="1"/>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“Pastor” is used in Bible to describe ELDERS, not preachers.</a:t>
            </a:r>
          </a:p>
          <a:p>
            <a:pPr lvl="1"/>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A pastor must meet the qualifications listed in 1 TIMOTHY 3 and TITUS 1.</a:t>
            </a:r>
          </a:p>
          <a:p>
            <a:pPr lvl="1"/>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A man not meeting these qualifications is NOT QUALIFIED to be a pastor (elder).</a:t>
            </a:r>
          </a:p>
          <a:p>
            <a:pPr lvl="1"/>
            <a:endParaRPr lang="en-US"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lvl="1">
              <a:buNone/>
            </a:pPr>
            <a:endParaRPr lang="en-US"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lvl="1"/>
            <a:endParaRPr lang="en-US"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buNone/>
            </a:pPr>
            <a:endParaRPr lang="en-US" sz="36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style>
          <a:lnRef idx="2">
            <a:schemeClr val="dk1"/>
          </a:lnRef>
          <a:fillRef idx="1">
            <a:schemeClr val="lt1"/>
          </a:fillRef>
          <a:effectRef idx="0">
            <a:schemeClr val="dk1"/>
          </a:effectRef>
          <a:fontRef idx="minor">
            <a:schemeClr val="dk1"/>
          </a:fontRef>
        </p:style>
        <p:txBody>
          <a:bodyPr>
            <a:normAutofit/>
          </a:bodyPr>
          <a:lstStyle/>
          <a:p>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Refuting false traditions of men</a:t>
            </a:r>
            <a:endParaRPr lang="en-US" sz="4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304800" y="1600200"/>
            <a:ext cx="8839200" cy="4525963"/>
          </a:xfrm>
        </p:spPr>
        <p:txBody>
          <a:bodyPr>
            <a:noAutofit/>
          </a:bodyPr>
          <a:lstStyle/>
          <a:p>
            <a:pPr marL="0" indent="0">
              <a:buNone/>
            </a:pPr>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 4 – Saying that preachers are pastors is 	 	 false</a:t>
            </a:r>
          </a:p>
          <a:p>
            <a:pPr marL="457200" lvl="1" indent="0">
              <a:buNone/>
            </a:pPr>
            <a:endParaRPr lang="en-US"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lvl="1">
              <a:buNone/>
            </a:pPr>
            <a:endParaRPr lang="en-US"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lvl="1"/>
            <a:endParaRPr lang="en-US"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buNone/>
            </a:pPr>
            <a:endParaRPr lang="en-US" sz="3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152400" y="3276600"/>
            <a:ext cx="8712963" cy="1754326"/>
          </a:xfrm>
          <a:prstGeom prst="rect">
            <a:avLst/>
          </a:prstGeom>
        </p:spPr>
        <p:style>
          <a:lnRef idx="0">
            <a:scrgbClr r="0" g="0" b="0"/>
          </a:lnRef>
          <a:fillRef idx="1001">
            <a:schemeClr val="dk1"/>
          </a:fillRef>
          <a:effectRef idx="0">
            <a:scrgbClr r="0" g="0" b="0"/>
          </a:effectRef>
          <a:fontRef idx="major"/>
        </p:style>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There is no such thing as the</a:t>
            </a:r>
          </a:p>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“pastor system” in the Bible</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style>
          <a:lnRef idx="2">
            <a:schemeClr val="dk1"/>
          </a:lnRef>
          <a:fillRef idx="1">
            <a:schemeClr val="lt1"/>
          </a:fillRef>
          <a:effectRef idx="0">
            <a:schemeClr val="dk1"/>
          </a:effectRef>
          <a:fontRef idx="minor">
            <a:schemeClr val="dk1"/>
          </a:fontRef>
        </p:style>
        <p:txBody>
          <a:bodyPr>
            <a:normAutofit/>
          </a:bodyPr>
          <a:lstStyle/>
          <a:p>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Refuting false traditions of men</a:t>
            </a:r>
            <a:endParaRPr lang="en-US" sz="4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304800" y="1600200"/>
            <a:ext cx="8839200" cy="4525963"/>
          </a:xfrm>
        </p:spPr>
        <p:txBody>
          <a:bodyPr>
            <a:noAutofit/>
          </a:bodyPr>
          <a:lstStyle/>
          <a:p>
            <a:pPr marL="0" indent="0">
              <a:buNone/>
            </a:pPr>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 5 – Saying that preachers must be celibate 	 is false</a:t>
            </a:r>
          </a:p>
          <a:p>
            <a:pPr lvl="1"/>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Originated from false concept that human flesh was evil; marriage was viewed as evil.</a:t>
            </a:r>
          </a:p>
          <a:p>
            <a:pPr lvl="1"/>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“Holy” men and women were forbidden marriage: Catholic priests &amp; nuns.</a:t>
            </a:r>
          </a:p>
          <a:p>
            <a:pPr lvl="1"/>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Marriage is good - HEB. 13:4</a:t>
            </a:r>
          </a:p>
          <a:p>
            <a:pPr lvl="1"/>
            <a:endParaRPr lang="en-US"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lvl="1">
              <a:buNone/>
            </a:pPr>
            <a:endParaRPr lang="en-US"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lvl="1"/>
            <a:endParaRPr lang="en-US"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buNone/>
            </a:pPr>
            <a:endParaRPr lang="en-US" sz="36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304800" y="533400"/>
            <a:ext cx="3581400" cy="5638800"/>
          </a:xfrm>
          <a:prstGeom prst="rect">
            <a:avLst/>
          </a:prstGeom>
        </p:spPr>
        <p:style>
          <a:lnRef idx="2">
            <a:schemeClr val="accent2"/>
          </a:lnRef>
          <a:fillRef idx="1">
            <a:schemeClr val="lt1"/>
          </a:fillRef>
          <a:effectRef idx="0">
            <a:schemeClr val="accent2"/>
          </a:effectRef>
          <a:fontRef idx="minor">
            <a:schemeClr val="dk1"/>
          </a:fontRef>
        </p:style>
        <p:txBody>
          <a:bodyPr wrap="square">
            <a:prstTxWarp prst="textPlain">
              <a:avLst>
                <a:gd name="adj" fmla="val 51524"/>
              </a:avLst>
            </a:prstTxWarp>
            <a:spAutoFit/>
            <a:scene3d>
              <a:camera prst="isometricOffAxis1Right"/>
              <a:lightRig rig="threePt" dir="t"/>
            </a:scene3d>
          </a:bodyPr>
          <a:lstStyle/>
          <a:p>
            <a:r>
              <a:rPr lang="en-US" sz="3600" b="1" dirty="0" smtClean="0">
                <a:effectLst>
                  <a:outerShdw blurRad="38100" dist="38100" dir="2700000" algn="tl">
                    <a:srgbClr val="000000">
                      <a:alpha val="43137"/>
                    </a:srgbClr>
                  </a:outerShdw>
                </a:effectLst>
              </a:rPr>
              <a:t>HEB. 13:4  </a:t>
            </a:r>
          </a:p>
          <a:p>
            <a:endParaRPr lang="en-US" sz="3600" b="1" dirty="0">
              <a:effectLst>
                <a:outerShdw blurRad="38100" dist="38100" dir="2700000" algn="tl">
                  <a:srgbClr val="000000">
                    <a:alpha val="43137"/>
                  </a:srgbClr>
                </a:outerShdw>
              </a:effectLst>
            </a:endParaRPr>
          </a:p>
          <a:p>
            <a:r>
              <a:rPr lang="en-US" sz="3600" b="1" dirty="0"/>
              <a:t>Marriage </a:t>
            </a:r>
            <a:r>
              <a:rPr lang="en-US" sz="3600" b="1" i="1" dirty="0"/>
              <a:t>is</a:t>
            </a:r>
            <a:r>
              <a:rPr lang="en-US" sz="3600" b="1" dirty="0"/>
              <a:t> honorable among </a:t>
            </a:r>
            <a:r>
              <a:rPr lang="en-US" sz="3600" b="1" u="sng" dirty="0"/>
              <a:t>all</a:t>
            </a:r>
            <a:r>
              <a:rPr lang="en-US" sz="3600" b="1" dirty="0"/>
              <a:t>, and the bed undefiled; but fornicators and adulterers God will </a:t>
            </a:r>
            <a:r>
              <a:rPr lang="en-US" sz="3600" b="1" dirty="0" smtClean="0"/>
              <a:t>judge</a:t>
            </a:r>
            <a:r>
              <a:rPr lang="en-US" sz="3600" b="1" dirty="0" smtClean="0">
                <a:effectLst>
                  <a:outerShdw blurRad="38100" dist="38100" dir="2700000" algn="tl">
                    <a:srgbClr val="000000">
                      <a:alpha val="43137"/>
                    </a:srgbClr>
                  </a:outerShdw>
                </a:effectLst>
              </a:rPr>
              <a:t>.</a:t>
            </a:r>
            <a:endParaRPr lang="en-US" sz="3600" b="1" dirty="0">
              <a:effectLst>
                <a:outerShdw blurRad="38100" dist="38100" dir="2700000" algn="tl">
                  <a:srgbClr val="000000">
                    <a:alpha val="43137"/>
                  </a:srgbClr>
                </a:outerShdw>
              </a:effectLst>
            </a:endParaRPr>
          </a:p>
          <a:p>
            <a:endParaRPr lang="en-US" dirty="0"/>
          </a:p>
        </p:txBody>
      </p:sp>
      <p:pic>
        <p:nvPicPr>
          <p:cNvPr id="3074" name="Picture 2" descr="http://wedding-pictures.onewed.com/match/images/75590/personalized-real-wedding-planning-inspiration-for-brides-bride-and-groom.original.jpg?137918058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533400"/>
            <a:ext cx="3886200" cy="58221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style>
          <a:lnRef idx="2">
            <a:schemeClr val="dk1"/>
          </a:lnRef>
          <a:fillRef idx="1">
            <a:schemeClr val="lt1"/>
          </a:fillRef>
          <a:effectRef idx="0">
            <a:schemeClr val="dk1"/>
          </a:effectRef>
          <a:fontRef idx="minor">
            <a:schemeClr val="dk1"/>
          </a:fontRef>
        </p:style>
        <p:txBody>
          <a:bodyPr>
            <a:normAutofit/>
          </a:bodyPr>
          <a:lstStyle/>
          <a:p>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Refuting false traditions of men</a:t>
            </a:r>
            <a:endParaRPr lang="en-US" sz="4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304800" y="1600200"/>
            <a:ext cx="8839200" cy="4525963"/>
          </a:xfrm>
        </p:spPr>
        <p:txBody>
          <a:bodyPr>
            <a:noAutofit/>
          </a:bodyPr>
          <a:lstStyle/>
          <a:p>
            <a:pPr marL="0" indent="0">
              <a:buNone/>
            </a:pPr>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 5 – Saying that preachers must be celibate 	 is false</a:t>
            </a:r>
          </a:p>
          <a:p>
            <a:pPr lvl="1"/>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Originated from false concept that human flesh was evil; marriage was viewed as evil.</a:t>
            </a:r>
          </a:p>
          <a:p>
            <a:pPr lvl="1"/>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“Holy” men and women were forbidden marriage: Catholic priests &amp; nuns.</a:t>
            </a:r>
          </a:p>
          <a:p>
            <a:pPr lvl="1"/>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Marriage is good, HEBREWS 13:4.</a:t>
            </a:r>
          </a:p>
          <a:p>
            <a:pPr lvl="1"/>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Peter was </a:t>
            </a:r>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married MATT. 8:14</a:t>
            </a:r>
            <a:endParaRPr lang="en-US"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lvl="1"/>
            <a:endParaRPr lang="en-US"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lvl="1">
              <a:buNone/>
            </a:pPr>
            <a:endParaRPr lang="en-US"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lvl="1"/>
            <a:endParaRPr lang="en-US"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buNone/>
            </a:pPr>
            <a:endParaRPr lang="en-US" sz="36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style>
          <a:lnRef idx="2">
            <a:schemeClr val="dk1"/>
          </a:lnRef>
          <a:fillRef idx="1">
            <a:schemeClr val="lt1"/>
          </a:fillRef>
          <a:effectRef idx="0">
            <a:schemeClr val="dk1"/>
          </a:effectRef>
          <a:fontRef idx="minor">
            <a:schemeClr val="dk1"/>
          </a:fontRef>
        </p:style>
        <p:txBody>
          <a:bodyPr>
            <a:normAutofit/>
          </a:bodyPr>
          <a:lstStyle/>
          <a:p>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Refuting false traditions of men</a:t>
            </a:r>
            <a:endParaRPr lang="en-US" sz="4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304800" y="1600200"/>
            <a:ext cx="8839200" cy="4525963"/>
          </a:xfrm>
        </p:spPr>
        <p:txBody>
          <a:bodyPr>
            <a:noAutofit/>
          </a:bodyPr>
          <a:lstStyle/>
          <a:p>
            <a:pPr marL="0" indent="0">
              <a:buNone/>
            </a:pPr>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 5 – Saying that preachers must be celibate 	 is false</a:t>
            </a:r>
          </a:p>
          <a:p>
            <a:pPr lvl="1"/>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Paul had the RIGHT to marry - I COR. 9:5</a:t>
            </a:r>
          </a:p>
          <a:p>
            <a:pPr lvl="1"/>
            <a:endParaRPr lang="en-US"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lvl="1">
              <a:buNone/>
            </a:pPr>
            <a:endParaRPr lang="en-US"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lvl="1"/>
            <a:endParaRPr lang="en-US"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buNone/>
            </a:pPr>
            <a:endParaRPr lang="en-US" sz="36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381000" y="228600"/>
            <a:ext cx="8382000" cy="7755969"/>
          </a:xfrm>
          <a:prstGeom prst="rect">
            <a:avLst/>
          </a:prstGeom>
          <a:solidFill>
            <a:schemeClr val="tx1"/>
          </a:solidFill>
        </p:spPr>
        <p:txBody>
          <a:bodyPr wrap="square">
            <a:spAutoFit/>
          </a:bodyPr>
          <a:lstStyle/>
          <a:p>
            <a:r>
              <a:rPr lang="en-US" sz="60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Do </a:t>
            </a:r>
            <a:r>
              <a:rPr lang="en-US" sz="60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we have no right to take along a believing wife, as do also the other apostles, the brothers of the Lord, and Cephas?													1 Cor. 9:5  </a:t>
            </a:r>
          </a:p>
          <a:p>
            <a:endParaRPr lang="en-US" sz="60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a:p>
            <a:endParaRPr lang="en-US"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style>
          <a:lnRef idx="2">
            <a:schemeClr val="dk1"/>
          </a:lnRef>
          <a:fillRef idx="1">
            <a:schemeClr val="lt1"/>
          </a:fillRef>
          <a:effectRef idx="0">
            <a:schemeClr val="dk1"/>
          </a:effectRef>
          <a:fontRef idx="minor">
            <a:schemeClr val="dk1"/>
          </a:fontRef>
        </p:style>
        <p:txBody>
          <a:bodyPr>
            <a:normAutofit/>
          </a:bodyPr>
          <a:lstStyle/>
          <a:p>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Refuting false traditions of men</a:t>
            </a:r>
            <a:endParaRPr lang="en-US" sz="4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304800" y="1600200"/>
            <a:ext cx="8839200" cy="4525963"/>
          </a:xfrm>
        </p:spPr>
        <p:txBody>
          <a:bodyPr>
            <a:noAutofit/>
          </a:bodyPr>
          <a:lstStyle/>
          <a:p>
            <a:pPr marL="0" indent="0">
              <a:buNone/>
            </a:pPr>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 5 – Saying that preachers must be celibate 	 is false</a:t>
            </a:r>
          </a:p>
          <a:p>
            <a:pPr lvl="1"/>
            <a:endParaRPr lang="en-US"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lvl="1"/>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The N.T. church has NEVER forbidden scriptural marriage to anyone.</a:t>
            </a:r>
          </a:p>
          <a:p>
            <a:pPr lvl="1"/>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The N.T. condemns those who falsely teach celibacy - 1 TIM. 4:1-3</a:t>
            </a:r>
          </a:p>
          <a:p>
            <a:pPr lvl="1"/>
            <a:endParaRPr lang="en-US"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lvl="1">
              <a:buNone/>
            </a:pPr>
            <a:endParaRPr lang="en-US"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lvl="1"/>
            <a:endParaRPr lang="en-US"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buNone/>
            </a:pPr>
            <a:endParaRPr lang="en-US" sz="36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mentalfloss.com/wp-content/uploads/2008/08/dynamite.jpg"/>
          <p:cNvPicPr>
            <a:picLocks noChangeAspect="1" noChangeArrowheads="1"/>
          </p:cNvPicPr>
          <p:nvPr/>
        </p:nvPicPr>
        <p:blipFill>
          <a:blip r:embed="rId2" cstate="print"/>
          <a:srcRect t="18952"/>
          <a:stretch>
            <a:fillRect/>
          </a:stretch>
        </p:blipFill>
        <p:spPr bwMode="auto">
          <a:xfrm rot="5400000">
            <a:off x="3952875" y="1514475"/>
            <a:ext cx="5791200" cy="3829050"/>
          </a:xfrm>
          <a:prstGeom prst="rect">
            <a:avLst/>
          </a:prstGeom>
          <a:noFill/>
        </p:spPr>
      </p:pic>
      <p:sp>
        <p:nvSpPr>
          <p:cNvPr id="3" name="Rectangle 2"/>
          <p:cNvSpPr/>
          <p:nvPr/>
        </p:nvSpPr>
        <p:spPr>
          <a:xfrm>
            <a:off x="228600" y="333137"/>
            <a:ext cx="4572000" cy="6524863"/>
          </a:xfrm>
          <a:prstGeom prst="rect">
            <a:avLst/>
          </a:prstGeom>
          <a:effectLst>
            <a:glow rad="139700">
              <a:schemeClr val="accent1">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r>
              <a:rPr lang="en-US" sz="4000" b="1" dirty="0" smtClean="0">
                <a:ln>
                  <a:solidFill>
                    <a:srgbClr val="FF0000"/>
                  </a:solidFill>
                </a:ln>
              </a:rPr>
              <a:t>ROM. 1:16  </a:t>
            </a:r>
          </a:p>
          <a:p>
            <a:r>
              <a:rPr lang="en-US" sz="4000" b="1" dirty="0" smtClean="0">
                <a:ln>
                  <a:solidFill>
                    <a:srgbClr val="FF0000"/>
                  </a:solidFill>
                </a:ln>
              </a:rPr>
              <a:t>For </a:t>
            </a:r>
            <a:r>
              <a:rPr lang="en-US" sz="4000" b="1" dirty="0">
                <a:ln>
                  <a:solidFill>
                    <a:srgbClr val="FF0000"/>
                  </a:solidFill>
                </a:ln>
              </a:rPr>
              <a:t>I am not ashamed of the gospel of Christ, for it is the </a:t>
            </a:r>
            <a:r>
              <a:rPr lang="en-US" sz="4000" b="1" dirty="0">
                <a:ln>
                  <a:solidFill>
                    <a:srgbClr val="FF0000"/>
                  </a:solidFill>
                </a:ln>
                <a:effectLst>
                  <a:glow rad="228600">
                    <a:schemeClr val="accent2">
                      <a:satMod val="175000"/>
                      <a:alpha val="40000"/>
                    </a:schemeClr>
                  </a:glow>
                </a:effectLst>
              </a:rPr>
              <a:t>power</a:t>
            </a:r>
            <a:r>
              <a:rPr lang="en-US" sz="4000" b="1" dirty="0">
                <a:ln>
                  <a:solidFill>
                    <a:srgbClr val="FF0000"/>
                  </a:solidFill>
                </a:ln>
              </a:rPr>
              <a:t> of God to salvation for everyone who believes, for the Jew first and also for the Greek.</a:t>
            </a:r>
          </a:p>
          <a:p>
            <a:endParaRPr lang="en-US" dirty="0"/>
          </a:p>
        </p:txBody>
      </p:sp>
      <p:sp>
        <p:nvSpPr>
          <p:cNvPr id="4" name="Line Callout 1 3"/>
          <p:cNvSpPr/>
          <p:nvPr/>
        </p:nvSpPr>
        <p:spPr>
          <a:xfrm>
            <a:off x="4953000" y="457200"/>
            <a:ext cx="3810000" cy="5943600"/>
          </a:xfrm>
          <a:prstGeom prst="borderCallout1">
            <a:avLst>
              <a:gd name="adj1" fmla="val 16439"/>
              <a:gd name="adj2" fmla="val -657"/>
              <a:gd name="adj3" fmla="val 42273"/>
              <a:gd name="adj4" fmla="val -59876"/>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effectLst>
                  <a:outerShdw blurRad="38100" dist="38100" dir="2700000" algn="tl">
                    <a:srgbClr val="000000">
                      <a:alpha val="43137"/>
                    </a:srgbClr>
                  </a:outerShdw>
                </a:effectLst>
              </a:rPr>
              <a:t>From Greek</a:t>
            </a:r>
          </a:p>
          <a:p>
            <a:pPr algn="ctr"/>
            <a:r>
              <a:rPr lang="en-US" sz="4400" b="1" dirty="0" smtClean="0">
                <a:effectLst>
                  <a:outerShdw blurRad="38100" dist="38100" dir="2700000" algn="tl">
                    <a:srgbClr val="000000">
                      <a:alpha val="43137"/>
                    </a:srgbClr>
                  </a:outerShdw>
                </a:effectLst>
              </a:rPr>
              <a:t>word </a:t>
            </a:r>
            <a:r>
              <a:rPr lang="en-US" sz="4400" b="1" i="1" dirty="0" err="1" smtClean="0">
                <a:effectLst>
                  <a:outerShdw blurRad="38100" dist="38100" dir="2700000" algn="tl">
                    <a:srgbClr val="000000">
                      <a:alpha val="43137"/>
                    </a:srgbClr>
                  </a:outerShdw>
                </a:effectLst>
              </a:rPr>
              <a:t>dunamis</a:t>
            </a:r>
            <a:r>
              <a:rPr lang="en-US" sz="4400" b="1" i="1" dirty="0" smtClean="0">
                <a:effectLst>
                  <a:outerShdw blurRad="38100" dist="38100" dir="2700000" algn="tl">
                    <a:srgbClr val="000000">
                      <a:alpha val="43137"/>
                    </a:srgbClr>
                  </a:outerShdw>
                </a:effectLst>
              </a:rPr>
              <a:t>,</a:t>
            </a:r>
          </a:p>
          <a:p>
            <a:pPr algn="ctr"/>
            <a:r>
              <a:rPr lang="en-US" sz="4400" b="1" dirty="0" smtClean="0">
                <a:effectLst>
                  <a:outerShdw blurRad="38100" dist="38100" dir="2700000" algn="tl">
                    <a:srgbClr val="000000">
                      <a:alpha val="43137"/>
                    </a:srgbClr>
                  </a:outerShdw>
                </a:effectLst>
              </a:rPr>
              <a:t>where we get</a:t>
            </a:r>
          </a:p>
          <a:p>
            <a:pPr algn="ctr"/>
            <a:r>
              <a:rPr lang="en-US" sz="4400" b="1" dirty="0" smtClean="0">
                <a:effectLst>
                  <a:outerShdw blurRad="38100" dist="38100" dir="2700000" algn="tl">
                    <a:srgbClr val="000000">
                      <a:alpha val="43137"/>
                    </a:srgbClr>
                  </a:outerShdw>
                </a:effectLst>
              </a:rPr>
              <a:t>words like</a:t>
            </a:r>
          </a:p>
          <a:p>
            <a:pPr algn="ctr"/>
            <a:r>
              <a:rPr lang="en-US" sz="4400" b="1" dirty="0" smtClean="0">
                <a:effectLst>
                  <a:outerShdw blurRad="38100" dist="38100" dir="2700000" algn="tl">
                    <a:srgbClr val="000000">
                      <a:alpha val="43137"/>
                    </a:srgbClr>
                  </a:outerShdw>
                </a:effectLst>
              </a:rPr>
              <a:t>dynamite, dynamo</a:t>
            </a:r>
            <a:endParaRPr lang="en-US"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290125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685800" y="304800"/>
            <a:ext cx="7924800" cy="592469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3200" b="1" dirty="0" smtClean="0">
                <a:effectLst>
                  <a:outerShdw blurRad="38100" dist="38100" dir="2700000" algn="tl">
                    <a:srgbClr val="000000">
                      <a:alpha val="43137"/>
                    </a:srgbClr>
                  </a:outerShdw>
                </a:effectLst>
              </a:rPr>
              <a:t>1 TIM. 4:1-3  </a:t>
            </a:r>
          </a:p>
          <a:p>
            <a:endParaRPr lang="en-US" sz="3200" b="1" dirty="0">
              <a:effectLst>
                <a:outerShdw blurRad="38100" dist="38100" dir="2700000" algn="tl">
                  <a:srgbClr val="000000">
                    <a:alpha val="43137"/>
                  </a:srgbClr>
                </a:outerShdw>
              </a:effectLst>
            </a:endParaRPr>
          </a:p>
          <a:p>
            <a:r>
              <a:rPr lang="en-US" sz="3300" b="1" dirty="0"/>
              <a:t>Now the Spirit expressly says that in latter times some will depart from the faith, giving heed to deceiving spirits and doctrines of demons, </a:t>
            </a:r>
            <a:r>
              <a:rPr lang="en-US" sz="3300" b="1" dirty="0" smtClean="0"/>
              <a:t>2  </a:t>
            </a:r>
            <a:r>
              <a:rPr lang="en-US" sz="3300" b="1" dirty="0"/>
              <a:t>speaking lies in hypocrisy, having their own conscience seared with a hot iron, </a:t>
            </a:r>
            <a:r>
              <a:rPr lang="en-US" sz="3300" b="1" dirty="0" smtClean="0"/>
              <a:t>3  </a:t>
            </a:r>
            <a:r>
              <a:rPr lang="en-US" sz="3300" b="1" u="sng" dirty="0"/>
              <a:t>forbidding to marry</a:t>
            </a:r>
            <a:r>
              <a:rPr lang="en-US" sz="3300" b="1" dirty="0"/>
              <a:t>, and commanding to abstain from foods which God created to be received with thanksgiving by those who believe and know the </a:t>
            </a:r>
            <a:r>
              <a:rPr lang="en-US" sz="3300" b="1" dirty="0" smtClean="0"/>
              <a:t>truth</a:t>
            </a:r>
            <a:r>
              <a:rPr lang="en-US" sz="3300" b="1" dirty="0" smtClean="0">
                <a:effectLst>
                  <a:outerShdw blurRad="38100" dist="38100" dir="2700000" algn="tl">
                    <a:srgbClr val="000000">
                      <a:alpha val="43137"/>
                    </a:srgbClr>
                  </a:outerShdw>
                </a:effectLst>
              </a:rPr>
              <a:t>.</a:t>
            </a:r>
            <a:endParaRPr lang="en-US" sz="3300" b="1" dirty="0">
              <a:effectLst>
                <a:outerShdw blurRad="38100" dist="38100" dir="2700000" algn="tl">
                  <a:srgbClr val="000000">
                    <a:alpha val="43137"/>
                  </a:srgbClr>
                </a:outerShdw>
              </a:effectLst>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style>
          <a:lnRef idx="2">
            <a:schemeClr val="dk1"/>
          </a:lnRef>
          <a:fillRef idx="1">
            <a:schemeClr val="lt1"/>
          </a:fillRef>
          <a:effectRef idx="0">
            <a:schemeClr val="dk1"/>
          </a:effectRef>
          <a:fontRef idx="minor">
            <a:schemeClr val="dk1"/>
          </a:fontRef>
        </p:style>
        <p:txBody>
          <a:bodyPr>
            <a:normAutofit/>
          </a:bodyPr>
          <a:lstStyle/>
          <a:p>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Refuting false traditions of men</a:t>
            </a:r>
            <a:endParaRPr lang="en-US" sz="4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304800" y="1600200"/>
            <a:ext cx="8839200" cy="4525963"/>
          </a:xfrm>
        </p:spPr>
        <p:txBody>
          <a:bodyPr>
            <a:noAutofit/>
          </a:bodyPr>
          <a:lstStyle/>
          <a:p>
            <a:pPr marL="0" indent="0">
              <a:buNone/>
            </a:pPr>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 6 – Making women preachers is false</a:t>
            </a:r>
          </a:p>
          <a:p>
            <a:pPr lvl="1"/>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New Testament prohibits women to teach or have authority over men - 1 TIM. 2:12</a:t>
            </a:r>
          </a:p>
          <a:p>
            <a:pPr lvl="2"/>
            <a:endParaRPr lang="en-US" sz="28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lvl="1">
              <a:buNone/>
            </a:pPr>
            <a:endParaRPr lang="en-US"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lvl="1"/>
            <a:endParaRPr lang="en-US"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buNone/>
            </a:pPr>
            <a:endParaRPr lang="en-US" sz="36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609600"/>
            <a:ext cx="4114800" cy="510909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4400" b="1" dirty="0">
                <a:effectLst>
                  <a:outerShdw blurRad="38100" dist="38100" dir="2700000" algn="tl">
                    <a:srgbClr val="000000">
                      <a:alpha val="43137"/>
                    </a:srgbClr>
                  </a:outerShdw>
                </a:effectLst>
              </a:rPr>
              <a:t>1 </a:t>
            </a:r>
            <a:r>
              <a:rPr lang="en-US" sz="4400" b="1" dirty="0" smtClean="0">
                <a:effectLst>
                  <a:outerShdw blurRad="38100" dist="38100" dir="2700000" algn="tl">
                    <a:srgbClr val="000000">
                      <a:alpha val="43137"/>
                    </a:srgbClr>
                  </a:outerShdw>
                </a:effectLst>
              </a:rPr>
              <a:t>TIM. </a:t>
            </a:r>
            <a:r>
              <a:rPr lang="en-US" sz="4400" b="1" dirty="0">
                <a:effectLst>
                  <a:outerShdw blurRad="38100" dist="38100" dir="2700000" algn="tl">
                    <a:srgbClr val="000000">
                      <a:alpha val="43137"/>
                    </a:srgbClr>
                  </a:outerShdw>
                </a:effectLst>
              </a:rPr>
              <a:t>2:12  </a:t>
            </a:r>
            <a:endParaRPr lang="en-US" sz="4400" b="1" dirty="0" smtClean="0">
              <a:effectLst>
                <a:outerShdw blurRad="38100" dist="38100" dir="2700000" algn="tl">
                  <a:srgbClr val="000000">
                    <a:alpha val="43137"/>
                  </a:srgbClr>
                </a:outerShdw>
              </a:effectLst>
            </a:endParaRPr>
          </a:p>
          <a:p>
            <a:endParaRPr lang="en-US" sz="4400" b="1" dirty="0">
              <a:effectLst>
                <a:outerShdw blurRad="38100" dist="38100" dir="2700000" algn="tl">
                  <a:srgbClr val="000000">
                    <a:alpha val="43137"/>
                  </a:srgbClr>
                </a:outerShdw>
              </a:effectLst>
            </a:endParaRPr>
          </a:p>
          <a:p>
            <a:r>
              <a:rPr lang="en-US" sz="4400" b="1" dirty="0" smtClean="0">
                <a:effectLst>
                  <a:outerShdw blurRad="38100" dist="38100" dir="2700000" algn="tl">
                    <a:srgbClr val="000000">
                      <a:alpha val="43137"/>
                    </a:srgbClr>
                  </a:outerShdw>
                </a:effectLst>
              </a:rPr>
              <a:t>And </a:t>
            </a:r>
            <a:r>
              <a:rPr lang="en-US" sz="4400" b="1" dirty="0">
                <a:effectLst>
                  <a:outerShdw blurRad="38100" dist="38100" dir="2700000" algn="tl">
                    <a:srgbClr val="000000">
                      <a:alpha val="43137"/>
                    </a:srgbClr>
                  </a:outerShdw>
                </a:effectLst>
              </a:rPr>
              <a:t>I do not permit a </a:t>
            </a:r>
            <a:r>
              <a:rPr lang="en-US" sz="4400" b="1" u="sng" dirty="0">
                <a:effectLst>
                  <a:outerShdw blurRad="38100" dist="38100" dir="2700000" algn="tl">
                    <a:srgbClr val="000000">
                      <a:alpha val="43137"/>
                    </a:srgbClr>
                  </a:outerShdw>
                </a:effectLst>
              </a:rPr>
              <a:t>woman</a:t>
            </a:r>
            <a:r>
              <a:rPr lang="en-US" sz="4400" b="1" dirty="0">
                <a:effectLst>
                  <a:outerShdw blurRad="38100" dist="38100" dir="2700000" algn="tl">
                    <a:srgbClr val="000000">
                      <a:alpha val="43137"/>
                    </a:srgbClr>
                  </a:outerShdw>
                </a:effectLst>
              </a:rPr>
              <a:t> to </a:t>
            </a:r>
            <a:r>
              <a:rPr lang="en-US" sz="4400" b="1" u="sng" dirty="0">
                <a:effectLst>
                  <a:outerShdw blurRad="38100" dist="38100" dir="2700000" algn="tl">
                    <a:srgbClr val="000000">
                      <a:alpha val="43137"/>
                    </a:srgbClr>
                  </a:outerShdw>
                </a:effectLst>
              </a:rPr>
              <a:t>teach</a:t>
            </a:r>
            <a:r>
              <a:rPr lang="en-US" sz="4400" b="1" dirty="0">
                <a:effectLst>
                  <a:outerShdw blurRad="38100" dist="38100" dir="2700000" algn="tl">
                    <a:srgbClr val="000000">
                      <a:alpha val="43137"/>
                    </a:srgbClr>
                  </a:outerShdw>
                </a:effectLst>
              </a:rPr>
              <a:t> or to </a:t>
            </a:r>
            <a:r>
              <a:rPr lang="en-US" sz="4400" b="1" u="sng" dirty="0">
                <a:effectLst>
                  <a:outerShdw blurRad="38100" dist="38100" dir="2700000" algn="tl">
                    <a:srgbClr val="000000">
                      <a:alpha val="43137"/>
                    </a:srgbClr>
                  </a:outerShdw>
                </a:effectLst>
              </a:rPr>
              <a:t>have authority </a:t>
            </a:r>
            <a:r>
              <a:rPr lang="en-US" sz="4400" b="1" dirty="0">
                <a:effectLst>
                  <a:outerShdw blurRad="38100" dist="38100" dir="2700000" algn="tl">
                    <a:srgbClr val="000000">
                      <a:alpha val="43137"/>
                    </a:srgbClr>
                  </a:outerShdw>
                </a:effectLst>
              </a:rPr>
              <a:t>over a </a:t>
            </a:r>
            <a:r>
              <a:rPr lang="en-US" sz="4400" b="1" dirty="0" smtClean="0">
                <a:effectLst>
                  <a:outerShdw blurRad="38100" dist="38100" dir="2700000" algn="tl">
                    <a:srgbClr val="000000">
                      <a:alpha val="43137"/>
                    </a:srgbClr>
                  </a:outerShdw>
                </a:effectLst>
              </a:rPr>
              <a:t>man.</a:t>
            </a:r>
            <a:endParaRPr lang="en-US" sz="4400" b="1" dirty="0">
              <a:effectLst>
                <a:outerShdw blurRad="38100" dist="38100" dir="2700000" algn="tl">
                  <a:srgbClr val="000000">
                    <a:alpha val="43137"/>
                  </a:srgbClr>
                </a:outerShdw>
              </a:effectLst>
            </a:endParaRPr>
          </a:p>
          <a:p>
            <a:endParaRPr lang="en-US" dirty="0"/>
          </a:p>
        </p:txBody>
      </p:sp>
      <p:pic>
        <p:nvPicPr>
          <p:cNvPr id="1026" name="Picture 2" descr="http://talkwiththepreacher.files.wordpress.com/2008/09/leah-at-the-pulpi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609600"/>
            <a:ext cx="3962400" cy="5257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609600"/>
            <a:ext cx="4114800" cy="581697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4400" b="1" dirty="0">
                <a:effectLst>
                  <a:outerShdw blurRad="38100" dist="38100" dir="2700000" algn="tl">
                    <a:srgbClr val="000000">
                      <a:alpha val="43137"/>
                    </a:srgbClr>
                  </a:outerShdw>
                </a:effectLst>
              </a:rPr>
              <a:t>1 </a:t>
            </a:r>
            <a:r>
              <a:rPr lang="en-US" sz="4400" b="1" dirty="0" smtClean="0">
                <a:effectLst>
                  <a:outerShdw blurRad="38100" dist="38100" dir="2700000" algn="tl">
                    <a:srgbClr val="000000">
                      <a:alpha val="43137"/>
                    </a:srgbClr>
                  </a:outerShdw>
                </a:effectLst>
              </a:rPr>
              <a:t>TIM. 2:13-14  </a:t>
            </a:r>
          </a:p>
          <a:p>
            <a:endParaRPr lang="en-US" sz="4400" b="1" dirty="0">
              <a:effectLst>
                <a:outerShdw blurRad="38100" dist="38100" dir="2700000" algn="tl">
                  <a:srgbClr val="000000">
                    <a:alpha val="43137"/>
                  </a:srgbClr>
                </a:outerShdw>
              </a:effectLst>
            </a:endParaRPr>
          </a:p>
          <a:p>
            <a:r>
              <a:rPr lang="en-US" sz="3800" b="1" u="sng" dirty="0">
                <a:effectLst>
                  <a:outerShdw blurRad="38100" dist="38100" dir="2700000" algn="tl">
                    <a:srgbClr val="000000">
                      <a:alpha val="43137"/>
                    </a:srgbClr>
                  </a:outerShdw>
                </a:effectLst>
              </a:rPr>
              <a:t>For</a:t>
            </a:r>
            <a:r>
              <a:rPr lang="en-US" sz="3800" b="1" dirty="0">
                <a:effectLst>
                  <a:outerShdw blurRad="38100" dist="38100" dir="2700000" algn="tl">
                    <a:srgbClr val="000000">
                      <a:alpha val="43137"/>
                    </a:srgbClr>
                  </a:outerShdw>
                </a:effectLst>
              </a:rPr>
              <a:t> Adam was formed first, then Eve. </a:t>
            </a:r>
            <a:r>
              <a:rPr lang="en-US" sz="3800" b="1" dirty="0" smtClean="0">
                <a:effectLst>
                  <a:outerShdw blurRad="38100" dist="38100" dir="2700000" algn="tl">
                    <a:srgbClr val="000000">
                      <a:alpha val="43137"/>
                    </a:srgbClr>
                  </a:outerShdw>
                </a:effectLst>
              </a:rPr>
              <a:t>And </a:t>
            </a:r>
            <a:r>
              <a:rPr lang="en-US" sz="3800" b="1" dirty="0">
                <a:effectLst>
                  <a:outerShdw blurRad="38100" dist="38100" dir="2700000" algn="tl">
                    <a:srgbClr val="000000">
                      <a:alpha val="43137"/>
                    </a:srgbClr>
                  </a:outerShdw>
                </a:effectLst>
              </a:rPr>
              <a:t>Adam was not deceived, but the woman being deceived, fell into transgression. </a:t>
            </a:r>
          </a:p>
          <a:p>
            <a:endParaRPr lang="en-US" b="1" dirty="0">
              <a:effectLst>
                <a:outerShdw blurRad="38100" dist="38100" dir="2700000" algn="tl">
                  <a:srgbClr val="000000">
                    <a:alpha val="43137"/>
                  </a:srgbClr>
                </a:outerShdw>
              </a:effectLst>
            </a:endParaRPr>
          </a:p>
        </p:txBody>
      </p:sp>
      <p:pic>
        <p:nvPicPr>
          <p:cNvPr id="1026" name="Picture 2" descr="http://talkwiththepreacher.files.wordpress.com/2008/09/leah-at-the-pulpi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609600"/>
            <a:ext cx="3962400" cy="5257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8926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style>
          <a:lnRef idx="2">
            <a:schemeClr val="dk1"/>
          </a:lnRef>
          <a:fillRef idx="1">
            <a:schemeClr val="lt1"/>
          </a:fillRef>
          <a:effectRef idx="0">
            <a:schemeClr val="dk1"/>
          </a:effectRef>
          <a:fontRef idx="minor">
            <a:schemeClr val="dk1"/>
          </a:fontRef>
        </p:style>
        <p:txBody>
          <a:bodyPr>
            <a:normAutofit/>
          </a:bodyPr>
          <a:lstStyle/>
          <a:p>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Refuting false traditions of men</a:t>
            </a:r>
            <a:endParaRPr lang="en-US" sz="4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304800" y="1600200"/>
            <a:ext cx="8839200" cy="4525963"/>
          </a:xfrm>
        </p:spPr>
        <p:txBody>
          <a:bodyPr>
            <a:noAutofit/>
          </a:bodyPr>
          <a:lstStyle/>
          <a:p>
            <a:pPr marL="0" indent="0">
              <a:buNone/>
            </a:pPr>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 7 – Saying a preacher’s prayers or actions 	 are more effective is false</a:t>
            </a:r>
          </a:p>
          <a:p>
            <a:pPr lvl="1"/>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Some believe only prayers of a preacher are effective.</a:t>
            </a:r>
          </a:p>
          <a:p>
            <a:pPr lvl="1"/>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Some believe only a baptism done by a preacher is valid.</a:t>
            </a:r>
          </a:p>
          <a:p>
            <a:pPr lvl="1"/>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The prayers of ALL righteous people are accepted by God – Jas. 5:16</a:t>
            </a:r>
          </a:p>
          <a:p>
            <a:pPr lvl="2">
              <a:buNone/>
            </a:pPr>
            <a:endParaRPr lang="en-US" sz="28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lvl="1">
              <a:buNone/>
            </a:pPr>
            <a:endParaRPr lang="en-US"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lvl="1"/>
            <a:endParaRPr lang="en-US"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buNone/>
            </a:pPr>
            <a:endParaRPr lang="en-US" sz="36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style>
          <a:lnRef idx="2">
            <a:schemeClr val="dk1"/>
          </a:lnRef>
          <a:fillRef idx="1">
            <a:schemeClr val="lt1"/>
          </a:fillRef>
          <a:effectRef idx="0">
            <a:schemeClr val="dk1"/>
          </a:effectRef>
          <a:fontRef idx="minor">
            <a:schemeClr val="dk1"/>
          </a:fontRef>
        </p:style>
        <p:txBody>
          <a:bodyPr>
            <a:normAutofit/>
          </a:bodyPr>
          <a:lstStyle/>
          <a:p>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Refuting false traditions of men</a:t>
            </a:r>
            <a:endParaRPr lang="en-US" sz="4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304800" y="1600200"/>
            <a:ext cx="8839200" cy="4525963"/>
          </a:xfrm>
        </p:spPr>
        <p:txBody>
          <a:bodyPr>
            <a:noAutofit/>
          </a:bodyPr>
          <a:lstStyle/>
          <a:p>
            <a:pPr marL="0" indent="0">
              <a:buNone/>
            </a:pPr>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 7 – Saying a preacher’s prayers or actions 	 are more effective is false</a:t>
            </a:r>
          </a:p>
          <a:p>
            <a:pPr lvl="1"/>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Prayers of some preachers may not be acceptable because of wicked lives.</a:t>
            </a:r>
          </a:p>
          <a:p>
            <a:pPr lvl="1"/>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It </a:t>
            </a:r>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is not the case that preachers ought to visit because “he is the preacher.”</a:t>
            </a:r>
          </a:p>
          <a:p>
            <a:pPr lvl="1"/>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Preachers visit because they are Christians</a:t>
            </a:r>
          </a:p>
          <a:p>
            <a:pPr lvl="2">
              <a:buNone/>
            </a:pPr>
            <a:endParaRPr lang="en-US" sz="28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lvl="1">
              <a:buNone/>
            </a:pPr>
            <a:endParaRPr lang="en-US"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lvl="1"/>
            <a:endParaRPr lang="en-US"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buNone/>
            </a:pPr>
            <a:endParaRPr lang="en-US" sz="36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style>
          <a:lnRef idx="2">
            <a:schemeClr val="dk1"/>
          </a:lnRef>
          <a:fillRef idx="1">
            <a:schemeClr val="lt1"/>
          </a:fillRef>
          <a:effectRef idx="0">
            <a:schemeClr val="dk1"/>
          </a:effectRef>
          <a:fontRef idx="minor">
            <a:schemeClr val="dk1"/>
          </a:fontRef>
        </p:style>
        <p:txBody>
          <a:bodyPr>
            <a:normAutofit/>
          </a:bodyPr>
          <a:lstStyle/>
          <a:p>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Refuting false traditions of men</a:t>
            </a:r>
            <a:endParaRPr lang="en-US" sz="4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0" y="1447800"/>
            <a:ext cx="9144000" cy="5943600"/>
          </a:xfrm>
        </p:spPr>
        <p:txBody>
          <a:bodyPr>
            <a:noAutofit/>
          </a:bodyPr>
          <a:lstStyle/>
          <a:p>
            <a:pPr marL="0" indent="0">
              <a:spcAft>
                <a:spcPts val="600"/>
              </a:spcAft>
              <a:buNone/>
            </a:pPr>
            <a:r>
              <a:rPr lang="en-US" sz="2900" b="1" dirty="0" smtClean="0">
                <a:effectLst>
                  <a:outerShdw blurRad="38100" dist="38100" dir="2700000" algn="tl">
                    <a:srgbClr val="000000">
                      <a:alpha val="43137"/>
                    </a:srgbClr>
                  </a:outerShdw>
                </a:effectLst>
                <a:latin typeface="Times New Roman" pitchFamily="18" charset="0"/>
                <a:cs typeface="Times New Roman" pitchFamily="18" charset="0"/>
              </a:rPr>
              <a:t># 1 - Clergy and laity distinction is false</a:t>
            </a:r>
          </a:p>
          <a:p>
            <a:pPr marL="0" indent="0">
              <a:spcAft>
                <a:spcPts val="600"/>
              </a:spcAft>
              <a:buNone/>
            </a:pPr>
            <a:r>
              <a:rPr lang="en-US" sz="2900" b="1" dirty="0" smtClean="0">
                <a:effectLst>
                  <a:outerShdw blurRad="38100" dist="38100" dir="2700000" algn="tl">
                    <a:srgbClr val="000000">
                      <a:alpha val="43137"/>
                    </a:srgbClr>
                  </a:outerShdw>
                </a:effectLst>
                <a:latin typeface="Times New Roman" pitchFamily="18" charset="0"/>
                <a:cs typeface="Times New Roman" pitchFamily="18" charset="0"/>
              </a:rPr>
              <a:t># 2 – Giving titles to preachers is false</a:t>
            </a:r>
          </a:p>
          <a:p>
            <a:pPr marL="0" indent="0">
              <a:spcAft>
                <a:spcPts val="600"/>
              </a:spcAft>
              <a:buNone/>
            </a:pPr>
            <a:r>
              <a:rPr lang="en-US" sz="2900" b="1" dirty="0" smtClean="0">
                <a:effectLst>
                  <a:outerShdw blurRad="38100" dist="38100" dir="2700000" algn="tl">
                    <a:srgbClr val="000000">
                      <a:alpha val="43137"/>
                    </a:srgbClr>
                  </a:outerShdw>
                </a:effectLst>
                <a:latin typeface="Times New Roman" pitchFamily="18" charset="0"/>
                <a:cs typeface="Times New Roman" pitchFamily="18" charset="0"/>
              </a:rPr>
              <a:t># 3 – Saying that preachers are miraculously “called” is 	false</a:t>
            </a:r>
          </a:p>
          <a:p>
            <a:pPr marL="0" indent="0">
              <a:spcAft>
                <a:spcPts val="600"/>
              </a:spcAft>
              <a:buNone/>
            </a:pPr>
            <a:r>
              <a:rPr lang="en-US" sz="2900" b="1" dirty="0" smtClean="0">
                <a:effectLst>
                  <a:outerShdw blurRad="38100" dist="38100" dir="2700000" algn="tl">
                    <a:srgbClr val="000000">
                      <a:alpha val="43137"/>
                    </a:srgbClr>
                  </a:outerShdw>
                </a:effectLst>
                <a:latin typeface="Times New Roman" pitchFamily="18" charset="0"/>
                <a:cs typeface="Times New Roman" pitchFamily="18" charset="0"/>
              </a:rPr>
              <a:t># 4 – Saying that preachers are pastors is false</a:t>
            </a:r>
          </a:p>
          <a:p>
            <a:pPr marL="0" indent="0">
              <a:spcAft>
                <a:spcPts val="600"/>
              </a:spcAft>
              <a:buNone/>
            </a:pPr>
            <a:r>
              <a:rPr lang="en-US" sz="2900" b="1" dirty="0" smtClean="0">
                <a:effectLst>
                  <a:outerShdw blurRad="38100" dist="38100" dir="2700000" algn="tl">
                    <a:srgbClr val="000000">
                      <a:alpha val="43137"/>
                    </a:srgbClr>
                  </a:outerShdw>
                </a:effectLst>
                <a:latin typeface="Times New Roman" pitchFamily="18" charset="0"/>
                <a:cs typeface="Times New Roman" pitchFamily="18" charset="0"/>
              </a:rPr>
              <a:t># 5 – Saying that preachers must be celibate is false</a:t>
            </a:r>
          </a:p>
          <a:p>
            <a:pPr marL="0" indent="0">
              <a:spcAft>
                <a:spcPts val="600"/>
              </a:spcAft>
              <a:buNone/>
            </a:pPr>
            <a:r>
              <a:rPr lang="en-US" sz="2900" b="1" dirty="0">
                <a:effectLst>
                  <a:outerShdw blurRad="38100" dist="38100" dir="2700000" algn="tl">
                    <a:srgbClr val="000000">
                      <a:alpha val="43137"/>
                    </a:srgbClr>
                  </a:outerShdw>
                </a:effectLst>
                <a:latin typeface="Times New Roman" pitchFamily="18" charset="0"/>
                <a:cs typeface="Times New Roman" pitchFamily="18" charset="0"/>
              </a:rPr>
              <a:t># 6 – Making women preachers is false</a:t>
            </a:r>
          </a:p>
          <a:p>
            <a:pPr marL="0" indent="0">
              <a:spcAft>
                <a:spcPts val="600"/>
              </a:spcAft>
              <a:buNone/>
            </a:pPr>
            <a:r>
              <a:rPr lang="en-US" sz="2900" b="1" dirty="0">
                <a:effectLst>
                  <a:outerShdw blurRad="38100" dist="38100" dir="2700000" algn="tl">
                    <a:srgbClr val="000000">
                      <a:alpha val="43137"/>
                    </a:srgbClr>
                  </a:outerShdw>
                </a:effectLst>
                <a:latin typeface="Times New Roman" pitchFamily="18" charset="0"/>
                <a:cs typeface="Times New Roman" pitchFamily="18" charset="0"/>
              </a:rPr>
              <a:t># 7 – Saying a preacher’s prayers or </a:t>
            </a:r>
            <a:r>
              <a:rPr lang="en-US" sz="2900" b="1" dirty="0" smtClean="0">
                <a:effectLst>
                  <a:outerShdw blurRad="38100" dist="38100" dir="2700000" algn="tl">
                    <a:srgbClr val="000000">
                      <a:alpha val="43137"/>
                    </a:srgbClr>
                  </a:outerShdw>
                </a:effectLst>
                <a:latin typeface="Times New Roman" pitchFamily="18" charset="0"/>
                <a:cs typeface="Times New Roman" pitchFamily="18" charset="0"/>
              </a:rPr>
              <a:t>actions are </a:t>
            </a:r>
            <a:r>
              <a:rPr lang="en-US" sz="2900" b="1" dirty="0">
                <a:effectLst>
                  <a:outerShdw blurRad="38100" dist="38100" dir="2700000" algn="tl">
                    <a:srgbClr val="000000">
                      <a:alpha val="43137"/>
                    </a:srgbClr>
                  </a:outerShdw>
                </a:effectLst>
                <a:latin typeface="Times New Roman" pitchFamily="18" charset="0"/>
                <a:cs typeface="Times New Roman" pitchFamily="18" charset="0"/>
              </a:rPr>
              <a:t>more </a:t>
            </a:r>
            <a:r>
              <a:rPr lang="en-US" sz="2900" b="1" dirty="0" smtClean="0">
                <a:effectLst>
                  <a:outerShdw blurRad="38100" dist="38100" dir="2700000" algn="tl">
                    <a:srgbClr val="000000">
                      <a:alpha val="43137"/>
                    </a:srgbClr>
                  </a:outerShdw>
                </a:effectLst>
                <a:latin typeface="Times New Roman" pitchFamily="18" charset="0"/>
                <a:cs typeface="Times New Roman" pitchFamily="18" charset="0"/>
              </a:rPr>
              <a:t>	effective </a:t>
            </a:r>
            <a:r>
              <a:rPr lang="en-US" sz="2900" b="1" dirty="0">
                <a:effectLst>
                  <a:outerShdw blurRad="38100" dist="38100" dir="2700000" algn="tl">
                    <a:srgbClr val="000000">
                      <a:alpha val="43137"/>
                    </a:srgbClr>
                  </a:outerShdw>
                </a:effectLst>
                <a:latin typeface="Times New Roman" pitchFamily="18" charset="0"/>
                <a:cs typeface="Times New Roman" pitchFamily="18" charset="0"/>
              </a:rPr>
              <a:t>is false</a:t>
            </a:r>
          </a:p>
          <a:p>
            <a:pPr marL="0" indent="0">
              <a:buNone/>
            </a:pPr>
            <a:endParaRPr lang="en-US" b="1"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en-US" sz="3600" b="1"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en-US" sz="3600" b="1"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en-US" sz="3600" b="1"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en-US" sz="3600" b="1"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en-US" sz="3600" b="1"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en-US"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buNone/>
            </a:pPr>
            <a:endParaRPr lang="en-US" sz="36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33137"/>
            <a:ext cx="4572000" cy="6247864"/>
          </a:xfrm>
          <a:prstGeom prst="rect">
            <a:avLst/>
          </a:prstGeom>
          <a:effectLst>
            <a:glow rad="139700">
              <a:schemeClr val="accent1">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r>
              <a:rPr lang="en-US" sz="4000" b="1" dirty="0" smtClean="0">
                <a:ln>
                  <a:solidFill>
                    <a:srgbClr val="FF0000"/>
                  </a:solidFill>
                </a:ln>
              </a:rPr>
              <a:t>ROM. 1:16  </a:t>
            </a:r>
          </a:p>
          <a:p>
            <a:r>
              <a:rPr lang="en-US" sz="4000" b="1" dirty="0" smtClean="0">
                <a:ln>
                  <a:solidFill>
                    <a:srgbClr val="FF0000"/>
                  </a:solidFill>
                </a:ln>
              </a:rPr>
              <a:t>For </a:t>
            </a:r>
            <a:r>
              <a:rPr lang="en-US" sz="4000" b="1" dirty="0">
                <a:ln>
                  <a:solidFill>
                    <a:srgbClr val="FF0000"/>
                  </a:solidFill>
                </a:ln>
              </a:rPr>
              <a:t>I am not ashamed of the </a:t>
            </a:r>
            <a:r>
              <a:rPr lang="en-US" sz="4000" b="1" u="sng" dirty="0">
                <a:ln>
                  <a:solidFill>
                    <a:srgbClr val="FF0000"/>
                  </a:solidFill>
                </a:ln>
              </a:rPr>
              <a:t>gospel of Christ</a:t>
            </a:r>
            <a:r>
              <a:rPr lang="en-US" sz="4000" b="1" dirty="0">
                <a:ln>
                  <a:solidFill>
                    <a:srgbClr val="FF0000"/>
                  </a:solidFill>
                </a:ln>
              </a:rPr>
              <a:t>, for it is the </a:t>
            </a:r>
            <a:r>
              <a:rPr lang="en-US" sz="4000" b="1" dirty="0">
                <a:ln>
                  <a:solidFill>
                    <a:srgbClr val="FF0000"/>
                  </a:solidFill>
                </a:ln>
                <a:effectLst>
                  <a:glow rad="228600">
                    <a:schemeClr val="accent2">
                      <a:satMod val="175000"/>
                      <a:alpha val="40000"/>
                    </a:schemeClr>
                  </a:glow>
                </a:effectLst>
              </a:rPr>
              <a:t>power</a:t>
            </a:r>
            <a:r>
              <a:rPr lang="en-US" sz="4000" b="1" dirty="0">
                <a:ln>
                  <a:solidFill>
                    <a:srgbClr val="FF0000"/>
                  </a:solidFill>
                </a:ln>
              </a:rPr>
              <a:t> of God to salvation for everyone who believes, for the Jew first and also for the Greek</a:t>
            </a:r>
            <a:r>
              <a:rPr lang="en-US" sz="4000" b="1" dirty="0" smtClean="0">
                <a:ln>
                  <a:solidFill>
                    <a:srgbClr val="FF0000"/>
                  </a:solidFill>
                </a:ln>
              </a:rPr>
              <a:t>.</a:t>
            </a:r>
            <a:endParaRPr lang="en-US" sz="4000" b="1" dirty="0">
              <a:ln>
                <a:solidFill>
                  <a:srgbClr val="FF0000"/>
                </a:solidFill>
              </a:ln>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2" name="Rectangle 4"/>
          <p:cNvSpPr>
            <a:spLocks noChangeArrowheads="1"/>
          </p:cNvSpPr>
          <p:nvPr/>
        </p:nvSpPr>
        <p:spPr bwMode="auto">
          <a:xfrm>
            <a:off x="553577" y="0"/>
            <a:ext cx="8102600" cy="901700"/>
          </a:xfrm>
          <a:prstGeom prst="rect">
            <a:avLst/>
          </a:prstGeom>
          <a:noFill/>
          <a:ln w="9525">
            <a:noFill/>
            <a:miter lim="800000"/>
            <a:headEnd/>
            <a:tailEnd/>
          </a:ln>
        </p:spPr>
        <p:txBody>
          <a:bodyPr lIns="92075" tIns="46037" rIns="92075" bIns="46037" anchor="ctr"/>
          <a:lstStyle/>
          <a:p>
            <a:pPr algn="ctr"/>
            <a:r>
              <a:rPr lang="en-US" sz="4000" b="1" dirty="0">
                <a:solidFill>
                  <a:srgbClr val="FFFF00"/>
                </a:solidFill>
              </a:rPr>
              <a:t>GOD’S SIMPLE PLAN FOR SALVATION</a:t>
            </a:r>
          </a:p>
        </p:txBody>
      </p:sp>
      <p:sp>
        <p:nvSpPr>
          <p:cNvPr id="5123" name="AutoShape 5"/>
          <p:cNvSpPr>
            <a:spLocks noChangeArrowheads="1"/>
          </p:cNvSpPr>
          <p:nvPr/>
        </p:nvSpPr>
        <p:spPr bwMode="auto">
          <a:xfrm>
            <a:off x="-7938" y="5416550"/>
            <a:ext cx="1524000" cy="1447800"/>
          </a:xfrm>
          <a:prstGeom prst="cube">
            <a:avLst>
              <a:gd name="adj" fmla="val 25000"/>
            </a:avLst>
          </a:prstGeom>
          <a:solidFill>
            <a:srgbClr val="FFFF99"/>
          </a:solidFill>
          <a:ln w="22225">
            <a:solidFill>
              <a:srgbClr val="000080"/>
            </a:solidFill>
            <a:miter lim="800000"/>
            <a:headEnd/>
            <a:tailEnd/>
          </a:ln>
          <a:effectLst>
            <a:prstShdw prst="shdw17" dist="17961" dir="13500000">
              <a:srgbClr val="00004D"/>
            </a:prstShdw>
          </a:effectLst>
        </p:spPr>
        <p:txBody>
          <a:bodyPr wrap="none" anchor="ctr"/>
          <a:lstStyle/>
          <a:p>
            <a:pPr algn="ctr" eaLnBrk="0" hangingPunct="0"/>
            <a:r>
              <a:rPr lang="en-US" sz="2800" b="1" dirty="0">
                <a:solidFill>
                  <a:srgbClr val="FF0000"/>
                </a:solidFill>
              </a:rPr>
              <a:t>hear</a:t>
            </a:r>
          </a:p>
        </p:txBody>
      </p:sp>
      <p:sp>
        <p:nvSpPr>
          <p:cNvPr id="5124" name="AutoShape 6"/>
          <p:cNvSpPr>
            <a:spLocks noChangeArrowheads="1"/>
          </p:cNvSpPr>
          <p:nvPr/>
        </p:nvSpPr>
        <p:spPr bwMode="auto">
          <a:xfrm>
            <a:off x="1122362" y="4629150"/>
            <a:ext cx="1562100" cy="2286000"/>
          </a:xfrm>
          <a:prstGeom prst="cube">
            <a:avLst>
              <a:gd name="adj" fmla="val 25000"/>
            </a:avLst>
          </a:prstGeom>
          <a:solidFill>
            <a:srgbClr val="FFFF99"/>
          </a:solidFill>
          <a:ln w="22225">
            <a:solidFill>
              <a:srgbClr val="000080"/>
            </a:solidFill>
            <a:miter lim="800000"/>
            <a:headEnd/>
            <a:tailEnd/>
          </a:ln>
          <a:effectLst>
            <a:prstShdw prst="shdw17" dist="17961" dir="13500000">
              <a:srgbClr val="00004D"/>
            </a:prstShdw>
          </a:effectLst>
        </p:spPr>
        <p:txBody>
          <a:bodyPr wrap="none" anchor="ctr"/>
          <a:lstStyle/>
          <a:p>
            <a:pPr algn="ctr" eaLnBrk="0" hangingPunct="0"/>
            <a:r>
              <a:rPr lang="en-US" sz="2600" b="1" dirty="0">
                <a:solidFill>
                  <a:srgbClr val="FF0000"/>
                </a:solidFill>
              </a:rPr>
              <a:t>believe</a:t>
            </a:r>
          </a:p>
        </p:txBody>
      </p:sp>
      <p:sp>
        <p:nvSpPr>
          <p:cNvPr id="5125" name="AutoShape 7"/>
          <p:cNvSpPr>
            <a:spLocks noChangeArrowheads="1"/>
          </p:cNvSpPr>
          <p:nvPr/>
        </p:nvSpPr>
        <p:spPr bwMode="auto">
          <a:xfrm>
            <a:off x="2316162" y="3854450"/>
            <a:ext cx="1739900" cy="3073400"/>
          </a:xfrm>
          <a:prstGeom prst="cube">
            <a:avLst>
              <a:gd name="adj" fmla="val 25000"/>
            </a:avLst>
          </a:prstGeom>
          <a:solidFill>
            <a:srgbClr val="FFFF99"/>
          </a:solidFill>
          <a:ln w="22225">
            <a:solidFill>
              <a:srgbClr val="000080"/>
            </a:solidFill>
            <a:miter lim="800000"/>
            <a:headEnd/>
            <a:tailEnd/>
          </a:ln>
          <a:effectLst>
            <a:prstShdw prst="shdw17" dist="17961" dir="13500000">
              <a:srgbClr val="00004D"/>
            </a:prstShdw>
          </a:effectLst>
        </p:spPr>
        <p:txBody>
          <a:bodyPr wrap="none" anchor="ctr"/>
          <a:lstStyle/>
          <a:p>
            <a:pPr algn="ctr" eaLnBrk="0" hangingPunct="0"/>
            <a:r>
              <a:rPr lang="en-US" sz="2800" b="1" dirty="0">
                <a:solidFill>
                  <a:srgbClr val="FF0000"/>
                </a:solidFill>
              </a:rPr>
              <a:t>repent</a:t>
            </a:r>
          </a:p>
        </p:txBody>
      </p:sp>
      <p:sp>
        <p:nvSpPr>
          <p:cNvPr id="5126" name="AutoShape 8"/>
          <p:cNvSpPr>
            <a:spLocks noChangeArrowheads="1"/>
          </p:cNvSpPr>
          <p:nvPr/>
        </p:nvSpPr>
        <p:spPr bwMode="auto">
          <a:xfrm>
            <a:off x="3636962" y="2927350"/>
            <a:ext cx="2222500" cy="4013200"/>
          </a:xfrm>
          <a:prstGeom prst="cube">
            <a:avLst>
              <a:gd name="adj" fmla="val 25000"/>
            </a:avLst>
          </a:prstGeom>
          <a:solidFill>
            <a:srgbClr val="FFFF99"/>
          </a:solidFill>
          <a:ln w="22225">
            <a:solidFill>
              <a:srgbClr val="000080"/>
            </a:solidFill>
            <a:miter lim="800000"/>
            <a:headEnd/>
            <a:tailEnd/>
          </a:ln>
          <a:effectLst>
            <a:prstShdw prst="shdw17" dist="17961" dir="13500000">
              <a:srgbClr val="00004D"/>
            </a:prstShdw>
          </a:effectLst>
        </p:spPr>
        <p:txBody>
          <a:bodyPr wrap="none" anchor="ctr"/>
          <a:lstStyle/>
          <a:p>
            <a:pPr algn="ctr" eaLnBrk="0" hangingPunct="0"/>
            <a:r>
              <a:rPr lang="en-US" sz="2800" b="1" dirty="0">
                <a:solidFill>
                  <a:srgbClr val="FF0000"/>
                </a:solidFill>
              </a:rPr>
              <a:t>confess</a:t>
            </a:r>
          </a:p>
        </p:txBody>
      </p:sp>
      <p:sp>
        <p:nvSpPr>
          <p:cNvPr id="5127" name="AutoShape 9"/>
          <p:cNvSpPr>
            <a:spLocks noChangeArrowheads="1"/>
          </p:cNvSpPr>
          <p:nvPr/>
        </p:nvSpPr>
        <p:spPr bwMode="auto">
          <a:xfrm>
            <a:off x="5262562" y="1949450"/>
            <a:ext cx="2362200" cy="4965700"/>
          </a:xfrm>
          <a:prstGeom prst="cube">
            <a:avLst>
              <a:gd name="adj" fmla="val 25000"/>
            </a:avLst>
          </a:prstGeom>
          <a:solidFill>
            <a:srgbClr val="FFFF99"/>
          </a:solidFill>
          <a:ln w="22225">
            <a:solidFill>
              <a:srgbClr val="000080"/>
            </a:solidFill>
            <a:miter lim="800000"/>
            <a:headEnd/>
            <a:tailEnd/>
          </a:ln>
          <a:effectLst>
            <a:prstShdw prst="shdw17" dist="17961" dir="13500000">
              <a:srgbClr val="00004D"/>
            </a:prstShdw>
          </a:effectLst>
        </p:spPr>
        <p:txBody>
          <a:bodyPr wrap="none" anchor="ctr"/>
          <a:lstStyle/>
          <a:p>
            <a:pPr algn="ctr" eaLnBrk="0" hangingPunct="0"/>
            <a:r>
              <a:rPr lang="en-US" sz="2800" b="1" dirty="0">
                <a:solidFill>
                  <a:srgbClr val="FF0000"/>
                </a:solidFill>
              </a:rPr>
              <a:t>baptism</a:t>
            </a:r>
          </a:p>
        </p:txBody>
      </p:sp>
      <p:sp>
        <p:nvSpPr>
          <p:cNvPr id="5130" name="Text Box 10"/>
          <p:cNvSpPr txBox="1">
            <a:spLocks noChangeArrowheads="1"/>
          </p:cNvSpPr>
          <p:nvPr/>
        </p:nvSpPr>
        <p:spPr bwMode="auto">
          <a:xfrm>
            <a:off x="79375" y="5089525"/>
            <a:ext cx="1358900" cy="398463"/>
          </a:xfrm>
          <a:prstGeom prst="rect">
            <a:avLst/>
          </a:prstGeom>
          <a:solidFill>
            <a:schemeClr val="bg2">
              <a:alpha val="80000"/>
            </a:schemeClr>
          </a:solidFill>
          <a:ln w="31750">
            <a:solidFill>
              <a:schemeClr val="tx1"/>
            </a:solidFill>
            <a:miter lim="800000"/>
            <a:headEnd/>
            <a:tailEnd/>
          </a:ln>
          <a:effectLst>
            <a:outerShdw dist="107763" dir="13500000" algn="ctr" rotWithShape="0">
              <a:schemeClr val="bg2">
                <a:alpha val="50000"/>
              </a:schemeClr>
            </a:outerShdw>
          </a:effectLst>
        </p:spPr>
        <p:txBody>
          <a:bodyPr wrap="none">
            <a:spAutoFit/>
          </a:bodyPr>
          <a:lstStyle/>
          <a:p>
            <a:pPr eaLnBrk="0" hangingPunct="0">
              <a:defRPr/>
            </a:pPr>
            <a:r>
              <a:rPr lang="en-US" b="1">
                <a:latin typeface="Arial" pitchFamily="34" charset="0"/>
                <a:cs typeface="Arial" pitchFamily="34" charset="0"/>
              </a:rPr>
              <a:t>ACTS 3:22</a:t>
            </a:r>
          </a:p>
        </p:txBody>
      </p:sp>
      <p:sp>
        <p:nvSpPr>
          <p:cNvPr id="5131" name="Text Box 11"/>
          <p:cNvSpPr txBox="1">
            <a:spLocks noChangeArrowheads="1"/>
          </p:cNvSpPr>
          <p:nvPr/>
        </p:nvSpPr>
        <p:spPr bwMode="auto">
          <a:xfrm>
            <a:off x="904875" y="4267200"/>
            <a:ext cx="1366080" cy="461665"/>
          </a:xfrm>
          <a:prstGeom prst="rect">
            <a:avLst/>
          </a:prstGeom>
          <a:solidFill>
            <a:schemeClr val="bg2">
              <a:alpha val="80000"/>
            </a:schemeClr>
          </a:solidFill>
          <a:ln w="31750">
            <a:solidFill>
              <a:schemeClr val="tx1"/>
            </a:solidFill>
            <a:miter lim="800000"/>
            <a:headEnd/>
            <a:tailEnd/>
          </a:ln>
          <a:effectLst>
            <a:outerShdw dist="107763" dir="13500000" algn="ctr" rotWithShape="0">
              <a:schemeClr val="bg2">
                <a:alpha val="50000"/>
              </a:schemeClr>
            </a:outerShdw>
          </a:effectLst>
        </p:spPr>
        <p:txBody>
          <a:bodyPr wrap="none">
            <a:spAutoFit/>
          </a:bodyPr>
          <a:lstStyle/>
          <a:p>
            <a:pPr eaLnBrk="0" hangingPunct="0">
              <a:defRPr/>
            </a:pPr>
            <a:r>
              <a:rPr lang="en-US" sz="2400" b="1" dirty="0">
                <a:latin typeface="Arial" pitchFamily="34" charset="0"/>
                <a:cs typeface="Arial" pitchFamily="34" charset="0"/>
              </a:rPr>
              <a:t>JN. </a:t>
            </a:r>
            <a:r>
              <a:rPr lang="en-US" sz="2400" b="1" dirty="0" smtClean="0">
                <a:latin typeface="Arial" pitchFamily="34" charset="0"/>
                <a:cs typeface="Arial" pitchFamily="34" charset="0"/>
              </a:rPr>
              <a:t>8:24</a:t>
            </a:r>
            <a:endParaRPr lang="en-US" sz="2400" b="1" dirty="0">
              <a:latin typeface="Arial" pitchFamily="34" charset="0"/>
              <a:cs typeface="Arial" pitchFamily="34" charset="0"/>
            </a:endParaRPr>
          </a:p>
        </p:txBody>
      </p:sp>
      <p:sp>
        <p:nvSpPr>
          <p:cNvPr id="5132" name="Text Box 12"/>
          <p:cNvSpPr txBox="1">
            <a:spLocks noChangeArrowheads="1"/>
          </p:cNvSpPr>
          <p:nvPr/>
        </p:nvSpPr>
        <p:spPr bwMode="auto">
          <a:xfrm>
            <a:off x="2276475" y="3511550"/>
            <a:ext cx="1401762" cy="488950"/>
          </a:xfrm>
          <a:prstGeom prst="rect">
            <a:avLst/>
          </a:prstGeom>
          <a:solidFill>
            <a:schemeClr val="bg2">
              <a:alpha val="80000"/>
            </a:schemeClr>
          </a:solidFill>
          <a:ln w="31750">
            <a:solidFill>
              <a:schemeClr val="tx1"/>
            </a:solidFill>
            <a:miter lim="800000"/>
            <a:headEnd/>
            <a:tailEnd/>
          </a:ln>
          <a:effectLst>
            <a:outerShdw dist="107763" dir="13500000" algn="ctr" rotWithShape="0">
              <a:schemeClr val="bg2">
                <a:alpha val="50000"/>
              </a:schemeClr>
            </a:outerShdw>
          </a:effectLst>
        </p:spPr>
        <p:txBody>
          <a:bodyPr wrap="none">
            <a:spAutoFit/>
          </a:bodyPr>
          <a:lstStyle/>
          <a:p>
            <a:pPr eaLnBrk="0" hangingPunct="0">
              <a:defRPr/>
            </a:pPr>
            <a:r>
              <a:rPr lang="en-US" sz="2400" b="1" dirty="0">
                <a:latin typeface="Arial" pitchFamily="34" charset="0"/>
                <a:cs typeface="Arial" pitchFamily="34" charset="0"/>
              </a:rPr>
              <a:t>LK. 13:3</a:t>
            </a:r>
          </a:p>
        </p:txBody>
      </p:sp>
      <p:sp>
        <p:nvSpPr>
          <p:cNvPr id="5133" name="Text Box 13"/>
          <p:cNvSpPr txBox="1">
            <a:spLocks noChangeArrowheads="1"/>
          </p:cNvSpPr>
          <p:nvPr/>
        </p:nvSpPr>
        <p:spPr bwMode="auto">
          <a:xfrm>
            <a:off x="3662362" y="2698750"/>
            <a:ext cx="1555750" cy="488950"/>
          </a:xfrm>
          <a:prstGeom prst="rect">
            <a:avLst/>
          </a:prstGeom>
          <a:solidFill>
            <a:schemeClr val="bg2">
              <a:alpha val="80000"/>
            </a:schemeClr>
          </a:solidFill>
          <a:ln w="31750">
            <a:solidFill>
              <a:schemeClr val="tx1"/>
            </a:solidFill>
            <a:miter lim="800000"/>
            <a:headEnd/>
            <a:tailEnd/>
          </a:ln>
          <a:effectLst>
            <a:outerShdw dist="107763" dir="13500000" algn="ctr" rotWithShape="0">
              <a:schemeClr val="bg2">
                <a:alpha val="50000"/>
              </a:schemeClr>
            </a:outerShdw>
          </a:effectLst>
        </p:spPr>
        <p:txBody>
          <a:bodyPr wrap="none">
            <a:spAutoFit/>
          </a:bodyPr>
          <a:lstStyle/>
          <a:p>
            <a:pPr eaLnBrk="0" hangingPunct="0">
              <a:defRPr/>
            </a:pPr>
            <a:r>
              <a:rPr lang="en-US" sz="2400" b="1">
                <a:latin typeface="Arial" pitchFamily="34" charset="0"/>
                <a:cs typeface="Arial" pitchFamily="34" charset="0"/>
              </a:rPr>
              <a:t>JN. 12:42</a:t>
            </a:r>
          </a:p>
        </p:txBody>
      </p:sp>
      <p:sp>
        <p:nvSpPr>
          <p:cNvPr id="5134" name="Text Box 14"/>
          <p:cNvSpPr txBox="1">
            <a:spLocks noChangeArrowheads="1"/>
          </p:cNvSpPr>
          <p:nvPr/>
        </p:nvSpPr>
        <p:spPr bwMode="auto">
          <a:xfrm>
            <a:off x="5210175" y="1885950"/>
            <a:ext cx="1555234" cy="461665"/>
          </a:xfrm>
          <a:prstGeom prst="rect">
            <a:avLst/>
          </a:prstGeom>
          <a:solidFill>
            <a:schemeClr val="bg2">
              <a:alpha val="80000"/>
            </a:schemeClr>
          </a:solidFill>
          <a:ln w="31750">
            <a:solidFill>
              <a:schemeClr val="tx1"/>
            </a:solidFill>
            <a:miter lim="800000"/>
            <a:headEnd/>
            <a:tailEnd/>
          </a:ln>
          <a:effectLst>
            <a:outerShdw dist="107763" dir="13500000" algn="ctr" rotWithShape="0">
              <a:schemeClr val="bg2">
                <a:alpha val="50000"/>
              </a:schemeClr>
            </a:outerShdw>
          </a:effectLst>
        </p:spPr>
        <p:txBody>
          <a:bodyPr wrap="none">
            <a:spAutoFit/>
          </a:bodyPr>
          <a:lstStyle/>
          <a:p>
            <a:pPr eaLnBrk="0" hangingPunct="0">
              <a:defRPr/>
            </a:pPr>
            <a:r>
              <a:rPr lang="en-US" sz="2400" b="1" dirty="0" smtClean="0">
                <a:latin typeface="Arial" pitchFamily="34" charset="0"/>
                <a:cs typeface="Arial" pitchFamily="34" charset="0"/>
              </a:rPr>
              <a:t>Acts 2:38</a:t>
            </a:r>
            <a:endParaRPr lang="en-US" sz="2400" b="1" dirty="0">
              <a:latin typeface="Arial" pitchFamily="34" charset="0"/>
              <a:cs typeface="Arial" pitchFamily="34" charset="0"/>
            </a:endParaRPr>
          </a:p>
        </p:txBody>
      </p:sp>
      <p:sp>
        <p:nvSpPr>
          <p:cNvPr id="2" name="AutoShape 15"/>
          <p:cNvSpPr>
            <a:spLocks noChangeArrowheads="1"/>
          </p:cNvSpPr>
          <p:nvPr/>
        </p:nvSpPr>
        <p:spPr bwMode="auto">
          <a:xfrm>
            <a:off x="7015162" y="1624013"/>
            <a:ext cx="2120900" cy="5283200"/>
          </a:xfrm>
          <a:prstGeom prst="cube">
            <a:avLst>
              <a:gd name="adj" fmla="val 25000"/>
            </a:avLst>
          </a:prstGeom>
          <a:solidFill>
            <a:srgbClr val="FFFF99"/>
          </a:solidFill>
          <a:ln w="22225">
            <a:solidFill>
              <a:srgbClr val="000080"/>
            </a:solidFill>
            <a:miter lim="800000"/>
            <a:headEnd/>
            <a:tailEnd/>
          </a:ln>
          <a:effectLst>
            <a:prstShdw prst="shdw17" dist="17961" dir="13500000">
              <a:srgbClr val="00004D"/>
            </a:prstShdw>
          </a:effectLst>
        </p:spPr>
        <p:txBody>
          <a:bodyPr wrap="none" anchor="ctr"/>
          <a:lstStyle/>
          <a:p>
            <a:pPr algn="ctr" eaLnBrk="0" hangingPunct="0"/>
            <a:endParaRPr lang="en-US" sz="2800" b="1">
              <a:solidFill>
                <a:schemeClr val="bg1"/>
              </a:solidFill>
            </a:endParaRPr>
          </a:p>
        </p:txBody>
      </p:sp>
      <p:sp>
        <p:nvSpPr>
          <p:cNvPr id="5136" name="Text Box 16"/>
          <p:cNvSpPr txBox="1">
            <a:spLocks noChangeArrowheads="1"/>
          </p:cNvSpPr>
          <p:nvPr/>
        </p:nvSpPr>
        <p:spPr bwMode="auto">
          <a:xfrm>
            <a:off x="7115175" y="1539875"/>
            <a:ext cx="1555750" cy="488950"/>
          </a:xfrm>
          <a:prstGeom prst="rect">
            <a:avLst/>
          </a:prstGeom>
          <a:solidFill>
            <a:schemeClr val="bg2">
              <a:alpha val="80000"/>
            </a:schemeClr>
          </a:solidFill>
          <a:ln w="31750">
            <a:solidFill>
              <a:schemeClr val="tx1"/>
            </a:solidFill>
            <a:miter lim="800000"/>
            <a:headEnd/>
            <a:tailEnd/>
          </a:ln>
          <a:effectLst>
            <a:outerShdw dist="107763" dir="13500000" algn="ctr" rotWithShape="0">
              <a:schemeClr val="bg2">
                <a:alpha val="50000"/>
              </a:schemeClr>
            </a:outerShdw>
          </a:effectLst>
        </p:spPr>
        <p:txBody>
          <a:bodyPr wrap="none">
            <a:spAutoFit/>
          </a:bodyPr>
          <a:lstStyle/>
          <a:p>
            <a:pPr eaLnBrk="0" hangingPunct="0">
              <a:defRPr/>
            </a:pPr>
            <a:r>
              <a:rPr lang="en-US" sz="2400" b="1">
                <a:latin typeface="Arial" pitchFamily="34" charset="0"/>
                <a:cs typeface="Arial" pitchFamily="34" charset="0"/>
              </a:rPr>
              <a:t>Rev. 2:10</a:t>
            </a:r>
          </a:p>
        </p:txBody>
      </p:sp>
      <p:sp>
        <p:nvSpPr>
          <p:cNvPr id="5135" name="WordArt 17"/>
          <p:cNvSpPr>
            <a:spLocks noChangeArrowheads="1" noChangeShapeType="1" noTextEdit="1"/>
          </p:cNvSpPr>
          <p:nvPr/>
        </p:nvSpPr>
        <p:spPr bwMode="auto">
          <a:xfrm rot="5400000">
            <a:off x="6102350" y="3729038"/>
            <a:ext cx="3486150" cy="1295400"/>
          </a:xfrm>
          <a:prstGeom prst="rect">
            <a:avLst/>
          </a:prstGeom>
        </p:spPr>
        <p:txBody>
          <a:bodyPr wrap="none" fromWordArt="1">
            <a:prstTxWarp prst="textPlain">
              <a:avLst>
                <a:gd name="adj" fmla="val 50000"/>
              </a:avLst>
            </a:prstTxWarp>
          </a:bodyPr>
          <a:lstStyle/>
          <a:p>
            <a:pPr algn="ctr"/>
            <a:r>
              <a:rPr lang="en-US" sz="3600" b="1" kern="10" spc="720">
                <a:ln w="12700">
                  <a:solidFill>
                    <a:srgbClr val="000000"/>
                  </a:solidFill>
                  <a:round/>
                  <a:headEnd/>
                  <a:tailEnd/>
                </a:ln>
                <a:solidFill>
                  <a:srgbClr val="FF0000"/>
                </a:solidFill>
                <a:effectLst>
                  <a:outerShdw dist="45791" dir="3378596" algn="ctr" rotWithShape="0">
                    <a:srgbClr val="4D4D4D">
                      <a:alpha val="79999"/>
                    </a:srgbClr>
                  </a:outerShdw>
                </a:effectLst>
                <a:latin typeface="Arial Black"/>
              </a:rPr>
              <a:t>OBEDIENT</a:t>
            </a:r>
          </a:p>
          <a:p>
            <a:pPr algn="ctr"/>
            <a:r>
              <a:rPr lang="en-US" sz="3600" b="1" kern="10" spc="720">
                <a:ln w="12700">
                  <a:solidFill>
                    <a:srgbClr val="000000"/>
                  </a:solidFill>
                  <a:round/>
                  <a:headEnd/>
                  <a:tailEnd/>
                </a:ln>
                <a:solidFill>
                  <a:srgbClr val="FF0000"/>
                </a:solidFill>
                <a:effectLst>
                  <a:outerShdw dist="45791" dir="3378596" algn="ctr" rotWithShape="0">
                    <a:srgbClr val="4D4D4D">
                      <a:alpha val="79999"/>
                    </a:srgbClr>
                  </a:outerShdw>
                </a:effectLst>
                <a:latin typeface="Arial Black"/>
              </a:rPr>
              <a:t>UNTIL DEATH</a:t>
            </a:r>
          </a:p>
        </p:txBody>
      </p:sp>
    </p:spTree>
    <p:extLst>
      <p:ext uri="{BB962C8B-B14F-4D97-AF65-F5344CB8AC3E}">
        <p14:creationId xmlns:p14="http://schemas.microsoft.com/office/powerpoint/2010/main" val="35739385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474345"/>
            <a:ext cx="4572000" cy="5909310"/>
          </a:xfrm>
          <a:prstGeom prst="rect">
            <a:avLst/>
          </a:prstGeom>
        </p:spPr>
        <p:style>
          <a:lnRef idx="2">
            <a:schemeClr val="accent2"/>
          </a:lnRef>
          <a:fillRef idx="1">
            <a:schemeClr val="lt1"/>
          </a:fillRef>
          <a:effectRef idx="0">
            <a:schemeClr val="accent2"/>
          </a:effectRef>
          <a:fontRef idx="minor">
            <a:schemeClr val="dk1"/>
          </a:fontRef>
        </p:style>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 COR. 1:21  </a:t>
            </a:r>
          </a:p>
          <a:p>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For </a:t>
            </a: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since, in the wisdom of God, the world through wisdom did not know God, it pleased God through the foolishness of </a:t>
            </a:r>
            <a:r>
              <a:rPr lang="en-US" sz="3600"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message preached to save</a:t>
            </a: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those who believe.</a:t>
            </a:r>
          </a:p>
          <a:p>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US" sz="5400" b="1" dirty="0" smtClean="0">
                <a:effectLst>
                  <a:outerShdw blurRad="38100" dist="38100" dir="2700000" algn="tl">
                    <a:srgbClr val="000000">
                      <a:alpha val="43137"/>
                    </a:srgbClr>
                  </a:outerShdw>
                </a:effectLst>
                <a:latin typeface="Times New Roman" pitchFamily="18" charset="0"/>
                <a:cs typeface="Times New Roman" pitchFamily="18" charset="0"/>
              </a:rPr>
              <a:t>What is a preacher?</a:t>
            </a:r>
            <a:endParaRPr lang="en-US" sz="5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304800" y="1600200"/>
            <a:ext cx="8839200" cy="4525963"/>
          </a:xfrm>
        </p:spPr>
        <p:txBody>
          <a:bodyPr>
            <a:normAutofit/>
          </a:bodyPr>
          <a:lstStyle/>
          <a:p>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A man </a:t>
            </a:r>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who is to </a:t>
            </a:r>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preach the WHOLE counsel of God - TIT. 2:15</a:t>
            </a:r>
            <a:endParaRPr lang="en-US" sz="36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305800" cy="1846659"/>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a:spAutoFit/>
          </a:bodyPr>
          <a:lstStyle/>
          <a:p>
            <a:r>
              <a:rPr lang="en-US" sz="3200" b="1" dirty="0" smtClean="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rPr>
              <a:t>TITUS 2:15  </a:t>
            </a:r>
          </a:p>
          <a:p>
            <a:r>
              <a:rPr lang="en-US" sz="3200" b="1" dirty="0" smtClean="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rPr>
              <a:t>Speak </a:t>
            </a:r>
            <a:r>
              <a:rPr lang="en-US" sz="3200" b="1" dirty="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rPr>
              <a:t>these things, exhort, and rebuke with all authority. Let no one despise you.</a:t>
            </a:r>
          </a:p>
          <a:p>
            <a:endParaRPr lang="en-US" dirty="0"/>
          </a:p>
        </p:txBody>
      </p:sp>
      <p:sp>
        <p:nvSpPr>
          <p:cNvPr id="3" name="Rectangle 2"/>
          <p:cNvSpPr/>
          <p:nvPr/>
        </p:nvSpPr>
        <p:spPr>
          <a:xfrm>
            <a:off x="2209800" y="2514600"/>
            <a:ext cx="4703916" cy="92333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WHAT THINGS?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cxnSp>
        <p:nvCxnSpPr>
          <p:cNvPr id="5" name="Straight Connector 4"/>
          <p:cNvCxnSpPr/>
          <p:nvPr/>
        </p:nvCxnSpPr>
        <p:spPr>
          <a:xfrm>
            <a:off x="2667000" y="1447800"/>
            <a:ext cx="10668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flipH="1">
            <a:off x="2819400" y="1981200"/>
            <a:ext cx="1143000" cy="76200"/>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04800" y="3352800"/>
            <a:ext cx="8610600" cy="3693319"/>
          </a:xfrm>
          <a:prstGeom prst="rect">
            <a:avLst/>
          </a:prstGeom>
        </p:spPr>
        <p:txBody>
          <a:bodyPr wrap="square">
            <a:spAutoFit/>
          </a:bodyPr>
          <a:lstStyle/>
          <a:p>
            <a:r>
              <a:rPr lang="en-US" sz="2700" b="1" dirty="0" smtClean="0">
                <a:solidFill>
                  <a:srgbClr val="002060"/>
                </a:solidFill>
                <a:effectLst>
                  <a:outerShdw blurRad="38100" dist="38100" dir="2700000" algn="tl">
                    <a:srgbClr val="000000">
                      <a:alpha val="43137"/>
                    </a:srgbClr>
                  </a:outerShdw>
                </a:effectLst>
              </a:rPr>
              <a:t>TITUS 2:12-14  </a:t>
            </a:r>
          </a:p>
          <a:p>
            <a:r>
              <a:rPr lang="en-US" sz="2700" b="1" dirty="0" smtClean="0">
                <a:solidFill>
                  <a:srgbClr val="002060"/>
                </a:solidFill>
                <a:effectLst>
                  <a:outerShdw blurRad="38100" dist="38100" dir="2700000" algn="tl">
                    <a:srgbClr val="000000">
                      <a:alpha val="43137"/>
                    </a:srgbClr>
                  </a:outerShdw>
                </a:effectLst>
              </a:rPr>
              <a:t>teaching </a:t>
            </a:r>
            <a:r>
              <a:rPr lang="en-US" sz="2700" b="1" dirty="0">
                <a:solidFill>
                  <a:srgbClr val="002060"/>
                </a:solidFill>
                <a:effectLst>
                  <a:outerShdw blurRad="38100" dist="38100" dir="2700000" algn="tl">
                    <a:srgbClr val="000000">
                      <a:alpha val="43137"/>
                    </a:srgbClr>
                  </a:outerShdw>
                </a:effectLst>
              </a:rPr>
              <a:t>us that, denying ungodliness and worldly lusts, we should live soberly, righteously, and godly in the present age,  (13)  looking for the blessed hope and glorious appearing of our great God and Savior Jesus Christ,  (14)  who gave Himself for us, that He might redeem us from every lawless deed and purify for Himself His own special people, zealous for good works.</a:t>
            </a:r>
          </a:p>
          <a:p>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305800" cy="1846659"/>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a:spAutoFit/>
          </a:bodyPr>
          <a:lstStyle/>
          <a:p>
            <a:r>
              <a:rPr lang="en-US" sz="3200" b="1" dirty="0" smtClean="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rPr>
              <a:t>TITUS 2:15  </a:t>
            </a:r>
          </a:p>
          <a:p>
            <a:r>
              <a:rPr lang="en-US" sz="3200" b="1" dirty="0" smtClean="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rPr>
              <a:t>Speak </a:t>
            </a:r>
            <a:r>
              <a:rPr lang="en-US" sz="3200" b="1" dirty="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rPr>
              <a:t>these things, exhort, and rebuke with all authority. Let no one despise you.</a:t>
            </a:r>
          </a:p>
          <a:p>
            <a:endParaRPr lang="en-US" dirty="0"/>
          </a:p>
        </p:txBody>
      </p:sp>
      <p:sp>
        <p:nvSpPr>
          <p:cNvPr id="3" name="Rectangle 2"/>
          <p:cNvSpPr/>
          <p:nvPr/>
        </p:nvSpPr>
        <p:spPr>
          <a:xfrm>
            <a:off x="2209800" y="2514600"/>
            <a:ext cx="4703916" cy="92333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WHAT THINGS?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cxnSp>
        <p:nvCxnSpPr>
          <p:cNvPr id="5" name="Straight Connector 4"/>
          <p:cNvCxnSpPr/>
          <p:nvPr/>
        </p:nvCxnSpPr>
        <p:spPr>
          <a:xfrm>
            <a:off x="2667000" y="1447800"/>
            <a:ext cx="10668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flipH="1">
            <a:off x="2819400" y="1981200"/>
            <a:ext cx="1143000" cy="76200"/>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04800" y="3352800"/>
            <a:ext cx="8610600" cy="3693319"/>
          </a:xfrm>
          <a:prstGeom prst="rect">
            <a:avLst/>
          </a:prstGeom>
        </p:spPr>
        <p:txBody>
          <a:bodyPr wrap="square">
            <a:spAutoFit/>
          </a:bodyPr>
          <a:lstStyle/>
          <a:p>
            <a:r>
              <a:rPr lang="en-US" sz="2700" b="1" dirty="0" smtClean="0">
                <a:solidFill>
                  <a:srgbClr val="002060"/>
                </a:solidFill>
                <a:effectLst>
                  <a:outerShdw blurRad="38100" dist="38100" dir="2700000" algn="tl">
                    <a:srgbClr val="000000">
                      <a:alpha val="43137"/>
                    </a:srgbClr>
                  </a:outerShdw>
                </a:effectLst>
              </a:rPr>
              <a:t>TITUS 2:12-14  </a:t>
            </a:r>
          </a:p>
          <a:p>
            <a:r>
              <a:rPr lang="en-US" sz="2700" b="1" dirty="0" smtClean="0">
                <a:solidFill>
                  <a:srgbClr val="002060"/>
                </a:solidFill>
                <a:effectLst>
                  <a:outerShdw blurRad="38100" dist="38100" dir="2700000" algn="tl">
                    <a:srgbClr val="000000">
                      <a:alpha val="43137"/>
                    </a:srgbClr>
                  </a:outerShdw>
                </a:effectLst>
              </a:rPr>
              <a:t>teaching </a:t>
            </a:r>
            <a:r>
              <a:rPr lang="en-US" sz="2700" b="1" dirty="0">
                <a:solidFill>
                  <a:srgbClr val="002060"/>
                </a:solidFill>
                <a:effectLst>
                  <a:outerShdw blurRad="38100" dist="38100" dir="2700000" algn="tl">
                    <a:srgbClr val="000000">
                      <a:alpha val="43137"/>
                    </a:srgbClr>
                  </a:outerShdw>
                </a:effectLst>
              </a:rPr>
              <a:t>us that, </a:t>
            </a:r>
            <a:r>
              <a:rPr lang="en-US" sz="2700" b="1" dirty="0">
                <a:solidFill>
                  <a:srgbClr val="002060"/>
                </a:solidFill>
                <a:effectLst>
                  <a:glow rad="228600">
                    <a:schemeClr val="accent2">
                      <a:satMod val="175000"/>
                      <a:alpha val="40000"/>
                    </a:schemeClr>
                  </a:glow>
                  <a:outerShdw blurRad="38100" dist="38100" dir="2700000" algn="tl">
                    <a:srgbClr val="000000">
                      <a:alpha val="43137"/>
                    </a:srgbClr>
                  </a:outerShdw>
                </a:effectLst>
              </a:rPr>
              <a:t>denying ungodliness </a:t>
            </a:r>
            <a:r>
              <a:rPr lang="en-US" sz="2700" b="1" dirty="0">
                <a:solidFill>
                  <a:srgbClr val="002060"/>
                </a:solidFill>
                <a:effectLst>
                  <a:outerShdw blurRad="38100" dist="38100" dir="2700000" algn="tl">
                    <a:srgbClr val="000000">
                      <a:alpha val="43137"/>
                    </a:srgbClr>
                  </a:outerShdw>
                </a:effectLst>
              </a:rPr>
              <a:t>and worldly lusts, we should live soberly, righteously, and godly in the present age,  (13)  looking for the blessed hope and glorious appearing of our great God and Savior Jesus Christ,  (14)  who gave Himself for us, that He might redeem us from every lawless deed and purify for Himself His own special people, zealous for good works.</a:t>
            </a:r>
          </a:p>
          <a:p>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305800" cy="1846659"/>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a:spAutoFit/>
          </a:bodyPr>
          <a:lstStyle/>
          <a:p>
            <a:r>
              <a:rPr lang="en-US" sz="3200" b="1" dirty="0" smtClean="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rPr>
              <a:t>TITUS 2:15  </a:t>
            </a:r>
          </a:p>
          <a:p>
            <a:r>
              <a:rPr lang="en-US" sz="3200" b="1" dirty="0" smtClean="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rPr>
              <a:t>Speak </a:t>
            </a:r>
            <a:r>
              <a:rPr lang="en-US" sz="3200" b="1" dirty="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rPr>
              <a:t>these things, exhort, and rebuke with all authority. Let no one despise you.</a:t>
            </a:r>
          </a:p>
          <a:p>
            <a:endParaRPr lang="en-US" dirty="0"/>
          </a:p>
        </p:txBody>
      </p:sp>
      <p:sp>
        <p:nvSpPr>
          <p:cNvPr id="3" name="Rectangle 2"/>
          <p:cNvSpPr/>
          <p:nvPr/>
        </p:nvSpPr>
        <p:spPr>
          <a:xfrm>
            <a:off x="2209800" y="2514600"/>
            <a:ext cx="4703916" cy="92333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WHAT THINGS?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cxnSp>
        <p:nvCxnSpPr>
          <p:cNvPr id="5" name="Straight Connector 4"/>
          <p:cNvCxnSpPr/>
          <p:nvPr/>
        </p:nvCxnSpPr>
        <p:spPr>
          <a:xfrm>
            <a:off x="2667000" y="1447800"/>
            <a:ext cx="10668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flipH="1">
            <a:off x="2819400" y="1981200"/>
            <a:ext cx="1143000" cy="76200"/>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04800" y="3352800"/>
            <a:ext cx="8610600" cy="3693319"/>
          </a:xfrm>
          <a:prstGeom prst="rect">
            <a:avLst/>
          </a:prstGeom>
        </p:spPr>
        <p:txBody>
          <a:bodyPr wrap="square">
            <a:spAutoFit/>
          </a:bodyPr>
          <a:lstStyle/>
          <a:p>
            <a:r>
              <a:rPr lang="en-US" sz="2700" b="1" dirty="0" smtClean="0">
                <a:solidFill>
                  <a:srgbClr val="002060"/>
                </a:solidFill>
                <a:effectLst>
                  <a:outerShdw blurRad="38100" dist="38100" dir="2700000" algn="tl">
                    <a:srgbClr val="000000">
                      <a:alpha val="43137"/>
                    </a:srgbClr>
                  </a:outerShdw>
                </a:effectLst>
              </a:rPr>
              <a:t>TITUS 2:12-14  </a:t>
            </a:r>
          </a:p>
          <a:p>
            <a:r>
              <a:rPr lang="en-US" sz="2700" b="1" dirty="0" smtClean="0">
                <a:solidFill>
                  <a:srgbClr val="002060"/>
                </a:solidFill>
                <a:effectLst>
                  <a:outerShdw blurRad="38100" dist="38100" dir="2700000" algn="tl">
                    <a:srgbClr val="000000">
                      <a:alpha val="43137"/>
                    </a:srgbClr>
                  </a:outerShdw>
                </a:effectLst>
              </a:rPr>
              <a:t>teaching </a:t>
            </a:r>
            <a:r>
              <a:rPr lang="en-US" sz="2700" b="1" dirty="0">
                <a:solidFill>
                  <a:srgbClr val="002060"/>
                </a:solidFill>
                <a:effectLst>
                  <a:outerShdw blurRad="38100" dist="38100" dir="2700000" algn="tl">
                    <a:srgbClr val="000000">
                      <a:alpha val="43137"/>
                    </a:srgbClr>
                  </a:outerShdw>
                </a:effectLst>
              </a:rPr>
              <a:t>us that, </a:t>
            </a:r>
            <a:r>
              <a:rPr lang="en-US" sz="2700" b="1" dirty="0">
                <a:solidFill>
                  <a:srgbClr val="002060"/>
                </a:solidFill>
                <a:effectLst>
                  <a:glow rad="228600">
                    <a:schemeClr val="accent2">
                      <a:satMod val="175000"/>
                      <a:alpha val="40000"/>
                    </a:schemeClr>
                  </a:glow>
                  <a:outerShdw blurRad="38100" dist="38100" dir="2700000" algn="tl">
                    <a:srgbClr val="000000">
                      <a:alpha val="43137"/>
                    </a:srgbClr>
                  </a:outerShdw>
                </a:effectLst>
              </a:rPr>
              <a:t>denying ungodliness </a:t>
            </a:r>
            <a:r>
              <a:rPr lang="en-US" sz="2700" b="1" dirty="0">
                <a:solidFill>
                  <a:srgbClr val="002060"/>
                </a:solidFill>
                <a:effectLst>
                  <a:outerShdw blurRad="38100" dist="38100" dir="2700000" algn="tl">
                    <a:srgbClr val="000000">
                      <a:alpha val="43137"/>
                    </a:srgbClr>
                  </a:outerShdw>
                </a:effectLst>
              </a:rPr>
              <a:t>and </a:t>
            </a:r>
            <a:r>
              <a:rPr lang="en-US" sz="2700" b="1" dirty="0">
                <a:solidFill>
                  <a:srgbClr val="002060"/>
                </a:solidFill>
                <a:effectLst>
                  <a:glow rad="228600">
                    <a:schemeClr val="accent2">
                      <a:satMod val="175000"/>
                      <a:alpha val="40000"/>
                    </a:schemeClr>
                  </a:glow>
                  <a:outerShdw blurRad="38100" dist="38100" dir="2700000" algn="tl">
                    <a:srgbClr val="000000">
                      <a:alpha val="43137"/>
                    </a:srgbClr>
                  </a:outerShdw>
                </a:effectLst>
              </a:rPr>
              <a:t>worldly lusts</a:t>
            </a:r>
            <a:r>
              <a:rPr lang="en-US" sz="2700" b="1" dirty="0">
                <a:solidFill>
                  <a:srgbClr val="002060"/>
                </a:solidFill>
                <a:effectLst>
                  <a:outerShdw blurRad="38100" dist="38100" dir="2700000" algn="tl">
                    <a:srgbClr val="000000">
                      <a:alpha val="43137"/>
                    </a:srgbClr>
                  </a:outerShdw>
                </a:effectLst>
              </a:rPr>
              <a:t>, we should live soberly, righteously, and godly in the present age,  (13)  looking for the blessed hope and glorious appearing of our great God and Savior Jesus Christ,  (14)  who gave Himself for us, that He might redeem us from every lawless deed and purify for Himself His own special people, zealous for good works.</a:t>
            </a:r>
          </a:p>
          <a:p>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464</TotalTime>
  <Words>2318</Words>
  <Application>Microsoft Office PowerPoint</Application>
  <PresentationFormat>On-screen Show (4:3)</PresentationFormat>
  <Paragraphs>264</Paragraphs>
  <Slides>48</Slides>
  <Notes>4</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PowerPoint Presentation</vt:lpstr>
      <vt:lpstr>PowerPoint Presentation</vt:lpstr>
      <vt:lpstr>PowerPoint Presentation</vt:lpstr>
      <vt:lpstr>PowerPoint Presentation</vt:lpstr>
      <vt:lpstr>PowerPoint Presentation</vt:lpstr>
      <vt:lpstr>What is a preacher?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Preachers are to:</vt:lpstr>
      <vt:lpstr>Words describing work of preacher</vt:lpstr>
      <vt:lpstr>Words describing work of preacher</vt:lpstr>
      <vt:lpstr>False concepts of preachers &amp; preaching</vt:lpstr>
      <vt:lpstr>False concepts of preachers &amp; preaching</vt:lpstr>
      <vt:lpstr>Refuting false traditions of men</vt:lpstr>
      <vt:lpstr>PowerPoint Presentation</vt:lpstr>
      <vt:lpstr>Refuting false traditions of men</vt:lpstr>
      <vt:lpstr>PowerPoint Presentation</vt:lpstr>
      <vt:lpstr>Refuting false traditions of men</vt:lpstr>
      <vt:lpstr>PowerPoint Presentation</vt:lpstr>
      <vt:lpstr>Refuting false traditions of men</vt:lpstr>
      <vt:lpstr>PowerPoint Presentation</vt:lpstr>
      <vt:lpstr>Refuting false traditions of men</vt:lpstr>
      <vt:lpstr>Refuting false traditions of men</vt:lpstr>
      <vt:lpstr>Refuting false traditions of men</vt:lpstr>
      <vt:lpstr>Refuting false traditions of men</vt:lpstr>
      <vt:lpstr>Refuting false traditions of men</vt:lpstr>
      <vt:lpstr>PowerPoint Presentation</vt:lpstr>
      <vt:lpstr>Refuting false traditions of men</vt:lpstr>
      <vt:lpstr>Refuting false traditions of men</vt:lpstr>
      <vt:lpstr>PowerPoint Presentation</vt:lpstr>
      <vt:lpstr>Refuting false traditions of men</vt:lpstr>
      <vt:lpstr>PowerPoint Presentation</vt:lpstr>
      <vt:lpstr>Refuting false traditions of men</vt:lpstr>
      <vt:lpstr>PowerPoint Presentation</vt:lpstr>
      <vt:lpstr>PowerPoint Presentation</vt:lpstr>
      <vt:lpstr>Refuting false traditions of men</vt:lpstr>
      <vt:lpstr>Refuting false traditions of men</vt:lpstr>
      <vt:lpstr>Refuting false traditions of men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Croft</dc:creator>
  <cp:lastModifiedBy>John Croft</cp:lastModifiedBy>
  <cp:revision>143</cp:revision>
  <dcterms:created xsi:type="dcterms:W3CDTF">2010-12-09T14:49:23Z</dcterms:created>
  <dcterms:modified xsi:type="dcterms:W3CDTF">2016-04-10T20:12:56Z</dcterms:modified>
</cp:coreProperties>
</file>