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4" r:id="rId2"/>
    <p:sldId id="256" r:id="rId3"/>
    <p:sldId id="257" r:id="rId4"/>
    <p:sldId id="262" r:id="rId5"/>
    <p:sldId id="276" r:id="rId6"/>
    <p:sldId id="277" r:id="rId7"/>
    <p:sldId id="259" r:id="rId8"/>
    <p:sldId id="270" r:id="rId9"/>
    <p:sldId id="263" r:id="rId10"/>
    <p:sldId id="278" r:id="rId11"/>
    <p:sldId id="275" r:id="rId12"/>
    <p:sldId id="279" r:id="rId13"/>
    <p:sldId id="260" r:id="rId14"/>
    <p:sldId id="271" r:id="rId15"/>
    <p:sldId id="266" r:id="rId16"/>
    <p:sldId id="264" r:id="rId17"/>
    <p:sldId id="280" r:id="rId18"/>
    <p:sldId id="261" r:id="rId19"/>
    <p:sldId id="281" r:id="rId20"/>
    <p:sldId id="282" r:id="rId21"/>
    <p:sldId id="283" r:id="rId22"/>
    <p:sldId id="284" r:id="rId23"/>
    <p:sldId id="285" r:id="rId24"/>
    <p:sldId id="286" r:id="rId25"/>
    <p:sldId id="258" r:id="rId26"/>
    <p:sldId id="265" r:id="rId27"/>
    <p:sldId id="268" r:id="rId28"/>
    <p:sldId id="28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37"/>
    <a:srgbClr val="D9F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8470" autoAdjust="0"/>
  </p:normalViewPr>
  <p:slideViewPr>
    <p:cSldViewPr>
      <p:cViewPr>
        <p:scale>
          <a:sx n="52" d="100"/>
          <a:sy n="52" d="100"/>
        </p:scale>
        <p:origin x="-156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AD4382-6A2C-4E5D-8936-19C10EFF2B73}" type="datetimeFigureOut">
              <a:rPr lang="en-US"/>
              <a:pPr>
                <a:defRPr/>
              </a:pPr>
              <a:t>2/12/2016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EDD8C6-8F0E-4CFD-AB8A-1CC7E6B2D89B}" type="slidenum">
              <a:rPr lang="en-US"/>
              <a:pPr>
                <a:defRPr/>
              </a:pPr>
              <a:t>‹#›</a:t>
            </a:fld>
            <a:endParaRPr lang="en-US" dirty="0"/>
          </a:p>
        </p:txBody>
      </p:sp>
    </p:spTree>
    <p:extLst>
      <p:ext uri="{BB962C8B-B14F-4D97-AF65-F5344CB8AC3E}">
        <p14:creationId xmlns:p14="http://schemas.microsoft.com/office/powerpoint/2010/main" val="3355838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Aim: To think about things that Noah did and ask ourself what we would have done.</a:t>
            </a:r>
          </a:p>
        </p:txBody>
      </p:sp>
      <p:sp>
        <p:nvSpPr>
          <p:cNvPr id="4" name="Slide Number Placeholder 3"/>
          <p:cNvSpPr>
            <a:spLocks noGrp="1"/>
          </p:cNvSpPr>
          <p:nvPr>
            <p:ph type="sldNum" sz="quarter" idx="5"/>
          </p:nvPr>
        </p:nvSpPr>
        <p:spPr/>
        <p:txBody>
          <a:bodyPr/>
          <a:lstStyle/>
          <a:p>
            <a:pPr>
              <a:defRPr/>
            </a:pPr>
            <a:fld id="{ECFC04FE-9149-41FA-B967-AC5F37AF02F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
            </a:r>
          </a:p>
        </p:txBody>
      </p:sp>
      <p:sp>
        <p:nvSpPr>
          <p:cNvPr id="4" name="Slide Number Placeholder 3"/>
          <p:cNvSpPr>
            <a:spLocks noGrp="1"/>
          </p:cNvSpPr>
          <p:nvPr>
            <p:ph type="sldNum" sz="quarter" idx="5"/>
          </p:nvPr>
        </p:nvSpPr>
        <p:spPr/>
        <p:txBody>
          <a:bodyPr/>
          <a:lstStyle/>
          <a:p>
            <a:pPr>
              <a:defRPr/>
            </a:pPr>
            <a:fld id="{3D49632C-6E3C-4209-B03B-97328C4F9EF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What we are saying, NOAH'S TASK WAS NOT AN EASY ONE!!!!</a:t>
            </a:r>
          </a:p>
          <a:p>
            <a:r>
              <a:rPr lang="en-US" altLang="en-US" smtClean="0"/>
              <a:t>A. But then, the Lord has not asked man to do only what is EASY.</a:t>
            </a:r>
          </a:p>
          <a:p>
            <a:r>
              <a:rPr lang="en-US" altLang="en-US" smtClean="0"/>
              <a:t>1. Some things required of us are most difficult, very demanding.</a:t>
            </a:r>
          </a:p>
          <a:p>
            <a:r>
              <a:rPr lang="en-US" altLang="en-US" smtClean="0"/>
              <a:t>2. Matt. 6:33 “But seek first the kingdom of God and His righteousness, and all these things shall be added to you.”</a:t>
            </a:r>
          </a:p>
          <a:p>
            <a:r>
              <a:rPr lang="en-US" altLang="en-US" smtClean="0"/>
              <a:t>3. Especially when we sometimes seem to stand alone, None to encourage us, None</a:t>
            </a:r>
          </a:p>
          <a:p>
            <a:r>
              <a:rPr lang="en-US" altLang="en-US" smtClean="0"/>
              <a:t>to assist us, rather only those who oppose</a:t>
            </a:r>
          </a:p>
        </p:txBody>
      </p:sp>
      <p:sp>
        <p:nvSpPr>
          <p:cNvPr id="4" name="Slide Number Placeholder 3"/>
          <p:cNvSpPr>
            <a:spLocks noGrp="1"/>
          </p:cNvSpPr>
          <p:nvPr>
            <p:ph type="sldNum" sz="quarter" idx="5"/>
          </p:nvPr>
        </p:nvSpPr>
        <p:spPr/>
        <p:txBody>
          <a:bodyPr/>
          <a:lstStyle/>
          <a:p>
            <a:pPr>
              <a:defRPr/>
            </a:pPr>
            <a:fld id="{530EF51B-386C-4FDD-863E-4F6B82292F3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7228CE-B39C-4384-BDBC-8826D21E1D1B}"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DE7D2-D306-43AB-A228-240FA08C8C47}"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A. Suppose Noah had his own ideas...</a:t>
            </a:r>
          </a:p>
          <a:p>
            <a:pPr>
              <a:defRPr/>
            </a:pPr>
            <a:r>
              <a:rPr lang="en-US" altLang="en-US" dirty="0" smtClean="0"/>
              <a:t>1. Change the size</a:t>
            </a:r>
          </a:p>
          <a:p>
            <a:pPr>
              <a:defRPr/>
            </a:pPr>
            <a:r>
              <a:rPr lang="en-US" altLang="en-US" dirty="0" smtClean="0"/>
              <a:t>2. Use another kind of wood</a:t>
            </a:r>
          </a:p>
          <a:p>
            <a:pPr>
              <a:defRPr/>
            </a:pPr>
            <a:r>
              <a:rPr lang="en-US" altLang="en-US" dirty="0" smtClean="0"/>
              <a:t>3. Add a door on each floor.</a:t>
            </a:r>
          </a:p>
          <a:p>
            <a:pPr>
              <a:defRPr/>
            </a:pPr>
            <a:r>
              <a:rPr lang="en-US" altLang="en-US" dirty="0" smtClean="0"/>
              <a:t>B. People want to build their own ark, they have their own ideas, and they want to make their own arrangements. </a:t>
            </a:r>
          </a:p>
          <a:p>
            <a:pPr>
              <a:defRPr/>
            </a:pPr>
            <a:r>
              <a:rPr lang="en-US" altLang="en-US" dirty="0" smtClean="0"/>
              <a:t>C. No doubt, if some people of today had been Noah they would have figured out a better way of doing it.</a:t>
            </a:r>
          </a:p>
          <a:p>
            <a:pPr marL="171450" indent="-171450">
              <a:buFontTx/>
              <a:buChar char="-"/>
              <a:defRPr/>
            </a:pPr>
            <a:r>
              <a:rPr lang="en-US" altLang="en-US" dirty="0" smtClean="0"/>
              <a:t>Worship</a:t>
            </a:r>
          </a:p>
          <a:p>
            <a:pPr marL="171450" indent="-171450">
              <a:buFontTx/>
              <a:buChar char="-"/>
              <a:defRPr/>
            </a:pPr>
            <a:r>
              <a:rPr lang="en-US" altLang="en-US" dirty="0" smtClean="0"/>
              <a:t>Work of the church</a:t>
            </a:r>
          </a:p>
          <a:p>
            <a:pPr marL="171450" indent="-171450">
              <a:buFontTx/>
              <a:buChar char="-"/>
              <a:defRPr/>
            </a:pPr>
            <a:r>
              <a:rPr lang="en-US" altLang="en-US" dirty="0" smtClean="0"/>
              <a:t>Organization of the church</a:t>
            </a:r>
          </a:p>
        </p:txBody>
      </p:sp>
      <p:sp>
        <p:nvSpPr>
          <p:cNvPr id="4" name="Slide Number Placeholder 3"/>
          <p:cNvSpPr>
            <a:spLocks noGrp="1"/>
          </p:cNvSpPr>
          <p:nvPr>
            <p:ph type="sldNum" sz="quarter" idx="5"/>
          </p:nvPr>
        </p:nvSpPr>
        <p:spPr/>
        <p:txBody>
          <a:bodyPr/>
          <a:lstStyle/>
          <a:p>
            <a:pPr>
              <a:defRPr/>
            </a:pPr>
            <a:fld id="{E78152AB-0809-4F90-87A3-12EC3CFC542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 But, what man has never learned is: Man cannot improve on God's ways.</a:t>
            </a:r>
          </a:p>
          <a:p>
            <a:r>
              <a:rPr lang="en-US" altLang="en-US" smtClean="0"/>
              <a:t>1. God has given a plan of salvation: Hear, Faith, Repentance, Confession, Baptism.</a:t>
            </a:r>
          </a:p>
          <a:p>
            <a:r>
              <a:rPr lang="en-US" altLang="en-US" smtClean="0"/>
              <a:t>a. But, if man does not like the plan, he changes it</a:t>
            </a:r>
          </a:p>
          <a:p>
            <a:r>
              <a:rPr lang="en-US" altLang="en-US" smtClean="0"/>
              <a:t>b. Faith only, Saved by grace alone, and Baptism is not essential is taught by men.</a:t>
            </a:r>
          </a:p>
          <a:p>
            <a:r>
              <a:rPr lang="en-US" altLang="en-US" smtClean="0"/>
              <a:t>2. God has given the plan for worship;</a:t>
            </a:r>
          </a:p>
          <a:p>
            <a:r>
              <a:rPr lang="en-US" altLang="en-US" smtClean="0"/>
              <a:t>a. Sing, Pray, Give, Teach, Lord’s Supper</a:t>
            </a:r>
          </a:p>
          <a:p>
            <a:r>
              <a:rPr lang="en-US" altLang="en-US" smtClean="0"/>
              <a:t>b. Men have changed every one of these acts of worship</a:t>
            </a:r>
          </a:p>
          <a:p>
            <a:r>
              <a:rPr lang="en-US" altLang="en-US" smtClean="0"/>
              <a:t>3. God has a plan of Church organization</a:t>
            </a:r>
          </a:p>
          <a:p>
            <a:r>
              <a:rPr lang="en-US" altLang="en-US" smtClean="0"/>
              <a:t>a. Elders, who are overseers and Deacons who are helpers</a:t>
            </a:r>
          </a:p>
          <a:p>
            <a:r>
              <a:rPr lang="en-US" altLang="en-US" smtClean="0"/>
              <a:t>b. Men do not like this plan so they have changed it..</a:t>
            </a:r>
          </a:p>
          <a:p>
            <a:r>
              <a:rPr lang="en-US" altLang="en-US" smtClean="0"/>
              <a:t>D. 2 Tim 3:16-17 “All Scripture is given by inspiration of God, and is profitable for doctrine, for reproof, for correction, for instruction in righteousness, that the man of God may be complete, thoroughly equipped for every good work.”</a:t>
            </a:r>
          </a:p>
          <a:p>
            <a:r>
              <a:rPr lang="en-US" altLang="en-US" smtClean="0"/>
              <a:t>1. Doing something will not suffice, unless it is doing what the Lord says.</a:t>
            </a:r>
          </a:p>
          <a:p>
            <a:r>
              <a:rPr lang="en-US" altLang="en-US" smtClean="0"/>
              <a:t>2. Noah could not just build a boat. Not just any boat would have floated.</a:t>
            </a:r>
          </a:p>
          <a:p>
            <a:r>
              <a:rPr lang="en-US" altLang="en-US" smtClean="0"/>
              <a:t>3. Why GOPHER WOOD? Boy, what a drag!!</a:t>
            </a:r>
          </a:p>
          <a:p>
            <a:r>
              <a:rPr lang="en-US" altLang="en-US" smtClean="0"/>
              <a:t>4. Why not just what is convenient, at hand??</a:t>
            </a:r>
          </a:p>
        </p:txBody>
      </p:sp>
      <p:sp>
        <p:nvSpPr>
          <p:cNvPr id="4" name="Slide Number Placeholder 3"/>
          <p:cNvSpPr>
            <a:spLocks noGrp="1"/>
          </p:cNvSpPr>
          <p:nvPr>
            <p:ph type="sldNum" sz="quarter" idx="5"/>
          </p:nvPr>
        </p:nvSpPr>
        <p:spPr/>
        <p:txBody>
          <a:bodyPr/>
          <a:lstStyle/>
          <a:p>
            <a:pPr>
              <a:defRPr/>
            </a:pPr>
            <a:fld id="{42B09373-BB73-4824-8185-1F0FD06E81B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Noah built the ark just as God commanded</a:t>
            </a:r>
          </a:p>
          <a:p>
            <a:r>
              <a:rPr lang="en-US" altLang="en-US" smtClean="0"/>
              <a:t>1. Gen. 6:22 “Noah did this; he did all that God commanded him.”</a:t>
            </a:r>
          </a:p>
          <a:p>
            <a:r>
              <a:rPr lang="en-US" altLang="en-US" smtClean="0"/>
              <a:t>2. There was nothing left undone</a:t>
            </a:r>
          </a:p>
          <a:p>
            <a:r>
              <a:rPr lang="en-US" altLang="en-US" smtClean="0"/>
              <a:t>3. Deut. 12:32 “Whatever I command you, be careful to observe it; you shall</a:t>
            </a:r>
          </a:p>
          <a:p>
            <a:r>
              <a:rPr lang="en-US" altLang="en-US" smtClean="0"/>
              <a:t>not add to it nor take away from it.”</a:t>
            </a:r>
          </a:p>
          <a:p>
            <a:r>
              <a:rPr lang="en-US" altLang="en-US" smtClean="0"/>
              <a:t>4. 2 John 9 – “Whoever transgresses and does not abide in the doctrine of Christ</a:t>
            </a:r>
          </a:p>
          <a:p>
            <a:r>
              <a:rPr lang="en-US" altLang="en-US" smtClean="0"/>
              <a:t>does not have God. He who abides in the doctrine of Christ has both the Father</a:t>
            </a:r>
          </a:p>
          <a:p>
            <a:r>
              <a:rPr lang="en-US" altLang="en-US" smtClean="0"/>
              <a:t>and the Son.” Limited by the teachings of Christ, what He authorizes.</a:t>
            </a:r>
          </a:p>
          <a:p>
            <a:r>
              <a:rPr lang="en-US" altLang="en-US" smtClean="0"/>
              <a:t>B. How can I know what the Lord wants me to do?</a:t>
            </a:r>
          </a:p>
          <a:p>
            <a:r>
              <a:rPr lang="en-US" altLang="en-US" smtClean="0"/>
              <a:t>1. Listen to what He says.</a:t>
            </a:r>
          </a:p>
          <a:p>
            <a:r>
              <a:rPr lang="en-US" altLang="en-US" smtClean="0"/>
              <a:t>2. My ideas will never count.</a:t>
            </a:r>
          </a:p>
          <a:p>
            <a:r>
              <a:rPr lang="en-US" altLang="en-US" smtClean="0"/>
              <a:t>C. Rev. 22:18-19 – “For I testify to everyone who hears the words of the prophecy of this book: If anyone adds to these things, God will add to him the plagues that are written in this book; and if anyone takes away from the words of the book of this prophecy, God shall take away his part from the Book of Life, from the holy city, and from the things which are written in this book.” </a:t>
            </a:r>
          </a:p>
          <a:p>
            <a:r>
              <a:rPr lang="en-US" altLang="en-US" smtClean="0"/>
              <a:t>D. Do not add to; do not take away from.....</a:t>
            </a:r>
          </a:p>
          <a:p>
            <a:r>
              <a:rPr lang="en-US" altLang="en-US" smtClean="0"/>
              <a:t>E. If you had been Noah would you have been satisfied with the Lord’s Plan?</a:t>
            </a:r>
          </a:p>
        </p:txBody>
      </p:sp>
      <p:sp>
        <p:nvSpPr>
          <p:cNvPr id="4" name="Slide Number Placeholder 3"/>
          <p:cNvSpPr>
            <a:spLocks noGrp="1"/>
          </p:cNvSpPr>
          <p:nvPr>
            <p:ph type="sldNum" sz="quarter" idx="5"/>
          </p:nvPr>
        </p:nvSpPr>
        <p:spPr/>
        <p:txBody>
          <a:bodyPr/>
          <a:lstStyle/>
          <a:p>
            <a:pPr>
              <a:defRPr/>
            </a:pPr>
            <a:fld id="{131B642D-D816-4E9E-B354-972D8B2887B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857B4-0312-4D11-A59C-0A9E84953A99}"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23889D-E1E9-439D-B106-6C2690A0E2F3}"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18F522D-5503-493E-97FF-7B332B516BC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 Heb. 11:7 "By faith Noah, being warned of God of things not seen as yet, moved with</a:t>
            </a:r>
          </a:p>
          <a:p>
            <a:r>
              <a:rPr lang="en-US" altLang="en-US" smtClean="0"/>
              <a:t>fear, prepared an ark to the saving of his house; by the which he condemned the world,</a:t>
            </a:r>
          </a:p>
          <a:p>
            <a:r>
              <a:rPr lang="en-US" altLang="en-US" smtClean="0"/>
              <a:t>and became heir of the righteousness which is by faith."</a:t>
            </a:r>
          </a:p>
          <a:p>
            <a:r>
              <a:rPr lang="en-US" altLang="en-US" smtClean="0"/>
              <a:t>3. Often we associate self with characters we admire.</a:t>
            </a:r>
          </a:p>
          <a:p>
            <a:r>
              <a:rPr lang="en-US" altLang="en-US" smtClean="0"/>
              <a:t>4. Look to the story of Noah. - If you had Been Noah ....</a:t>
            </a:r>
          </a:p>
        </p:txBody>
      </p:sp>
      <p:sp>
        <p:nvSpPr>
          <p:cNvPr id="4" name="Slide Number Placeholder 3"/>
          <p:cNvSpPr>
            <a:spLocks noGrp="1"/>
          </p:cNvSpPr>
          <p:nvPr>
            <p:ph type="sldNum" sz="quarter" idx="5"/>
          </p:nvPr>
        </p:nvSpPr>
        <p:spPr/>
        <p:txBody>
          <a:bodyPr/>
          <a:lstStyle/>
          <a:p>
            <a:pPr>
              <a:defRPr/>
            </a:pPr>
            <a:fld id="{C21CB090-B3F2-4B3A-8B83-F1401BCB3C7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How often do men today attempt to smooth over what the Lord says.</a:t>
            </a:r>
          </a:p>
          <a:p>
            <a:r>
              <a:rPr lang="en-US" altLang="en-US" smtClean="0"/>
              <a:t>1. Matthew 7:13, 14 “"Enter by the narrow gate; for wide is the gate and broad is the way that leads to destruction, and there are many who go in by it. Because narrow is the gate and difficult is the way which leads to life, and there are few who find it.” Many to be lost; Few to be saved.</a:t>
            </a:r>
          </a:p>
          <a:p>
            <a:r>
              <a:rPr lang="en-US" altLang="en-US" smtClean="0"/>
              <a:t>2. We need not try to soften what the Lord has said.</a:t>
            </a:r>
          </a:p>
          <a:p>
            <a:r>
              <a:rPr lang="en-US" altLang="en-US" smtClean="0"/>
              <a:t>3. But, is not that harsh language. Sure it is, but it is also truth.</a:t>
            </a:r>
          </a:p>
          <a:p>
            <a:r>
              <a:rPr lang="en-US" altLang="en-US" smtClean="0"/>
              <a:t>4. Not saying that we should be pleased with the fact that the multitudes will be lost.</a:t>
            </a:r>
          </a:p>
          <a:p>
            <a:r>
              <a:rPr lang="en-US" altLang="en-US" smtClean="0"/>
              <a:t>5. Surely, Noah took no consolation when he saw the masses who refused God, drowning in the flood. But, it was not Noah's decision.</a:t>
            </a:r>
          </a:p>
          <a:p>
            <a:r>
              <a:rPr lang="en-US" altLang="en-US" smtClean="0"/>
              <a:t>6. It was their decision; Did they not have opportunity to hear and obey Noah's preaching.</a:t>
            </a:r>
          </a:p>
        </p:txBody>
      </p:sp>
      <p:sp>
        <p:nvSpPr>
          <p:cNvPr id="4" name="Slide Number Placeholder 3"/>
          <p:cNvSpPr>
            <a:spLocks noGrp="1"/>
          </p:cNvSpPr>
          <p:nvPr>
            <p:ph type="sldNum" sz="quarter" idx="5"/>
          </p:nvPr>
        </p:nvSpPr>
        <p:spPr/>
        <p:txBody>
          <a:bodyPr/>
          <a:lstStyle/>
          <a:p>
            <a:pPr>
              <a:defRPr/>
            </a:pPr>
            <a:fld id="{09F99407-72D7-4304-87A4-BA26383DA01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A. Often the prejudicial question is asked: “</a:t>
            </a:r>
            <a:r>
              <a:rPr lang="en-US" dirty="0" smtClean="0">
                <a:ln/>
                <a:solidFill>
                  <a:schemeClr val="accent3"/>
                </a:solidFill>
              </a:rPr>
              <a:t>Do You Believe only members of the church of Christ will be saved</a:t>
            </a:r>
            <a:r>
              <a:rPr lang="en-US" altLang="en-US" dirty="0" smtClean="0"/>
              <a:t>?”</a:t>
            </a:r>
          </a:p>
          <a:p>
            <a:pPr>
              <a:defRPr/>
            </a:pPr>
            <a:r>
              <a:rPr lang="en-US" altLang="en-US" dirty="0" smtClean="0"/>
              <a:t>1. I am not judge. Actually it matters not what I do or do not believe.</a:t>
            </a:r>
          </a:p>
          <a:p>
            <a:pPr>
              <a:defRPr/>
            </a:pPr>
            <a:r>
              <a:rPr lang="en-US" altLang="en-US" dirty="0" smtClean="0"/>
              <a:t>2. What does God's Word say??? We shall all be judged by the word that Jesus gave</a:t>
            </a:r>
          </a:p>
        </p:txBody>
      </p:sp>
      <p:sp>
        <p:nvSpPr>
          <p:cNvPr id="4" name="Slide Number Placeholder 3"/>
          <p:cNvSpPr>
            <a:spLocks noGrp="1"/>
          </p:cNvSpPr>
          <p:nvPr>
            <p:ph type="sldNum" sz="quarter" idx="5"/>
          </p:nvPr>
        </p:nvSpPr>
        <p:spPr/>
        <p:txBody>
          <a:bodyPr/>
          <a:lstStyle/>
          <a:p>
            <a:pPr>
              <a:defRPr/>
            </a:pPr>
            <a:fld id="{AE54D926-EC80-4055-BF0F-EE9F1FB70F0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what Christ commanded and I cannot remove it, nor lessen the demands of it.</a:t>
            </a:r>
          </a:p>
          <a:p>
            <a:endParaRPr lang="en-US" altLang="en-US" smtClean="0"/>
          </a:p>
        </p:txBody>
      </p:sp>
      <p:sp>
        <p:nvSpPr>
          <p:cNvPr id="4" name="Slide Number Placeholder 3"/>
          <p:cNvSpPr>
            <a:spLocks noGrp="1"/>
          </p:cNvSpPr>
          <p:nvPr>
            <p:ph type="sldNum" sz="quarter" idx="5"/>
          </p:nvPr>
        </p:nvSpPr>
        <p:spPr/>
        <p:txBody>
          <a:bodyPr/>
          <a:lstStyle/>
          <a:p>
            <a:pPr>
              <a:defRPr/>
            </a:pPr>
            <a:fld id="{AC865DD9-E06B-42A8-95AD-7CB9181DD38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3848783-8C6F-4696-9818-EEA540335E3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if the whole world refuses it, it still stands.</a:t>
            </a:r>
          </a:p>
        </p:txBody>
      </p:sp>
      <p:sp>
        <p:nvSpPr>
          <p:cNvPr id="4" name="Slide Number Placeholder 3"/>
          <p:cNvSpPr>
            <a:spLocks noGrp="1"/>
          </p:cNvSpPr>
          <p:nvPr>
            <p:ph type="sldNum" sz="quarter" idx="5"/>
          </p:nvPr>
        </p:nvSpPr>
        <p:spPr/>
        <p:txBody>
          <a:bodyPr/>
          <a:lstStyle/>
          <a:p>
            <a:pPr>
              <a:defRPr/>
            </a:pPr>
            <a:fld id="{C4CCA249-29E5-46CD-99BF-EFA4C99F2A8B}"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What is my attitude toward what God has told me to do? What is yours?</a:t>
            </a:r>
          </a:p>
          <a:p>
            <a:r>
              <a:rPr lang="en-US" altLang="en-US" smtClean="0"/>
              <a:t>2. Our attitude determines what we would have done had we been Noah.</a:t>
            </a:r>
          </a:p>
          <a:p>
            <a:r>
              <a:rPr lang="en-US" altLang="en-US" smtClean="0"/>
              <a:t>3. Would you build??? Or would you go your merry way and ignore what he said?? Lord, don't bother me right now.</a:t>
            </a:r>
          </a:p>
          <a:p>
            <a:r>
              <a:rPr lang="en-US" altLang="en-US" smtClean="0"/>
              <a:t>4. What a sobering thought. To be faced with the decision of whether or not to obey the commandments of the Lord.</a:t>
            </a:r>
          </a:p>
          <a:p>
            <a:r>
              <a:rPr lang="en-US" altLang="en-US" smtClean="0"/>
              <a:t>5. But then, we have the same choice as did Noah.</a:t>
            </a:r>
          </a:p>
          <a:p>
            <a:r>
              <a:rPr lang="en-US" altLang="en-US" smtClean="0"/>
              <a:t>6. It took FAITH on the part of Noah</a:t>
            </a:r>
          </a:p>
          <a:p>
            <a:r>
              <a:rPr lang="en-US" altLang="en-US" smtClean="0"/>
              <a:t>7. It takes FAITH for us to obey God today</a:t>
            </a:r>
          </a:p>
        </p:txBody>
      </p:sp>
      <p:sp>
        <p:nvSpPr>
          <p:cNvPr id="4" name="Slide Number Placeholder 3"/>
          <p:cNvSpPr>
            <a:spLocks noGrp="1"/>
          </p:cNvSpPr>
          <p:nvPr>
            <p:ph type="sldNum" sz="quarter" idx="5"/>
          </p:nvPr>
        </p:nvSpPr>
        <p:spPr/>
        <p:txBody>
          <a:bodyPr/>
          <a:lstStyle/>
          <a:p>
            <a:pPr>
              <a:defRPr/>
            </a:pPr>
            <a:fld id="{4B32DAB0-5D65-4D02-842A-58E9E15585EE}"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22E7E14-CF44-45B8-B0E2-50DB8F953385}"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25CF0D6-AF74-4BA6-831A-882CA2130A97}"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9CE7EF-7EFF-471B-AC77-11DD911F8331}"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Gen. 6:8 “But Noah found grace in the eyes of the LORD.”</a:t>
            </a:r>
          </a:p>
          <a:p>
            <a:r>
              <a:rPr lang="en-US" altLang="en-US" smtClean="0"/>
              <a:t>1. Noah stood above his environment.</a:t>
            </a:r>
          </a:p>
          <a:p>
            <a:r>
              <a:rPr lang="en-US" altLang="en-US" smtClean="0"/>
              <a:t>2. So what if everyone else is doing it. Gen 6:9 asv “These are the generations of Noah. Noah was a righteous man, and perfect in his generations: Noah walked with God.”</a:t>
            </a:r>
          </a:p>
          <a:p>
            <a:r>
              <a:rPr lang="en-US" altLang="en-US" smtClean="0"/>
              <a:t>B. “</a:t>
            </a:r>
            <a:r>
              <a:rPr lang="en-US" altLang="en-US" b="1" smtClean="0"/>
              <a:t>Righteous</a:t>
            </a:r>
            <a:r>
              <a:rPr lang="en-US" altLang="en-US" smtClean="0"/>
              <a:t>” - “Just”(KJV) </a:t>
            </a:r>
          </a:p>
          <a:p>
            <a:r>
              <a:rPr lang="en-US" altLang="en-US" smtClean="0"/>
              <a:t>1. Noah would not bend or weave, he stood firm.</a:t>
            </a:r>
          </a:p>
          <a:p>
            <a:r>
              <a:rPr lang="en-US" altLang="en-US" smtClean="0"/>
              <a:t>2. He had convictions. At home, work, or play we must have convictions. “righteous” in the sight of God</a:t>
            </a:r>
          </a:p>
          <a:p>
            <a:r>
              <a:rPr lang="en-US" altLang="en-US" smtClean="0"/>
              <a:t>C. “</a:t>
            </a:r>
            <a:r>
              <a:rPr lang="en-US" altLang="en-US" b="1" smtClean="0"/>
              <a:t>Noah walked with God</a:t>
            </a:r>
            <a:r>
              <a:rPr lang="en-US" altLang="en-US" smtClean="0"/>
              <a:t>” How?</a:t>
            </a:r>
          </a:p>
          <a:p>
            <a:r>
              <a:rPr lang="en-US" altLang="en-US" smtClean="0"/>
              <a:t>1. Not a fleshly relationship! 2 Cor. 5:7 (For we walk by faith, not by sight:)</a:t>
            </a:r>
          </a:p>
          <a:p>
            <a:r>
              <a:rPr lang="en-US" altLang="en-US" smtClean="0"/>
              <a:t>2. Amos 3:3. “Can two walk together, except they be agreed?”</a:t>
            </a:r>
          </a:p>
          <a:p>
            <a:r>
              <a:rPr lang="en-US" altLang="en-US" smtClean="0"/>
              <a:t>3. So often people think there must be some mystical, mysterious connection between themselves and God. Not enough for him to take God at</a:t>
            </a:r>
          </a:p>
          <a:p>
            <a:r>
              <a:rPr lang="en-US" altLang="en-US" smtClean="0"/>
              <a:t>his Word and by faith to do what he says.</a:t>
            </a:r>
          </a:p>
          <a:p>
            <a:r>
              <a:rPr lang="en-US" altLang="en-US" smtClean="0"/>
              <a:t>4. Noah walked with God because he pleased God, was devoted to God, and did not walk with wicked men</a:t>
            </a:r>
          </a:p>
        </p:txBody>
      </p:sp>
      <p:sp>
        <p:nvSpPr>
          <p:cNvPr id="4" name="Slide Number Placeholder 3"/>
          <p:cNvSpPr>
            <a:spLocks noGrp="1"/>
          </p:cNvSpPr>
          <p:nvPr>
            <p:ph type="sldNum" sz="quarter" idx="5"/>
          </p:nvPr>
        </p:nvSpPr>
        <p:spPr/>
        <p:txBody>
          <a:bodyPr/>
          <a:lstStyle/>
          <a:p>
            <a:pPr>
              <a:defRPr/>
            </a:pPr>
            <a:fld id="{5BDED82F-D78E-4A69-B4A6-F50432F221F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Yet, that is exactly what Noah did. Heb 11:7 “By faith Noah, being divinely warned of things not yet seen, moved with godly fear, prepared an ark for the saving of his household, by which he condemned the world and became heir of the righteousness which is according to faith.”</a:t>
            </a:r>
          </a:p>
          <a:p>
            <a:r>
              <a:rPr lang="en-US" altLang="en-US" smtClean="0"/>
              <a:t>a. There was a flood coming that would destroy the earth and all living things</a:t>
            </a:r>
          </a:p>
          <a:p>
            <a:r>
              <a:rPr lang="en-US" altLang="en-US" smtClean="0"/>
              <a:t>b. Noah built the ark by faith - He acted by faith:</a:t>
            </a:r>
          </a:p>
          <a:p>
            <a:r>
              <a:rPr lang="en-US" altLang="en-US" smtClean="0"/>
              <a:t>(1) For there was no sign that a flood was coming</a:t>
            </a:r>
          </a:p>
          <a:p>
            <a:r>
              <a:rPr lang="en-US" altLang="en-US" smtClean="0"/>
              <a:t>(2) Never had there been a flood</a:t>
            </a:r>
          </a:p>
          <a:p>
            <a:r>
              <a:rPr lang="en-US" altLang="en-US" smtClean="0"/>
              <a:t>(3) The people did not believe it</a:t>
            </a:r>
          </a:p>
          <a:p>
            <a:r>
              <a:rPr lang="en-US" altLang="en-US" smtClean="0"/>
              <a:t>(4) God told him about what would come</a:t>
            </a:r>
          </a:p>
          <a:p>
            <a:r>
              <a:rPr lang="en-US" altLang="en-US" smtClean="0"/>
              <a:t>c. God gave those instructions 120 years before hand</a:t>
            </a:r>
          </a:p>
          <a:p>
            <a:r>
              <a:rPr lang="en-US" altLang="en-US" smtClean="0"/>
              <a:t>d. Moved with fear, Noah prepared an ark to the saving of his house</a:t>
            </a:r>
          </a:p>
          <a:p>
            <a:r>
              <a:rPr lang="en-US" altLang="en-US" smtClean="0"/>
              <a:t>(1) Acted with caution - reverence for God</a:t>
            </a:r>
          </a:p>
          <a:p>
            <a:r>
              <a:rPr lang="en-US" altLang="en-US" smtClean="0"/>
              <a:t>(2) Saved his family from the flood</a:t>
            </a:r>
          </a:p>
          <a:p>
            <a:r>
              <a:rPr lang="en-US" altLang="en-US" smtClean="0"/>
              <a:t>D. If you had been Noah would you have found grace in the eyes of the Lord ?</a:t>
            </a:r>
          </a:p>
          <a:p>
            <a:r>
              <a:rPr lang="en-US" altLang="en-US" smtClean="0"/>
              <a:t>1. Are you walking with God ?</a:t>
            </a:r>
          </a:p>
          <a:p>
            <a:r>
              <a:rPr lang="en-US" altLang="en-US" smtClean="0"/>
              <a:t>2. Is your life righteous ?</a:t>
            </a:r>
          </a:p>
        </p:txBody>
      </p:sp>
      <p:sp>
        <p:nvSpPr>
          <p:cNvPr id="4" name="Slide Number Placeholder 3"/>
          <p:cNvSpPr>
            <a:spLocks noGrp="1"/>
          </p:cNvSpPr>
          <p:nvPr>
            <p:ph type="sldNum" sz="quarter" idx="5"/>
          </p:nvPr>
        </p:nvSpPr>
        <p:spPr/>
        <p:txBody>
          <a:bodyPr/>
          <a:lstStyle/>
          <a:p>
            <a:pPr>
              <a:defRPr/>
            </a:pPr>
            <a:fld id="{EAA4B29B-9440-40F1-81D8-D4B8A75F1BE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7CAA8A-1F5E-4995-84C5-9DB55574E926}"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7712F3-BAE4-4435-AD7B-671167AE92C9}"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God asked a great thing of him. Gen. 6:15</a:t>
            </a:r>
          </a:p>
          <a:p>
            <a:r>
              <a:rPr lang="en-US" altLang="en-US" smtClean="0"/>
              <a:t>1. Build an ark 300 cubits long (450 feet) 50 cubits wide (75 feet) and 30 cubits tall (45 feet high)</a:t>
            </a:r>
          </a:p>
          <a:p>
            <a:r>
              <a:rPr lang="en-US" altLang="en-US" smtClean="0"/>
              <a:t>2. That’s BIG!! Length of football field and another half</a:t>
            </a:r>
          </a:p>
          <a:p>
            <a:r>
              <a:rPr lang="en-US" altLang="en-US" smtClean="0"/>
              <a:t>3. Where did he plug in his skill saw? Or his Black and Decker Drill? Who made his nails for him? Use GOPHER WOOD?</a:t>
            </a:r>
          </a:p>
        </p:txBody>
      </p:sp>
      <p:sp>
        <p:nvSpPr>
          <p:cNvPr id="4" name="Slide Number Placeholder 3"/>
          <p:cNvSpPr>
            <a:spLocks noGrp="1"/>
          </p:cNvSpPr>
          <p:nvPr>
            <p:ph type="sldNum" sz="quarter" idx="5"/>
          </p:nvPr>
        </p:nvSpPr>
        <p:spPr/>
        <p:txBody>
          <a:bodyPr/>
          <a:lstStyle/>
          <a:p>
            <a:pPr>
              <a:defRPr/>
            </a:pPr>
            <a:fld id="{A2DF0B1C-1A0E-433E-83BF-FEE49DE5649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DB73640-6E90-4168-A489-FA8B5302310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45901C-4DAD-4D48-A275-2D2B00354995}" type="datetimeFigureOut">
              <a:rPr lang="en-US"/>
              <a:pPr>
                <a:defRPr/>
              </a:pPr>
              <a:t>2/12/2016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2BAA82-D14A-421F-AA69-ED87030E9C70}" type="slidenum">
              <a:rPr lang="en-US"/>
              <a:pPr>
                <a:defRPr/>
              </a:pPr>
              <a:t>‹#›</a:t>
            </a:fld>
            <a:endParaRPr lang="en-US" dirty="0"/>
          </a:p>
        </p:txBody>
      </p:sp>
    </p:spTree>
    <p:extLst>
      <p:ext uri="{BB962C8B-B14F-4D97-AF65-F5344CB8AC3E}">
        <p14:creationId xmlns:p14="http://schemas.microsoft.com/office/powerpoint/2010/main" val="271401742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BD7A31-6603-4E32-8A72-63401B10B2C4}" type="datetimeFigureOut">
              <a:rPr lang="en-US"/>
              <a:pPr>
                <a:defRPr/>
              </a:pPr>
              <a:t>2/12/2016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9BFDF0-194D-425D-AF60-A946411000BB}" type="slidenum">
              <a:rPr lang="en-US"/>
              <a:pPr>
                <a:defRPr/>
              </a:pPr>
              <a:t>‹#›</a:t>
            </a:fld>
            <a:endParaRPr lang="en-US" dirty="0"/>
          </a:p>
        </p:txBody>
      </p:sp>
    </p:spTree>
    <p:extLst>
      <p:ext uri="{BB962C8B-B14F-4D97-AF65-F5344CB8AC3E}">
        <p14:creationId xmlns:p14="http://schemas.microsoft.com/office/powerpoint/2010/main" val="166834407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1BA13E-CFFE-4237-832F-B0CBCEF9A2C5}" type="datetimeFigureOut">
              <a:rPr lang="en-US"/>
              <a:pPr>
                <a:defRPr/>
              </a:pPr>
              <a:t>2/12/2016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31B1C-17B2-4DE7-A916-B167CAFB8B83}" type="slidenum">
              <a:rPr lang="en-US"/>
              <a:pPr>
                <a:defRPr/>
              </a:pPr>
              <a:t>‹#›</a:t>
            </a:fld>
            <a:endParaRPr lang="en-US" dirty="0"/>
          </a:p>
        </p:txBody>
      </p:sp>
    </p:spTree>
    <p:extLst>
      <p:ext uri="{BB962C8B-B14F-4D97-AF65-F5344CB8AC3E}">
        <p14:creationId xmlns:p14="http://schemas.microsoft.com/office/powerpoint/2010/main" val="79561192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4D3F84-E362-4357-9448-1CD10884887D}" type="datetimeFigureOut">
              <a:rPr lang="en-US"/>
              <a:pPr>
                <a:defRPr/>
              </a:pPr>
              <a:t>2/12/2016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ED0362-6557-41CC-838E-02B003EC253A}" type="slidenum">
              <a:rPr lang="en-US"/>
              <a:pPr>
                <a:defRPr/>
              </a:pPr>
              <a:t>‹#›</a:t>
            </a:fld>
            <a:endParaRPr lang="en-US" dirty="0"/>
          </a:p>
        </p:txBody>
      </p:sp>
    </p:spTree>
    <p:extLst>
      <p:ext uri="{BB962C8B-B14F-4D97-AF65-F5344CB8AC3E}">
        <p14:creationId xmlns:p14="http://schemas.microsoft.com/office/powerpoint/2010/main" val="28425914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B73AAC-E5DC-4D11-9389-8BFD91C09462}" type="datetimeFigureOut">
              <a:rPr lang="en-US"/>
              <a:pPr>
                <a:defRPr/>
              </a:pPr>
              <a:t>2/12/2016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32DE36-C735-4732-9589-804F0792FD66}" type="slidenum">
              <a:rPr lang="en-US"/>
              <a:pPr>
                <a:defRPr/>
              </a:pPr>
              <a:t>‹#›</a:t>
            </a:fld>
            <a:endParaRPr lang="en-US" dirty="0"/>
          </a:p>
        </p:txBody>
      </p:sp>
    </p:spTree>
    <p:extLst>
      <p:ext uri="{BB962C8B-B14F-4D97-AF65-F5344CB8AC3E}">
        <p14:creationId xmlns:p14="http://schemas.microsoft.com/office/powerpoint/2010/main" val="66388976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3F283F-C10B-4058-B964-DFFC39584BFF}" type="datetimeFigureOut">
              <a:rPr lang="en-US"/>
              <a:pPr>
                <a:defRPr/>
              </a:pPr>
              <a:t>2/12/2016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B46C00-D4B9-43FE-A930-62648DC218C3}" type="slidenum">
              <a:rPr lang="en-US"/>
              <a:pPr>
                <a:defRPr/>
              </a:pPr>
              <a:t>‹#›</a:t>
            </a:fld>
            <a:endParaRPr lang="en-US" dirty="0"/>
          </a:p>
        </p:txBody>
      </p:sp>
    </p:spTree>
    <p:extLst>
      <p:ext uri="{BB962C8B-B14F-4D97-AF65-F5344CB8AC3E}">
        <p14:creationId xmlns:p14="http://schemas.microsoft.com/office/powerpoint/2010/main" val="20818235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E18300-42F4-408B-A2BD-B9BB1FE26607}" type="datetimeFigureOut">
              <a:rPr lang="en-US"/>
              <a:pPr>
                <a:defRPr/>
              </a:pPr>
              <a:t>2/12/2016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693525-D101-4A71-9EAD-FC8C0B4B50F9}" type="slidenum">
              <a:rPr lang="en-US"/>
              <a:pPr>
                <a:defRPr/>
              </a:pPr>
              <a:t>‹#›</a:t>
            </a:fld>
            <a:endParaRPr lang="en-US" dirty="0"/>
          </a:p>
        </p:txBody>
      </p:sp>
    </p:spTree>
    <p:extLst>
      <p:ext uri="{BB962C8B-B14F-4D97-AF65-F5344CB8AC3E}">
        <p14:creationId xmlns:p14="http://schemas.microsoft.com/office/powerpoint/2010/main" val="246533579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1D9D68-B7FF-4D82-AEC7-BC114C95075C}" type="datetimeFigureOut">
              <a:rPr lang="en-US"/>
              <a:pPr>
                <a:defRPr/>
              </a:pPr>
              <a:t>2/12/2016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C81B0D-7D45-4BB8-BD09-C556F13057AD}" type="slidenum">
              <a:rPr lang="en-US"/>
              <a:pPr>
                <a:defRPr/>
              </a:pPr>
              <a:t>‹#›</a:t>
            </a:fld>
            <a:endParaRPr lang="en-US" dirty="0"/>
          </a:p>
        </p:txBody>
      </p:sp>
    </p:spTree>
    <p:extLst>
      <p:ext uri="{BB962C8B-B14F-4D97-AF65-F5344CB8AC3E}">
        <p14:creationId xmlns:p14="http://schemas.microsoft.com/office/powerpoint/2010/main" val="42241402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BE9E70-61FA-4AA4-8541-A46BA59338C4}" type="datetimeFigureOut">
              <a:rPr lang="en-US"/>
              <a:pPr>
                <a:defRPr/>
              </a:pPr>
              <a:t>2/12/2016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BF1024-D085-4345-82C3-D9B7E07602B6}" type="slidenum">
              <a:rPr lang="en-US"/>
              <a:pPr>
                <a:defRPr/>
              </a:pPr>
              <a:t>‹#›</a:t>
            </a:fld>
            <a:endParaRPr lang="en-US" dirty="0"/>
          </a:p>
        </p:txBody>
      </p:sp>
    </p:spTree>
    <p:extLst>
      <p:ext uri="{BB962C8B-B14F-4D97-AF65-F5344CB8AC3E}">
        <p14:creationId xmlns:p14="http://schemas.microsoft.com/office/powerpoint/2010/main" val="205356234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1745D6-7204-417C-A865-A5564FE6A8A4}" type="datetimeFigureOut">
              <a:rPr lang="en-US"/>
              <a:pPr>
                <a:defRPr/>
              </a:pPr>
              <a:t>2/12/2016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80EED5-2606-40CA-96F5-22D9AC2EBBC2}" type="slidenum">
              <a:rPr lang="en-US"/>
              <a:pPr>
                <a:defRPr/>
              </a:pPr>
              <a:t>‹#›</a:t>
            </a:fld>
            <a:endParaRPr lang="en-US" dirty="0"/>
          </a:p>
        </p:txBody>
      </p:sp>
    </p:spTree>
    <p:extLst>
      <p:ext uri="{BB962C8B-B14F-4D97-AF65-F5344CB8AC3E}">
        <p14:creationId xmlns:p14="http://schemas.microsoft.com/office/powerpoint/2010/main" val="8854693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C689CA-D450-4A31-BC40-B41ED26B8A59}" type="datetimeFigureOut">
              <a:rPr lang="en-US"/>
              <a:pPr>
                <a:defRPr/>
              </a:pPr>
              <a:t>2/12/2016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65578A-195E-4341-9AF2-02388BE2DD47}" type="slidenum">
              <a:rPr lang="en-US"/>
              <a:pPr>
                <a:defRPr/>
              </a:pPr>
              <a:t>‹#›</a:t>
            </a:fld>
            <a:endParaRPr lang="en-US" dirty="0"/>
          </a:p>
        </p:txBody>
      </p:sp>
    </p:spTree>
    <p:extLst>
      <p:ext uri="{BB962C8B-B14F-4D97-AF65-F5344CB8AC3E}">
        <p14:creationId xmlns:p14="http://schemas.microsoft.com/office/powerpoint/2010/main" val="36707224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8E12DEB-BA9A-4DDB-A77B-C4291AE79F4F}" type="datetimeFigureOut">
              <a:rPr lang="en-US"/>
              <a:pPr>
                <a:defRPr/>
              </a:pPr>
              <a:t>2/12/2016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71F211-D2ED-4AD3-A812-5E2C65AC74E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1"/>
          <p:cNvSpPr txBox="1">
            <a:spLocks noChangeArrowheads="1"/>
          </p:cNvSpPr>
          <p:nvPr/>
        </p:nvSpPr>
        <p:spPr bwMode="auto">
          <a:xfrm>
            <a:off x="0" y="1066800"/>
            <a:ext cx="4786313"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defRPr/>
            </a:pPr>
            <a:r>
              <a:rPr lang="en-US" altLang="en-US" b="1" dirty="0" smtClean="0">
                <a:solidFill>
                  <a:srgbClr val="FFFF00"/>
                </a:solidFill>
              </a:rPr>
              <a:t>Suppose that Noah….</a:t>
            </a:r>
          </a:p>
          <a:p>
            <a:pPr eaLnBrk="1" hangingPunct="1">
              <a:spcBef>
                <a:spcPct val="0"/>
              </a:spcBef>
              <a:buFontTx/>
              <a:buNone/>
              <a:defRPr/>
            </a:pPr>
            <a:endParaRPr lang="en-US" altLang="en-US" dirty="0" smtClean="0"/>
          </a:p>
          <a:p>
            <a:pPr marL="457200" indent="-457200" eaLnBrk="1" hangingPunct="1">
              <a:lnSpc>
                <a:spcPct val="150000"/>
              </a:lnSpc>
              <a:spcBef>
                <a:spcPct val="0"/>
              </a:spcBef>
              <a:buFont typeface="Wingdings" panose="05000000000000000000" pitchFamily="2" charset="2"/>
              <a:buChar char="§"/>
              <a:defRPr/>
            </a:pPr>
            <a:r>
              <a:rPr lang="en-US" altLang="en-US" sz="3000" dirty="0" smtClean="0"/>
              <a:t>Started the job then quit</a:t>
            </a:r>
          </a:p>
          <a:p>
            <a:pPr marL="354013" indent="-354013" eaLnBrk="1" hangingPunct="1">
              <a:lnSpc>
                <a:spcPct val="150000"/>
              </a:lnSpc>
              <a:spcBef>
                <a:spcPct val="0"/>
              </a:spcBef>
              <a:buFont typeface="Wingdings" panose="05000000000000000000" pitchFamily="2" charset="2"/>
              <a:buChar char="§"/>
              <a:defRPr/>
            </a:pPr>
            <a:r>
              <a:rPr lang="en-US" altLang="en-US" sz="3000" dirty="0" smtClean="0"/>
              <a:t> Got discouraged</a:t>
            </a:r>
          </a:p>
          <a:p>
            <a:pPr marL="457200" indent="-457200" eaLnBrk="1" hangingPunct="1">
              <a:lnSpc>
                <a:spcPct val="150000"/>
              </a:lnSpc>
              <a:spcBef>
                <a:spcPct val="0"/>
              </a:spcBef>
              <a:buFont typeface="Wingdings" panose="05000000000000000000" pitchFamily="2" charset="2"/>
              <a:buChar char="§"/>
              <a:defRPr/>
            </a:pPr>
            <a:r>
              <a:rPr lang="en-US" altLang="en-US" sz="3000" dirty="0" smtClean="0"/>
              <a:t>I’ve already got a boat,   let me remodel it</a:t>
            </a:r>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l="3831" t="2135" r="3448" b="3049"/>
          <a:stretch>
            <a:fillRect/>
          </a:stretch>
        </p:blipFill>
        <p:spPr bwMode="auto">
          <a:xfrm>
            <a:off x="4786312" y="609600"/>
            <a:ext cx="4357688" cy="5600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1" y="762000"/>
            <a:ext cx="918693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Noah’s Task was not Easy!</a:t>
            </a:r>
          </a:p>
        </p:txBody>
      </p:sp>
      <p:sp>
        <p:nvSpPr>
          <p:cNvPr id="12291" name="TextBox 2"/>
          <p:cNvSpPr txBox="1">
            <a:spLocks noChangeArrowheads="1"/>
          </p:cNvSpPr>
          <p:nvPr/>
        </p:nvSpPr>
        <p:spPr bwMode="auto">
          <a:xfrm>
            <a:off x="381000" y="25908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3600"/>
              <a:t>“But seek </a:t>
            </a:r>
            <a:r>
              <a:rPr lang="en-US" altLang="en-US" sz="3600" u="sng"/>
              <a:t>first</a:t>
            </a:r>
            <a:r>
              <a:rPr lang="en-US" altLang="en-US" sz="3600"/>
              <a:t> the kingdom of God and His righteousness, and all these things shall be added to you.”  									</a:t>
            </a:r>
            <a:r>
              <a:rPr lang="en-US" altLang="en-US" sz="3600" b="1">
                <a:solidFill>
                  <a:srgbClr val="FFFF00"/>
                </a:solidFill>
              </a:rPr>
              <a:t>Matt. 6:33</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8" name="Horizontal Scroll 7"/>
          <p:cNvSpPr/>
          <p:nvPr/>
        </p:nvSpPr>
        <p:spPr>
          <a:xfrm>
            <a:off x="281767" y="5181600"/>
            <a:ext cx="8481233"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How would you have reacted to the job to be done?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10" name="Horizontal Scroll 9"/>
          <p:cNvSpPr/>
          <p:nvPr/>
        </p:nvSpPr>
        <p:spPr>
          <a:xfrm>
            <a:off x="281767" y="5181600"/>
            <a:ext cx="8481233"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Would you have been satisfied with the Lord’s plan?</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14288"/>
            <a:ext cx="83058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395288" indent="-334963"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b="1">
                <a:solidFill>
                  <a:srgbClr val="FFFF00"/>
                </a:solidFill>
              </a:rPr>
              <a:t>Suppose Noah Had His Own Ideas…</a:t>
            </a:r>
          </a:p>
          <a:p>
            <a:pPr eaLnBrk="1" hangingPunct="1">
              <a:spcBef>
                <a:spcPct val="0"/>
              </a:spcBef>
              <a:buFontTx/>
              <a:buNone/>
            </a:pPr>
            <a:endParaRPr lang="en-US" altLang="en-US" b="1"/>
          </a:p>
          <a:p>
            <a:pPr eaLnBrk="1" hangingPunct="1">
              <a:spcBef>
                <a:spcPct val="0"/>
              </a:spcBef>
              <a:buFontTx/>
              <a:buNone/>
            </a:pPr>
            <a:endParaRPr lang="en-US" altLang="en-US" b="1"/>
          </a:p>
          <a:p>
            <a:pPr lvl="1" eaLnBrk="1" hangingPunct="1">
              <a:lnSpc>
                <a:spcPct val="150000"/>
              </a:lnSpc>
              <a:spcBef>
                <a:spcPct val="0"/>
              </a:spcBef>
              <a:buFont typeface="Wingdings" pitchFamily="2" charset="2"/>
              <a:buChar char="§"/>
            </a:pPr>
            <a:r>
              <a:rPr lang="en-US" altLang="en-US" sz="3000"/>
              <a:t>Change the size</a:t>
            </a:r>
          </a:p>
          <a:p>
            <a:pPr lvl="1" eaLnBrk="1" hangingPunct="1">
              <a:lnSpc>
                <a:spcPct val="150000"/>
              </a:lnSpc>
              <a:spcBef>
                <a:spcPct val="0"/>
              </a:spcBef>
              <a:buFont typeface="Wingdings" pitchFamily="2" charset="2"/>
              <a:buChar char="§"/>
            </a:pPr>
            <a:r>
              <a:rPr lang="en-US" altLang="en-US" sz="3000"/>
              <a:t>Use another kind of wood</a:t>
            </a:r>
          </a:p>
          <a:p>
            <a:pPr lvl="1" eaLnBrk="1" hangingPunct="1">
              <a:lnSpc>
                <a:spcPct val="150000"/>
              </a:lnSpc>
              <a:spcBef>
                <a:spcPct val="0"/>
              </a:spcBef>
              <a:buFont typeface="Wingdings" pitchFamily="2" charset="2"/>
              <a:buChar char="§"/>
            </a:pPr>
            <a:r>
              <a:rPr lang="en-US" altLang="en-US" sz="3000"/>
              <a:t>Add a door on each floor</a:t>
            </a:r>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l="3831" t="2135" r="3448" b="3049"/>
          <a:stretch>
            <a:fillRect/>
          </a:stretch>
        </p:blipFill>
        <p:spPr bwMode="auto">
          <a:xfrm>
            <a:off x="4786312" y="838200"/>
            <a:ext cx="4357688" cy="5600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853" y="35150"/>
            <a:ext cx="8236294"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400" b="1" dirty="0">
                <a:ln/>
                <a:solidFill>
                  <a:schemeClr val="accent3"/>
                </a:solidFill>
              </a:rPr>
              <a:t>Can’t Improve On God’s Ways</a:t>
            </a:r>
          </a:p>
        </p:txBody>
      </p:sp>
      <p:sp>
        <p:nvSpPr>
          <p:cNvPr id="16387" name="TextBox 2"/>
          <p:cNvSpPr txBox="1">
            <a:spLocks noChangeArrowheads="1"/>
          </p:cNvSpPr>
          <p:nvPr/>
        </p:nvSpPr>
        <p:spPr bwMode="auto">
          <a:xfrm>
            <a:off x="152400" y="852488"/>
            <a:ext cx="883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eaLnBrk="1" hangingPunct="1">
              <a:spcBef>
                <a:spcPct val="0"/>
              </a:spcBef>
              <a:buFont typeface="Wingdings" panose="05000000000000000000" pitchFamily="2" charset="2"/>
              <a:buChar char="Ø"/>
              <a:defRPr/>
            </a:pPr>
            <a:r>
              <a:rPr lang="en-US" altLang="en-US" sz="2800" b="1" dirty="0" smtClean="0"/>
              <a:t>God has a Plan of Salvation</a:t>
            </a:r>
            <a:r>
              <a:rPr lang="en-US" altLang="en-US" sz="2800" dirty="0" smtClean="0"/>
              <a:t>:</a:t>
            </a:r>
          </a:p>
          <a:p>
            <a:pPr eaLnBrk="1" hangingPunct="1">
              <a:spcBef>
                <a:spcPct val="0"/>
              </a:spcBef>
              <a:buFontTx/>
              <a:buNone/>
              <a:defRPr/>
            </a:pPr>
            <a:r>
              <a:rPr lang="en-US" altLang="en-US" sz="2800" dirty="0" smtClean="0"/>
              <a:t>	</a:t>
            </a:r>
            <a:r>
              <a:rPr lang="en-US" altLang="en-US" sz="2800" dirty="0" smtClean="0">
                <a:solidFill>
                  <a:srgbClr val="66FFFF"/>
                </a:solidFill>
              </a:rPr>
              <a:t>Hear, Faith, Repentance, Confession, Baptism</a:t>
            </a:r>
          </a:p>
          <a:p>
            <a:pPr eaLnBrk="1" hangingPunct="1">
              <a:spcBef>
                <a:spcPct val="0"/>
              </a:spcBef>
              <a:buFontTx/>
              <a:buNone/>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b="1" dirty="0" smtClean="0"/>
              <a:t>God has a Plan of Worship</a:t>
            </a:r>
            <a:r>
              <a:rPr lang="en-US" altLang="en-US" sz="2800" dirty="0" smtClean="0"/>
              <a:t>:</a:t>
            </a:r>
          </a:p>
          <a:p>
            <a:pPr eaLnBrk="1" hangingPunct="1">
              <a:spcBef>
                <a:spcPct val="0"/>
              </a:spcBef>
              <a:buFontTx/>
              <a:buNone/>
              <a:defRPr/>
            </a:pPr>
            <a:r>
              <a:rPr lang="en-US" altLang="en-US" sz="2800" dirty="0" smtClean="0"/>
              <a:t>	</a:t>
            </a:r>
            <a:r>
              <a:rPr lang="en-US" altLang="en-US" sz="2800" dirty="0" smtClean="0">
                <a:solidFill>
                  <a:srgbClr val="FFFF00"/>
                </a:solidFill>
              </a:rPr>
              <a:t>Sing, Pray, Give, Teach, Lord’s Supper</a:t>
            </a:r>
          </a:p>
          <a:p>
            <a:pPr eaLnBrk="1" hangingPunct="1">
              <a:spcBef>
                <a:spcPct val="0"/>
              </a:spcBef>
              <a:buFontTx/>
              <a:buNone/>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b="1" dirty="0" smtClean="0"/>
              <a:t>God has a Plan of Church Organization</a:t>
            </a:r>
            <a:r>
              <a:rPr lang="en-US" altLang="en-US" sz="2800" dirty="0" smtClean="0"/>
              <a:t>:</a:t>
            </a:r>
          </a:p>
          <a:p>
            <a:pPr eaLnBrk="1" hangingPunct="1">
              <a:spcBef>
                <a:spcPct val="0"/>
              </a:spcBef>
              <a:buFontTx/>
              <a:buNone/>
              <a:defRPr/>
            </a:pPr>
            <a:r>
              <a:rPr lang="en-US" altLang="en-US" sz="2800" dirty="0" smtClean="0"/>
              <a:t>	</a:t>
            </a:r>
            <a:r>
              <a:rPr lang="en-US" altLang="en-US" sz="2800" dirty="0" smtClean="0">
                <a:solidFill>
                  <a:srgbClr val="92D050"/>
                </a:solidFill>
              </a:rPr>
              <a:t>Elders, Deacons</a:t>
            </a:r>
          </a:p>
        </p:txBody>
      </p:sp>
      <p:sp>
        <p:nvSpPr>
          <p:cNvPr id="16388" name="TextBox 3"/>
          <p:cNvSpPr txBox="1">
            <a:spLocks noChangeArrowheads="1"/>
          </p:cNvSpPr>
          <p:nvPr/>
        </p:nvSpPr>
        <p:spPr bwMode="auto">
          <a:xfrm>
            <a:off x="0" y="4724400"/>
            <a:ext cx="9144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buFont typeface="Arial" charset="0"/>
              <a:buNone/>
            </a:pPr>
            <a:r>
              <a:rPr lang="en-US" altLang="en-US" sz="2800">
                <a:latin typeface="Arial Narrow" pitchFamily="34" charset="0"/>
              </a:rPr>
              <a:t>“</a:t>
            </a:r>
            <a:r>
              <a:rPr lang="en-US" altLang="en-US" sz="2800"/>
              <a:t>All Scripture is given by inspiration of God, and is profitable for doctrine, for reproof, for correction, for instruction in righteousness, that the man of God may be complete, thoroughly equipped for every good work</a:t>
            </a:r>
            <a:r>
              <a:rPr lang="en-US" altLang="en-US" sz="2800">
                <a:latin typeface="Arial Narrow" pitchFamily="34" charset="0"/>
              </a:rPr>
              <a:t>.”   		</a:t>
            </a:r>
            <a:r>
              <a:rPr lang="en-US" altLang="en-US" sz="2800" b="1">
                <a:solidFill>
                  <a:srgbClr val="FFFF00"/>
                </a:solidFill>
                <a:latin typeface="Arial Narrow" pitchFamily="34" charset="0"/>
              </a:rPr>
              <a:t> 					</a:t>
            </a:r>
            <a:r>
              <a:rPr lang="en-US" altLang="en-US" sz="2800" b="1">
                <a:solidFill>
                  <a:srgbClr val="FFFF00"/>
                </a:solidFill>
              </a:rPr>
              <a:t>2 Tim 3:16-17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C04-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936" y="120217"/>
            <a:ext cx="4514028" cy="3384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0" y="1143000"/>
            <a:ext cx="4724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 typeface="Arial" charset="0"/>
              <a:buNone/>
            </a:pPr>
            <a:r>
              <a:rPr lang="en-US" altLang="en-US" sz="2800"/>
              <a:t>Noah did this; he did all that God commanded him. 		</a:t>
            </a:r>
            <a:r>
              <a:rPr lang="en-US" altLang="en-US" sz="2800" b="1">
                <a:solidFill>
                  <a:srgbClr val="FFFF00"/>
                </a:solidFill>
              </a:rPr>
              <a:t>	Gen. 6:22</a:t>
            </a:r>
          </a:p>
          <a:p>
            <a:pPr eaLnBrk="1" hangingPunct="1">
              <a:spcBef>
                <a:spcPct val="0"/>
              </a:spcBef>
              <a:buFontTx/>
              <a:buNone/>
            </a:pPr>
            <a:endParaRPr lang="en-US" altLang="en-US" sz="2800"/>
          </a:p>
        </p:txBody>
      </p:sp>
      <p:sp>
        <p:nvSpPr>
          <p:cNvPr id="17412" name="TextBox 4"/>
          <p:cNvSpPr txBox="1">
            <a:spLocks noChangeArrowheads="1"/>
          </p:cNvSpPr>
          <p:nvPr/>
        </p:nvSpPr>
        <p:spPr bwMode="auto">
          <a:xfrm>
            <a:off x="0" y="40386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t>“Whatever I command you, be careful to observe it; you shall not add to it nor take away from it.”      </a:t>
            </a:r>
            <a:r>
              <a:rPr lang="en-US" altLang="en-US" sz="2800" b="1">
                <a:solidFill>
                  <a:srgbClr val="FFFF00"/>
                </a:solidFill>
              </a:rPr>
              <a:t>Deut. 12:32 </a:t>
            </a:r>
          </a:p>
          <a:p>
            <a:pPr eaLnBrk="1" hangingPunct="1">
              <a:spcBef>
                <a:spcPct val="0"/>
              </a:spcBef>
              <a:buFontTx/>
              <a:buNone/>
            </a:pPr>
            <a:endParaRPr lang="en-US" altLang="en-US" sz="2800"/>
          </a:p>
          <a:p>
            <a:pPr eaLnBrk="1" hangingPunct="1">
              <a:spcBef>
                <a:spcPct val="0"/>
              </a:spcBef>
              <a:buFontTx/>
              <a:buNone/>
            </a:pPr>
            <a:r>
              <a:rPr lang="en-US" altLang="en-US" sz="2800" b="1">
                <a:solidFill>
                  <a:srgbClr val="FFFF00"/>
                </a:solidFill>
              </a:rPr>
              <a:t>2 Jn. 9  </a:t>
            </a:r>
            <a:r>
              <a:rPr lang="en-US" altLang="en-US" sz="2800"/>
              <a:t>- abide in the doctrine</a:t>
            </a:r>
          </a:p>
          <a:p>
            <a:pPr eaLnBrk="1" hangingPunct="1">
              <a:spcBef>
                <a:spcPct val="0"/>
              </a:spcBef>
              <a:buFontTx/>
              <a:buNone/>
            </a:pPr>
            <a:endParaRPr lang="en-US" altLang="en-US" sz="2800"/>
          </a:p>
          <a:p>
            <a:pPr eaLnBrk="1" hangingPunct="1">
              <a:spcBef>
                <a:spcPct val="0"/>
              </a:spcBef>
              <a:buFontTx/>
              <a:buNone/>
            </a:pPr>
            <a:r>
              <a:rPr lang="en-US" altLang="en-US" sz="2800" b="1">
                <a:solidFill>
                  <a:srgbClr val="FFFF00"/>
                </a:solidFill>
              </a:rPr>
              <a:t>Rev. 22:18-19  </a:t>
            </a:r>
            <a:r>
              <a:rPr lang="en-US" altLang="en-US" sz="2800"/>
              <a:t>Not to add or take away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8" name="Horizontal Scroll 7"/>
          <p:cNvSpPr/>
          <p:nvPr/>
        </p:nvSpPr>
        <p:spPr>
          <a:xfrm>
            <a:off x="281767" y="5181600"/>
            <a:ext cx="8481233"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Would you have been satisfied with the Lord’s plan?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8" name="Horizontal Scroll 7"/>
          <p:cNvSpPr/>
          <p:nvPr/>
        </p:nvSpPr>
        <p:spPr>
          <a:xfrm>
            <a:off x="121025" y="5181600"/>
            <a:ext cx="8794376"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Would you have been satisfied just to save the ones the Lord said should be saved?</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28600" y="457200"/>
            <a:ext cx="8686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914400" indent="-45720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 typeface="Arial" charset="0"/>
              <a:buNone/>
            </a:pPr>
            <a:r>
              <a:rPr lang="en-US" altLang="en-US" sz="2800"/>
              <a:t>“Who formerly were disobedient, when once the Divine longsuffering waited in the days of Noah, while the ark was being prepared, in which a few, that is, eight souls, were saved through water.” 										</a:t>
            </a:r>
            <a:r>
              <a:rPr lang="en-US" altLang="en-US" sz="2800" b="1">
                <a:solidFill>
                  <a:srgbClr val="FFFF00"/>
                </a:solidFill>
              </a:rPr>
              <a:t>1 Pet. 3:20 </a:t>
            </a:r>
          </a:p>
          <a:p>
            <a:pPr eaLnBrk="1" hangingPunct="1">
              <a:spcBef>
                <a:spcPct val="0"/>
              </a:spcBef>
              <a:buFontTx/>
              <a:buNone/>
            </a:pPr>
            <a:endParaRPr lang="en-US" altLang="en-US" sz="2800"/>
          </a:p>
          <a:p>
            <a:pPr lvl="1" eaLnBrk="1" hangingPunct="1">
              <a:lnSpc>
                <a:spcPct val="150000"/>
              </a:lnSpc>
              <a:spcBef>
                <a:spcPct val="0"/>
              </a:spcBef>
              <a:buClr>
                <a:srgbClr val="FFFF00"/>
              </a:buClr>
              <a:buFont typeface="Wingdings" pitchFamily="2" charset="2"/>
              <a:buChar char="v"/>
            </a:pPr>
            <a:r>
              <a:rPr lang="en-US" altLang="en-US"/>
              <a:t>Is that all Lord?</a:t>
            </a:r>
          </a:p>
          <a:p>
            <a:pPr lvl="1" eaLnBrk="1" hangingPunct="1">
              <a:lnSpc>
                <a:spcPct val="150000"/>
              </a:lnSpc>
              <a:spcBef>
                <a:spcPct val="0"/>
              </a:spcBef>
              <a:buClr>
                <a:srgbClr val="FFFF00"/>
              </a:buClr>
              <a:buFont typeface="Wingdings" pitchFamily="2" charset="2"/>
              <a:buChar char="v"/>
            </a:pPr>
            <a:r>
              <a:rPr lang="en-US" altLang="en-US"/>
              <a:t>We have been working 120 years!</a:t>
            </a:r>
          </a:p>
          <a:p>
            <a:pPr lvl="1" eaLnBrk="1" hangingPunct="1">
              <a:lnSpc>
                <a:spcPct val="150000"/>
              </a:lnSpc>
              <a:spcBef>
                <a:spcPct val="0"/>
              </a:spcBef>
              <a:buClr>
                <a:srgbClr val="FFFF00"/>
              </a:buClr>
              <a:buFont typeface="Wingdings" pitchFamily="2" charset="2"/>
              <a:buChar char="v"/>
            </a:pPr>
            <a:r>
              <a:rPr lang="en-US" altLang="en-US"/>
              <a:t>What about my friends?</a:t>
            </a:r>
          </a:p>
          <a:p>
            <a:pPr lvl="1" eaLnBrk="1" hangingPunct="1">
              <a:lnSpc>
                <a:spcPct val="150000"/>
              </a:lnSpc>
              <a:spcBef>
                <a:spcPct val="0"/>
              </a:spcBef>
              <a:buClr>
                <a:srgbClr val="FFFF00"/>
              </a:buClr>
              <a:buFont typeface="Wingdings" pitchFamily="2" charset="2"/>
              <a:buChar char="v"/>
            </a:pPr>
            <a:r>
              <a:rPr lang="en-US" altLang="en-US"/>
              <a:t>A few more of my relatives?</a:t>
            </a:r>
          </a:p>
        </p:txBody>
      </p:sp>
      <p:sp>
        <p:nvSpPr>
          <p:cNvPr id="3" name="Rounded Rectangle 2"/>
          <p:cNvSpPr/>
          <p:nvPr/>
        </p:nvSpPr>
        <p:spPr>
          <a:xfrm>
            <a:off x="228600" y="1752600"/>
            <a:ext cx="1905000" cy="493713"/>
          </a:xfrm>
          <a:prstGeom prst="roundRect">
            <a:avLst/>
          </a:prstGeom>
          <a:solidFill>
            <a:srgbClr val="66FFF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8" name="TextBox 5"/>
          <p:cNvSpPr txBox="1">
            <a:spLocks noChangeArrowheads="1"/>
          </p:cNvSpPr>
          <p:nvPr/>
        </p:nvSpPr>
        <p:spPr bwMode="auto">
          <a:xfrm>
            <a:off x="457200" y="1609725"/>
            <a:ext cx="8229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 typeface="Arial" charset="0"/>
              <a:buNone/>
            </a:pPr>
            <a:r>
              <a:rPr lang="en-US" altLang="en-US" sz="2800"/>
              <a:t>“By faith Noah, being divinely warned of things not yet seen, moved with godly fear, prepared an ark for the saving of his household, by which he condemned the world and became heir of the righteousness which is according to faith.”  					     		       </a:t>
            </a:r>
            <a:r>
              <a:rPr lang="en-US" altLang="en-US" sz="2800" b="1">
                <a:solidFill>
                  <a:srgbClr val="FFFF00"/>
                </a:solidFill>
              </a:rPr>
              <a:t>Heb. 11:7</a:t>
            </a:r>
          </a:p>
        </p:txBody>
      </p:sp>
      <p:sp>
        <p:nvSpPr>
          <p:cNvPr id="4" name="Rectangle 3"/>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81000" y="22860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buFont typeface="Arial" charset="0"/>
              <a:buNone/>
              <a:defRPr/>
            </a:pPr>
            <a:r>
              <a:rPr lang="en-US" altLang="en-US" sz="2800" dirty="0" smtClean="0"/>
              <a:t>“</a:t>
            </a:r>
            <a:r>
              <a:rPr lang="en-US" sz="2800" dirty="0" smtClean="0"/>
              <a:t>Enter by the narrow gate; for wide is the gate and broad is the way that leads to destruction, and there are many who go in by it. Because narrow is the gate and difficult is the way which leads to life, and there are few who find it</a:t>
            </a:r>
            <a:r>
              <a:rPr lang="en-US" altLang="en-US" sz="2800" dirty="0" smtClean="0"/>
              <a:t>.” 											</a:t>
            </a:r>
            <a:r>
              <a:rPr lang="en-US" altLang="en-US" sz="2800" b="1" dirty="0" smtClean="0">
                <a:solidFill>
                  <a:srgbClr val="FFFF00"/>
                </a:solidFill>
                <a:latin typeface="+mn-lt"/>
              </a:rPr>
              <a:t>Matt. 7:13-14</a:t>
            </a:r>
          </a:p>
        </p:txBody>
      </p:sp>
      <p:sp>
        <p:nvSpPr>
          <p:cNvPr id="21507" name="TextBox 2"/>
          <p:cNvSpPr txBox="1">
            <a:spLocks noChangeArrowheads="1"/>
          </p:cNvSpPr>
          <p:nvPr/>
        </p:nvSpPr>
        <p:spPr bwMode="auto">
          <a:xfrm>
            <a:off x="523875" y="3048000"/>
            <a:ext cx="411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Arial" charset="0"/>
              </a:defRPr>
            </a:lvl1pPr>
            <a:lvl2pPr marL="914400" indent="-45720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lvl="1" eaLnBrk="1" hangingPunct="1">
              <a:spcBef>
                <a:spcPct val="0"/>
              </a:spcBef>
              <a:buFont typeface="Wingdings" pitchFamily="2" charset="2"/>
              <a:buChar char="q"/>
            </a:pPr>
            <a:r>
              <a:rPr lang="en-US" altLang="en-US"/>
              <a:t>Many will be lost</a:t>
            </a:r>
          </a:p>
          <a:p>
            <a:pPr lvl="1" eaLnBrk="1" hangingPunct="1">
              <a:spcBef>
                <a:spcPct val="0"/>
              </a:spcBef>
              <a:buFont typeface="Wingdings" pitchFamily="2" charset="2"/>
              <a:buChar char="q"/>
            </a:pPr>
            <a:r>
              <a:rPr lang="en-US" altLang="en-US"/>
              <a:t>Few to be saved</a:t>
            </a:r>
          </a:p>
        </p:txBody>
      </p:sp>
      <p:sp>
        <p:nvSpPr>
          <p:cNvPr id="21508" name="TextBox 3"/>
          <p:cNvSpPr txBox="1">
            <a:spLocks noChangeArrowheads="1"/>
          </p:cNvSpPr>
          <p:nvPr/>
        </p:nvSpPr>
        <p:spPr bwMode="auto">
          <a:xfrm>
            <a:off x="228600" y="46482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2800"/>
              <a:t>Noah took no consolation in seeing them lost.</a:t>
            </a:r>
          </a:p>
          <a:p>
            <a:pPr algn="ctr" eaLnBrk="1" hangingPunct="1">
              <a:spcBef>
                <a:spcPct val="0"/>
              </a:spcBef>
              <a:buFontTx/>
              <a:buNone/>
            </a:pPr>
            <a:endParaRPr lang="en-US" altLang="en-US" sz="2800"/>
          </a:p>
          <a:p>
            <a:pPr algn="ctr" eaLnBrk="1" hangingPunct="1">
              <a:spcBef>
                <a:spcPct val="0"/>
              </a:spcBef>
              <a:buFontTx/>
              <a:buNone/>
            </a:pPr>
            <a:r>
              <a:rPr lang="en-US" altLang="en-US" sz="2800"/>
              <a:t>It was their decision to not obey!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43" y="35150"/>
            <a:ext cx="9229513" cy="132343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000" b="1" dirty="0">
                <a:ln/>
                <a:solidFill>
                  <a:schemeClr val="accent3"/>
                </a:solidFill>
              </a:rPr>
              <a:t>Do You Believe Only Members of the </a:t>
            </a:r>
          </a:p>
          <a:p>
            <a:pPr algn="ctr">
              <a:defRPr/>
            </a:pPr>
            <a:r>
              <a:rPr lang="en-US" sz="4000" b="1" dirty="0">
                <a:ln/>
                <a:solidFill>
                  <a:schemeClr val="accent3"/>
                </a:solidFill>
              </a:rPr>
              <a:t>church of Christ will be Saved?</a:t>
            </a:r>
          </a:p>
        </p:txBody>
      </p:sp>
      <p:sp>
        <p:nvSpPr>
          <p:cNvPr id="22531" name="Rectangle 1"/>
          <p:cNvSpPr>
            <a:spLocks noChangeArrowheads="1"/>
          </p:cNvSpPr>
          <p:nvPr/>
        </p:nvSpPr>
        <p:spPr bwMode="auto">
          <a:xfrm>
            <a:off x="685800" y="2514600"/>
            <a:ext cx="8077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a:t>He who rejects Me, and does not receive My words, has that which judges him— the word that I have spoken will judge him in the last day. 											</a:t>
            </a:r>
            <a:r>
              <a:rPr lang="en-US" altLang="en-US" b="1">
                <a:solidFill>
                  <a:srgbClr val="FFFF00"/>
                </a:solidFill>
              </a:rPr>
              <a:t>Jn. 12:48</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43" y="35150"/>
            <a:ext cx="9229513" cy="132343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000" b="1" dirty="0">
                <a:ln/>
                <a:solidFill>
                  <a:schemeClr val="accent3"/>
                </a:solidFill>
              </a:rPr>
              <a:t>Do You Believe Only Members of the </a:t>
            </a:r>
          </a:p>
          <a:p>
            <a:pPr algn="ctr">
              <a:defRPr/>
            </a:pPr>
            <a:r>
              <a:rPr lang="en-US" sz="4000" b="1" dirty="0">
                <a:ln/>
                <a:solidFill>
                  <a:schemeClr val="accent3"/>
                </a:solidFill>
              </a:rPr>
              <a:t>church of Christ will be Saved?</a:t>
            </a:r>
          </a:p>
        </p:txBody>
      </p:sp>
      <p:sp>
        <p:nvSpPr>
          <p:cNvPr id="4" name="AutoShape 4"/>
          <p:cNvSpPr>
            <a:spLocks noChangeArrowheads="1"/>
          </p:cNvSpPr>
          <p:nvPr/>
        </p:nvSpPr>
        <p:spPr bwMode="auto">
          <a:xfrm>
            <a:off x="1676400" y="2693988"/>
            <a:ext cx="5791200" cy="4164012"/>
          </a:xfrm>
          <a:prstGeom prst="horizontalScroll">
            <a:avLst>
              <a:gd name="adj" fmla="val 12500"/>
            </a:avLst>
          </a:prstGeom>
          <a:solidFill>
            <a:schemeClr val="tx1"/>
          </a:solidFill>
          <a:ln w="9525">
            <a:solidFill>
              <a:schemeClr val="bg2"/>
            </a:solidFill>
            <a:round/>
            <a:headEnd/>
            <a:tailEnd/>
          </a:ln>
        </p:spPr>
        <p:txBody>
          <a:bodyPr/>
          <a:lstStyle/>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Hear		John 12:48</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Confess	Matt. 10:32-33</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Baptized	Mark 16:16</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Faithful	Matt.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
        <p:nvSpPr>
          <p:cNvPr id="23556" name="TextBox 1"/>
          <p:cNvSpPr txBox="1">
            <a:spLocks noChangeArrowheads="1"/>
          </p:cNvSpPr>
          <p:nvPr/>
        </p:nvSpPr>
        <p:spPr bwMode="auto">
          <a:xfrm>
            <a:off x="762000" y="1973263"/>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4000">
                <a:solidFill>
                  <a:srgbClr val="FFFF00"/>
                </a:solidFill>
              </a:rPr>
              <a:t>What I Must Do to Be Saved?</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43" y="35150"/>
            <a:ext cx="9229513" cy="132343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000" b="1" dirty="0">
                <a:ln/>
                <a:solidFill>
                  <a:schemeClr val="accent3"/>
                </a:solidFill>
              </a:rPr>
              <a:t>Do You Believe Only Members of the </a:t>
            </a:r>
          </a:p>
          <a:p>
            <a:pPr algn="ctr">
              <a:defRPr/>
            </a:pPr>
            <a:r>
              <a:rPr lang="en-US" sz="4000" b="1" dirty="0">
                <a:ln/>
                <a:solidFill>
                  <a:schemeClr val="accent3"/>
                </a:solidFill>
              </a:rPr>
              <a:t>church of Christ will be Saved?</a:t>
            </a:r>
          </a:p>
        </p:txBody>
      </p:sp>
      <p:sp>
        <p:nvSpPr>
          <p:cNvPr id="24579" name="TextBox 1"/>
          <p:cNvSpPr txBox="1">
            <a:spLocks noChangeArrowheads="1"/>
          </p:cNvSpPr>
          <p:nvPr/>
        </p:nvSpPr>
        <p:spPr bwMode="auto">
          <a:xfrm>
            <a:off x="0" y="199231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lnSpc>
                <a:spcPct val="150000"/>
              </a:lnSpc>
              <a:spcBef>
                <a:spcPct val="0"/>
              </a:spcBef>
              <a:buFontTx/>
              <a:buNone/>
            </a:pPr>
            <a:r>
              <a:rPr lang="en-US" altLang="en-US" b="1">
                <a:solidFill>
                  <a:srgbClr val="FFFF00"/>
                </a:solidFill>
              </a:rPr>
              <a:t>Acts 2:38 </a:t>
            </a:r>
            <a:r>
              <a:rPr lang="en-US" altLang="en-US"/>
              <a:t>– Baptized for remission of sins</a:t>
            </a:r>
          </a:p>
          <a:p>
            <a:pPr eaLnBrk="1" hangingPunct="1">
              <a:lnSpc>
                <a:spcPct val="150000"/>
              </a:lnSpc>
              <a:spcBef>
                <a:spcPct val="0"/>
              </a:spcBef>
              <a:buFontTx/>
              <a:buNone/>
            </a:pPr>
            <a:r>
              <a:rPr lang="en-US" altLang="en-US" b="1">
                <a:solidFill>
                  <a:srgbClr val="FFFF00"/>
                </a:solidFill>
              </a:rPr>
              <a:t>Acts 2:47 </a:t>
            </a:r>
            <a:r>
              <a:rPr lang="en-US" altLang="en-US"/>
              <a:t>– Lord adds us to His church</a:t>
            </a:r>
          </a:p>
          <a:p>
            <a:pPr eaLnBrk="1" hangingPunct="1">
              <a:lnSpc>
                <a:spcPct val="150000"/>
              </a:lnSpc>
              <a:spcBef>
                <a:spcPct val="0"/>
              </a:spcBef>
              <a:buFontTx/>
              <a:buNone/>
            </a:pPr>
            <a:r>
              <a:rPr lang="en-US" altLang="en-US" b="1">
                <a:solidFill>
                  <a:srgbClr val="FFFF00"/>
                </a:solidFill>
              </a:rPr>
              <a:t>Eph. 5:23 </a:t>
            </a:r>
            <a:r>
              <a:rPr lang="en-US" altLang="en-US"/>
              <a:t>– Savoir of the body</a:t>
            </a:r>
          </a:p>
          <a:p>
            <a:pPr eaLnBrk="1" hangingPunct="1">
              <a:lnSpc>
                <a:spcPct val="150000"/>
              </a:lnSpc>
              <a:spcBef>
                <a:spcPct val="0"/>
              </a:spcBef>
              <a:buFontTx/>
              <a:buNone/>
            </a:pPr>
            <a:r>
              <a:rPr lang="en-US" altLang="en-US" b="1">
                <a:solidFill>
                  <a:srgbClr val="FFFF00"/>
                </a:solidFill>
              </a:rPr>
              <a:t>Eph. 1:22 </a:t>
            </a:r>
            <a:r>
              <a:rPr lang="en-US" altLang="en-US"/>
              <a:t>– Church is His body</a:t>
            </a:r>
          </a:p>
          <a:p>
            <a:pPr eaLnBrk="1" hangingPunct="1">
              <a:lnSpc>
                <a:spcPct val="150000"/>
              </a:lnSpc>
              <a:spcBef>
                <a:spcPct val="0"/>
              </a:spcBef>
              <a:buFontTx/>
              <a:buNone/>
            </a:pPr>
            <a:r>
              <a:rPr lang="en-US" altLang="en-US" b="1">
                <a:solidFill>
                  <a:srgbClr val="FFFF00"/>
                </a:solidFill>
              </a:rPr>
              <a:t>Eph. 4:4 </a:t>
            </a:r>
            <a:r>
              <a:rPr lang="en-US" altLang="en-US"/>
              <a:t>– 1 body, 1 church</a:t>
            </a:r>
          </a:p>
          <a:p>
            <a:pPr eaLnBrk="1" hangingPunct="1">
              <a:spcBef>
                <a:spcPct val="0"/>
              </a:spcBef>
              <a:buFontTx/>
              <a:buNone/>
            </a:pPr>
            <a:endParaRPr lang="en-US" alt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43" y="35150"/>
            <a:ext cx="9229513" cy="132343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000" b="1" dirty="0">
                <a:ln/>
                <a:solidFill>
                  <a:schemeClr val="accent3"/>
                </a:solidFill>
              </a:rPr>
              <a:t>Do You Believe Only Members of the </a:t>
            </a:r>
          </a:p>
          <a:p>
            <a:pPr algn="ctr">
              <a:defRPr/>
            </a:pPr>
            <a:r>
              <a:rPr lang="en-US" sz="4000" b="1" dirty="0">
                <a:ln/>
                <a:solidFill>
                  <a:schemeClr val="accent3"/>
                </a:solidFill>
              </a:rPr>
              <a:t>church of Christ will be Saved?</a:t>
            </a:r>
          </a:p>
        </p:txBody>
      </p:sp>
      <p:sp>
        <p:nvSpPr>
          <p:cNvPr id="25603" name="Rectangle 3"/>
          <p:cNvSpPr>
            <a:spLocks noChangeArrowheads="1"/>
          </p:cNvSpPr>
          <p:nvPr/>
        </p:nvSpPr>
        <p:spPr bwMode="auto">
          <a:xfrm>
            <a:off x="0" y="1358900"/>
            <a:ext cx="918686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2400" b="1">
                <a:solidFill>
                  <a:srgbClr val="FFFF00"/>
                </a:solidFill>
              </a:rPr>
              <a:t>Identifying Characteristics of the Lord’s Church </a:t>
            </a:r>
          </a:p>
          <a:p>
            <a:pPr eaLnBrk="1" hangingPunct="1">
              <a:spcBef>
                <a:spcPct val="0"/>
              </a:spcBef>
              <a:buFontTx/>
              <a:buNone/>
            </a:pPr>
            <a:r>
              <a:rPr lang="en-US" altLang="en-US" sz="1900"/>
              <a:t>1.    Christ’s name is exalted (Col. 3:17) </a:t>
            </a:r>
          </a:p>
          <a:p>
            <a:pPr eaLnBrk="1" hangingPunct="1">
              <a:spcBef>
                <a:spcPct val="0"/>
              </a:spcBef>
              <a:buFontTx/>
              <a:buNone/>
            </a:pPr>
            <a:r>
              <a:rPr lang="en-US" altLang="en-US" sz="1900"/>
              <a:t>2.    Christ is supreme authority (Col. 1:18) </a:t>
            </a:r>
          </a:p>
          <a:p>
            <a:pPr eaLnBrk="1" hangingPunct="1">
              <a:spcBef>
                <a:spcPct val="0"/>
              </a:spcBef>
              <a:buFontTx/>
              <a:buNone/>
            </a:pPr>
            <a:r>
              <a:rPr lang="en-US" altLang="en-US" sz="1900"/>
              <a:t>3.    Headquarters are heaven (Phil. 3:20) </a:t>
            </a:r>
          </a:p>
          <a:p>
            <a:pPr eaLnBrk="1" hangingPunct="1">
              <a:spcBef>
                <a:spcPct val="0"/>
              </a:spcBef>
              <a:buFontTx/>
              <a:buNone/>
            </a:pPr>
            <a:r>
              <a:rPr lang="en-US" altLang="en-US" sz="1900"/>
              <a:t>4.    God’s Word is the standard (2 Tim. 2:15) </a:t>
            </a:r>
          </a:p>
          <a:p>
            <a:pPr eaLnBrk="1" hangingPunct="1">
              <a:spcBef>
                <a:spcPct val="0"/>
              </a:spcBef>
              <a:buFontTx/>
              <a:buNone/>
            </a:pPr>
            <a:r>
              <a:rPr lang="en-US" altLang="en-US" sz="1900"/>
              <a:t>5.    Autonomous congregations (Acts 14:23; 20:17)</a:t>
            </a:r>
          </a:p>
          <a:p>
            <a:pPr eaLnBrk="1" hangingPunct="1">
              <a:spcBef>
                <a:spcPct val="0"/>
              </a:spcBef>
              <a:buFontTx/>
              <a:buNone/>
            </a:pPr>
            <a:r>
              <a:rPr lang="en-US" altLang="en-US" sz="1900"/>
              <a:t>6.    Funded by free-will giving (1 Cor. 16:2) </a:t>
            </a:r>
          </a:p>
          <a:p>
            <a:pPr eaLnBrk="1" hangingPunct="1">
              <a:spcBef>
                <a:spcPct val="0"/>
              </a:spcBef>
              <a:buFontTx/>
              <a:buNone/>
            </a:pPr>
            <a:r>
              <a:rPr lang="en-US" altLang="en-US" sz="1900"/>
              <a:t>7.    Male leadership (1 Corinthians 14:34-35) </a:t>
            </a:r>
          </a:p>
          <a:p>
            <a:pPr eaLnBrk="1" hangingPunct="1">
              <a:spcBef>
                <a:spcPct val="0"/>
              </a:spcBef>
              <a:buFontTx/>
              <a:buNone/>
            </a:pPr>
            <a:r>
              <a:rPr lang="en-US" altLang="en-US" sz="1900"/>
              <a:t>8.    Plan of salvation (Mark 16:16)</a:t>
            </a:r>
          </a:p>
          <a:p>
            <a:pPr eaLnBrk="1" hangingPunct="1">
              <a:spcBef>
                <a:spcPct val="0"/>
              </a:spcBef>
              <a:buFontTx/>
              <a:buNone/>
            </a:pPr>
            <a:r>
              <a:rPr lang="en-US" altLang="en-US" sz="1900"/>
              <a:t> 9.   Day of worship (Acts 20:7) </a:t>
            </a:r>
          </a:p>
          <a:p>
            <a:pPr eaLnBrk="1" hangingPunct="1">
              <a:spcBef>
                <a:spcPct val="0"/>
              </a:spcBef>
              <a:buFontTx/>
              <a:buNone/>
            </a:pPr>
            <a:r>
              <a:rPr lang="en-US" altLang="en-US" sz="1900"/>
              <a:t>10.  Form of worship (Jn. 4:23, 24) </a:t>
            </a:r>
          </a:p>
          <a:p>
            <a:pPr eaLnBrk="1" hangingPunct="1">
              <a:spcBef>
                <a:spcPct val="0"/>
              </a:spcBef>
              <a:buFontTx/>
              <a:buNone/>
            </a:pPr>
            <a:r>
              <a:rPr lang="en-US" altLang="en-US" sz="1900"/>
              <a:t>11.  Vocal/heart music (Eph. 5:19) </a:t>
            </a:r>
          </a:p>
          <a:p>
            <a:pPr eaLnBrk="1" hangingPunct="1">
              <a:spcBef>
                <a:spcPct val="0"/>
              </a:spcBef>
              <a:buFontTx/>
              <a:buNone/>
            </a:pPr>
            <a:r>
              <a:rPr lang="en-US" altLang="en-US" sz="1900"/>
              <a:t>12.  Evangelistic (Matt. 28:18-20) </a:t>
            </a:r>
          </a:p>
          <a:p>
            <a:pPr eaLnBrk="1" hangingPunct="1">
              <a:spcBef>
                <a:spcPct val="0"/>
              </a:spcBef>
              <a:buFontTx/>
              <a:buNone/>
            </a:pPr>
            <a:r>
              <a:rPr lang="en-US" altLang="en-US" sz="1900"/>
              <a:t>13.  Believes the truth (Jn. 8:31-32) </a:t>
            </a:r>
          </a:p>
          <a:p>
            <a:pPr eaLnBrk="1" hangingPunct="1">
              <a:spcBef>
                <a:spcPct val="0"/>
              </a:spcBef>
              <a:buFontTx/>
              <a:buNone/>
            </a:pPr>
            <a:r>
              <a:rPr lang="en-US" altLang="en-US" sz="1900"/>
              <a:t>14.  Practices the truth (1 Jn. 2:3) </a:t>
            </a:r>
          </a:p>
          <a:p>
            <a:pPr eaLnBrk="1" hangingPunct="1">
              <a:spcBef>
                <a:spcPct val="0"/>
              </a:spcBef>
              <a:buFontTx/>
              <a:buNone/>
            </a:pPr>
            <a:r>
              <a:rPr lang="en-US" altLang="en-US" sz="1900"/>
              <a:t>15.  Priesthood of all believers (1 Pet. 2:5) </a:t>
            </a:r>
          </a:p>
          <a:p>
            <a:pPr eaLnBrk="1" hangingPunct="1">
              <a:spcBef>
                <a:spcPct val="0"/>
              </a:spcBef>
              <a:buFontTx/>
              <a:buNone/>
            </a:pPr>
            <a:r>
              <a:rPr lang="en-US" altLang="en-US" sz="1900"/>
              <a:t>16.  Likeminded (1 Cor. 1:10) </a:t>
            </a:r>
          </a:p>
          <a:p>
            <a:pPr eaLnBrk="1" hangingPunct="1">
              <a:spcBef>
                <a:spcPct val="0"/>
              </a:spcBef>
              <a:buFontTx/>
              <a:buNone/>
            </a:pPr>
            <a:r>
              <a:rPr lang="en-US" altLang="en-US" sz="1900"/>
              <a:t>17.  Good works (Eph. 2:10)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6" name="Horizontal Scroll 5"/>
          <p:cNvSpPr/>
          <p:nvPr/>
        </p:nvSpPr>
        <p:spPr>
          <a:xfrm>
            <a:off x="121025" y="5181600"/>
            <a:ext cx="8794376"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Would you have been satisfied just to save the ones the Lord said should be saved?</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TextBox 3"/>
          <p:cNvSpPr txBox="1">
            <a:spLocks noChangeArrowheads="1"/>
          </p:cNvSpPr>
          <p:nvPr/>
        </p:nvSpPr>
        <p:spPr bwMode="auto">
          <a:xfrm>
            <a:off x="-33338" y="4648200"/>
            <a:ext cx="9144001"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endParaRPr lang="en-US" altLang="en-US"/>
          </a:p>
          <a:p>
            <a:pPr algn="ctr" eaLnBrk="1" hangingPunct="1">
              <a:spcBef>
                <a:spcPct val="0"/>
              </a:spcBef>
              <a:buFontTx/>
              <a:buNone/>
            </a:pPr>
            <a:r>
              <a:rPr lang="en-US" altLang="en-US"/>
              <a:t>	It took </a:t>
            </a:r>
            <a:r>
              <a:rPr lang="en-US" altLang="en-US" b="1">
                <a:solidFill>
                  <a:srgbClr val="FFFF00"/>
                </a:solidFill>
              </a:rPr>
              <a:t>FAITH</a:t>
            </a:r>
            <a:r>
              <a:rPr lang="en-US" altLang="en-US"/>
              <a:t> on the part of Noah</a:t>
            </a:r>
          </a:p>
          <a:p>
            <a:pPr algn="ctr" eaLnBrk="1" hangingPunct="1">
              <a:spcBef>
                <a:spcPct val="0"/>
              </a:spcBef>
              <a:buFontTx/>
              <a:buNone/>
            </a:pPr>
            <a:endParaRPr lang="en-US" altLang="en-US"/>
          </a:p>
          <a:p>
            <a:pPr algn="ctr" eaLnBrk="1" hangingPunct="1">
              <a:spcBef>
                <a:spcPct val="0"/>
              </a:spcBef>
              <a:buFontTx/>
              <a:buNone/>
            </a:pPr>
            <a:r>
              <a:rPr lang="en-US" altLang="en-US"/>
              <a:t>	It takes </a:t>
            </a:r>
            <a:r>
              <a:rPr lang="en-US" altLang="en-US" b="1">
                <a:solidFill>
                  <a:srgbClr val="FFFF00"/>
                </a:solidFill>
              </a:rPr>
              <a:t>FAITH</a:t>
            </a:r>
            <a:r>
              <a:rPr lang="en-US" altLang="en-US"/>
              <a:t> for us to obey God today</a:t>
            </a:r>
          </a:p>
        </p:txBody>
      </p:sp>
      <p:sp>
        <p:nvSpPr>
          <p:cNvPr id="7" name="Rectangle 6"/>
          <p:cNvSpPr/>
          <p:nvPr/>
        </p:nvSpPr>
        <p:spPr>
          <a:xfrm>
            <a:off x="0" y="13022"/>
            <a:ext cx="9144000" cy="160043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What Is My Attitude Toward </a:t>
            </a:r>
          </a:p>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What God Has Told Me To Do</a:t>
            </a: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26627" name="TextBox 3"/>
          <p:cNvSpPr txBox="1">
            <a:spLocks noChangeArrowheads="1"/>
          </p:cNvSpPr>
          <p:nvPr/>
        </p:nvSpPr>
        <p:spPr bwMode="auto">
          <a:xfrm>
            <a:off x="-15875" y="5091113"/>
            <a:ext cx="89979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284163" indent="-284163" eaLnBrk="1" hangingPunct="1">
              <a:spcBef>
                <a:spcPts val="0"/>
              </a:spcBef>
              <a:spcAft>
                <a:spcPts val="0"/>
              </a:spcAft>
              <a:buClr>
                <a:srgbClr val="66FFFF"/>
              </a:buClr>
              <a:buFont typeface="Wingdings" panose="05000000000000000000" pitchFamily="2" charset="2"/>
              <a:buChar char="§"/>
              <a:defRPr/>
            </a:pPr>
            <a:r>
              <a:rPr lang="en-US" altLang="en-US" sz="2300" dirty="0" smtClean="0"/>
              <a:t> Would you have found grace in the eyes of the Lord?</a:t>
            </a:r>
          </a:p>
          <a:p>
            <a:pPr marL="284163" indent="-284163" eaLnBrk="1" hangingPunct="1">
              <a:spcBef>
                <a:spcPts val="0"/>
              </a:spcBef>
              <a:spcAft>
                <a:spcPts val="0"/>
              </a:spcAft>
              <a:buClr>
                <a:srgbClr val="66FFFF"/>
              </a:buClr>
              <a:buFont typeface="Wingdings" panose="05000000000000000000" pitchFamily="2" charset="2"/>
              <a:buChar char="§"/>
              <a:defRPr/>
            </a:pPr>
            <a:r>
              <a:rPr lang="en-US" altLang="en-US" sz="2300" dirty="0" smtClean="0"/>
              <a:t> How would you have reacted to the job to be done?</a:t>
            </a:r>
          </a:p>
          <a:p>
            <a:pPr marL="284163" indent="-284163" eaLnBrk="1" hangingPunct="1">
              <a:spcBef>
                <a:spcPts val="0"/>
              </a:spcBef>
              <a:spcAft>
                <a:spcPts val="0"/>
              </a:spcAft>
              <a:buClr>
                <a:srgbClr val="66FFFF"/>
              </a:buClr>
              <a:buFont typeface="Wingdings" panose="05000000000000000000" pitchFamily="2" charset="2"/>
              <a:buChar char="§"/>
              <a:defRPr/>
            </a:pPr>
            <a:r>
              <a:rPr lang="en-US" altLang="en-US" sz="2300" dirty="0" smtClean="0"/>
              <a:t> Would you have been satisfied with the Lord’s Plan?</a:t>
            </a:r>
          </a:p>
          <a:p>
            <a:pPr marL="406400" indent="-406400" eaLnBrk="1" hangingPunct="1">
              <a:spcBef>
                <a:spcPts val="0"/>
              </a:spcBef>
              <a:spcAft>
                <a:spcPts val="0"/>
              </a:spcAft>
              <a:buClr>
                <a:srgbClr val="66FFFF"/>
              </a:buClr>
              <a:buFont typeface="Wingdings" panose="05000000000000000000" pitchFamily="2" charset="2"/>
              <a:buChar char="§"/>
              <a:defRPr/>
            </a:pPr>
            <a:r>
              <a:rPr lang="en-US" altLang="en-US" sz="2300" dirty="0" smtClean="0"/>
              <a:t>Would you have been satisfied just to save the ones the Lord   said should be saved?</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9" name="AutoShape 4"/>
          <p:cNvSpPr>
            <a:spLocks noChangeArrowheads="1"/>
          </p:cNvSpPr>
          <p:nvPr/>
        </p:nvSpPr>
        <p:spPr bwMode="auto">
          <a:xfrm>
            <a:off x="2365375" y="1636713"/>
            <a:ext cx="4419600" cy="2667000"/>
          </a:xfrm>
          <a:prstGeom prst="horizontalScroll">
            <a:avLst>
              <a:gd name="adj" fmla="val 12500"/>
            </a:avLst>
          </a:prstGeom>
          <a:solidFill>
            <a:schemeClr val="bg1"/>
          </a:solidFill>
          <a:ln w="9525">
            <a:noFill/>
            <a:round/>
            <a:headEnd/>
            <a:tailEnd/>
          </a:ln>
        </p:spPr>
        <p:txBody>
          <a:bodyPr/>
          <a:lstStyle/>
          <a:p>
            <a:pPr>
              <a:spcBef>
                <a:spcPct val="20000"/>
              </a:spcBef>
              <a:defRPr/>
            </a:pPr>
            <a:r>
              <a:rPr lang="en-US" b="1" dirty="0">
                <a:effectLst>
                  <a:outerShdw blurRad="38100" dist="38100" dir="2700000" algn="tl">
                    <a:srgbClr val="808080"/>
                  </a:outerShdw>
                </a:effectLst>
                <a:latin typeface="Arial" pitchFamily="34" charset="0"/>
                <a:cs typeface="Arial" pitchFamily="34" charset="0"/>
              </a:rPr>
              <a:t>Hear		John 12:48</a:t>
            </a:r>
          </a:p>
          <a:p>
            <a:pPr>
              <a:spcBef>
                <a:spcPct val="20000"/>
              </a:spcBef>
              <a:defRPr/>
            </a:pPr>
            <a:r>
              <a:rPr lang="en-US" b="1" dirty="0">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b="1" dirty="0">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b="1" dirty="0">
                <a:effectLst>
                  <a:outerShdw blurRad="38100" dist="38100" dir="2700000" algn="tl">
                    <a:srgbClr val="808080"/>
                  </a:outerShdw>
                </a:effectLst>
                <a:latin typeface="Arial" pitchFamily="34" charset="0"/>
                <a:cs typeface="Arial" pitchFamily="34" charset="0"/>
              </a:rPr>
              <a:t>Confess		Matt. 10:32-33</a:t>
            </a:r>
          </a:p>
          <a:p>
            <a:pPr>
              <a:spcBef>
                <a:spcPct val="20000"/>
              </a:spcBef>
              <a:defRPr/>
            </a:pPr>
            <a:r>
              <a:rPr lang="en-US" b="1" dirty="0">
                <a:effectLst>
                  <a:outerShdw blurRad="38100" dist="38100" dir="2700000" algn="tl">
                    <a:srgbClr val="808080"/>
                  </a:outerShdw>
                </a:effectLst>
                <a:latin typeface="Arial" pitchFamily="34" charset="0"/>
                <a:cs typeface="Arial" pitchFamily="34" charset="0"/>
              </a:rPr>
              <a:t>Baptized	Mark 16:16</a:t>
            </a:r>
          </a:p>
          <a:p>
            <a:pPr>
              <a:spcBef>
                <a:spcPct val="20000"/>
              </a:spcBef>
              <a:defRPr/>
            </a:pPr>
            <a:r>
              <a:rPr lang="en-US" b="1" dirty="0">
                <a:effectLst>
                  <a:outerShdw blurRad="38100" dist="38100" dir="2700000" algn="tl">
                    <a:srgbClr val="808080"/>
                  </a:outerShdw>
                </a:effectLst>
                <a:latin typeface="Arial" pitchFamily="34" charset="0"/>
                <a:cs typeface="Arial" pitchFamily="34" charset="0"/>
              </a:rPr>
              <a:t>Faithful		Matt.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1767"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2" name="Horizontal Scroll 1"/>
          <p:cNvSpPr/>
          <p:nvPr/>
        </p:nvSpPr>
        <p:spPr>
          <a:xfrm>
            <a:off x="281767" y="5181600"/>
            <a:ext cx="8692963"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Would you have </a:t>
            </a:r>
          </a:p>
          <a:p>
            <a:pPr algn="ctr" fontAlgn="auto">
              <a:spcBef>
                <a:spcPts val="0"/>
              </a:spcBef>
              <a:spcAft>
                <a:spcPts val="0"/>
              </a:spcAft>
              <a:defRPr/>
            </a:pPr>
            <a:r>
              <a:rPr lang="en-US" sz="3600" b="1" dirty="0">
                <a:solidFill>
                  <a:schemeClr val="bg1"/>
                </a:solidFill>
              </a:rPr>
              <a:t>found grace in the eyes of the Lord?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3813" y="4763"/>
            <a:ext cx="9144001"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t>“But Noah found grace in the eyes of the Lord” 									</a:t>
            </a:r>
            <a:r>
              <a:rPr lang="en-US" altLang="en-US" sz="2800" b="1">
                <a:solidFill>
                  <a:srgbClr val="FFFF00"/>
                </a:solidFill>
              </a:rPr>
              <a:t>Gen. 6:8</a:t>
            </a:r>
          </a:p>
          <a:p>
            <a:pPr eaLnBrk="1" hangingPunct="1">
              <a:spcBef>
                <a:spcPct val="0"/>
              </a:spcBef>
              <a:buFontTx/>
              <a:buNone/>
            </a:pPr>
            <a:endParaRPr lang="en-US" altLang="en-US" sz="2800"/>
          </a:p>
          <a:p>
            <a:pPr eaLnBrk="1" hangingPunct="1">
              <a:spcBef>
                <a:spcPct val="0"/>
              </a:spcBef>
              <a:buFontTx/>
              <a:buNone/>
            </a:pPr>
            <a:r>
              <a:rPr lang="en-US" altLang="en-US" sz="2800"/>
              <a:t>“These are the generations of Noah. Noah was a righteous man, and perfect in his generations: Noah walked with God.” 														</a:t>
            </a:r>
            <a:r>
              <a:rPr lang="en-US" altLang="en-US" sz="2800" b="1">
                <a:solidFill>
                  <a:srgbClr val="FFFF00"/>
                </a:solidFill>
              </a:rPr>
              <a:t>Gen. 6:9</a:t>
            </a:r>
            <a:endParaRPr lang="en-US" altLang="en-US" sz="2800"/>
          </a:p>
          <a:p>
            <a:pPr eaLnBrk="1" hangingPunct="1">
              <a:spcBef>
                <a:spcPct val="0"/>
              </a:spcBef>
              <a:buFontTx/>
              <a:buNone/>
            </a:pPr>
            <a:endParaRPr lang="en-US" altLang="en-US" sz="2800"/>
          </a:p>
          <a:p>
            <a:pPr eaLnBrk="1" hangingPunct="1">
              <a:spcBef>
                <a:spcPct val="0"/>
              </a:spcBef>
              <a:buFontTx/>
              <a:buNone/>
            </a:pPr>
            <a:endParaRPr lang="en-US" altLang="en-US" sz="2800" b="1">
              <a:solidFill>
                <a:srgbClr val="FFFF00"/>
              </a:solidFill>
            </a:endParaRPr>
          </a:p>
          <a:p>
            <a:pPr eaLnBrk="1" hangingPunct="1">
              <a:spcBef>
                <a:spcPct val="0"/>
              </a:spcBef>
              <a:buFontTx/>
              <a:buNone/>
            </a:pPr>
            <a:r>
              <a:rPr lang="en-US" altLang="en-US" sz="2800" b="1">
                <a:solidFill>
                  <a:srgbClr val="FFFF00"/>
                </a:solidFill>
              </a:rPr>
              <a:t>“Righteous” </a:t>
            </a:r>
            <a:r>
              <a:rPr lang="en-US" altLang="en-US" sz="2800"/>
              <a:t>= “just” in KJV</a:t>
            </a:r>
          </a:p>
          <a:p>
            <a:pPr eaLnBrk="1" hangingPunct="1">
              <a:spcBef>
                <a:spcPct val="0"/>
              </a:spcBef>
              <a:buFontTx/>
              <a:buNone/>
            </a:pPr>
            <a:r>
              <a:rPr lang="en-US" altLang="en-US" sz="2800"/>
              <a:t>	He would not bend, he stood firm</a:t>
            </a:r>
          </a:p>
          <a:p>
            <a:pPr eaLnBrk="1" hangingPunct="1">
              <a:spcBef>
                <a:spcPct val="0"/>
              </a:spcBef>
              <a:buFontTx/>
              <a:buNone/>
            </a:pPr>
            <a:r>
              <a:rPr lang="en-US" altLang="en-US" sz="2800"/>
              <a:t>	He had convictions</a:t>
            </a:r>
          </a:p>
          <a:p>
            <a:pPr eaLnBrk="1" hangingPunct="1">
              <a:spcBef>
                <a:spcPct val="0"/>
              </a:spcBef>
              <a:buFontTx/>
              <a:buNone/>
            </a:pPr>
            <a:endParaRPr lang="en-US" altLang="en-US" sz="2800"/>
          </a:p>
          <a:p>
            <a:pPr eaLnBrk="1" hangingPunct="1">
              <a:spcBef>
                <a:spcPct val="0"/>
              </a:spcBef>
              <a:buFontTx/>
              <a:buNone/>
            </a:pPr>
            <a:r>
              <a:rPr lang="en-US" altLang="en-US" sz="2800" b="1">
                <a:solidFill>
                  <a:srgbClr val="FFFF00"/>
                </a:solidFill>
              </a:rPr>
              <a:t>“Walked with God” </a:t>
            </a:r>
            <a:r>
              <a:rPr lang="en-US" altLang="en-US" sz="2800"/>
              <a:t>= to please God, devoted to God</a:t>
            </a:r>
          </a:p>
          <a:p>
            <a:pPr eaLnBrk="1" hangingPunct="1">
              <a:spcBef>
                <a:spcPct val="0"/>
              </a:spcBef>
              <a:buFontTx/>
              <a:buNone/>
            </a:pPr>
            <a:r>
              <a:rPr lang="en-US" altLang="en-US" sz="2800"/>
              <a:t>	                           Did not walk with wicked men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4763"/>
            <a:ext cx="9144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t>“By faith Noah, being divinely warned of things not yet seen, moved with godly fear, prepared an ark for the saving of his household, by which he condemned the world and became heir of the righteousness which is according to faith.”  				</a:t>
            </a:r>
            <a:r>
              <a:rPr lang="en-US" altLang="en-US" sz="2800" b="1">
                <a:solidFill>
                  <a:srgbClr val="FFFF00"/>
                </a:solidFill>
              </a:rPr>
              <a:t>Heb. 11:7</a:t>
            </a:r>
          </a:p>
        </p:txBody>
      </p:sp>
      <p:sp>
        <p:nvSpPr>
          <p:cNvPr id="6147" name="TextBox 2"/>
          <p:cNvSpPr txBox="1">
            <a:spLocks noChangeArrowheads="1"/>
          </p:cNvSpPr>
          <p:nvPr/>
        </p:nvSpPr>
        <p:spPr bwMode="auto">
          <a:xfrm>
            <a:off x="314325" y="2743200"/>
            <a:ext cx="84486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b="1" u="sng"/>
              <a:t>Noah acted by FAITH:</a:t>
            </a:r>
          </a:p>
          <a:p>
            <a:pPr lvl="1" eaLnBrk="1" hangingPunct="1">
              <a:spcBef>
                <a:spcPct val="0"/>
              </a:spcBef>
              <a:buClr>
                <a:srgbClr val="66FFFF"/>
              </a:buClr>
              <a:buFont typeface="Wingdings" pitchFamily="2" charset="2"/>
              <a:buChar char="Ø"/>
            </a:pPr>
            <a:r>
              <a:rPr lang="en-US" altLang="en-US"/>
              <a:t>	No sign a flood was coming</a:t>
            </a:r>
          </a:p>
          <a:p>
            <a:pPr lvl="1" eaLnBrk="1" hangingPunct="1">
              <a:spcBef>
                <a:spcPct val="0"/>
              </a:spcBef>
              <a:buClr>
                <a:srgbClr val="66FFFF"/>
              </a:buClr>
              <a:buFont typeface="Wingdings" pitchFamily="2" charset="2"/>
              <a:buChar char="Ø"/>
            </a:pPr>
            <a:r>
              <a:rPr lang="en-US" altLang="en-US"/>
              <a:t>	Never been a flood</a:t>
            </a:r>
          </a:p>
          <a:p>
            <a:pPr lvl="1" eaLnBrk="1" hangingPunct="1">
              <a:spcBef>
                <a:spcPct val="0"/>
              </a:spcBef>
              <a:buClr>
                <a:srgbClr val="66FFFF"/>
              </a:buClr>
              <a:buFont typeface="Wingdings" pitchFamily="2" charset="2"/>
              <a:buChar char="Ø"/>
            </a:pPr>
            <a:r>
              <a:rPr lang="en-US" altLang="en-US"/>
              <a:t>	People did not believe it</a:t>
            </a:r>
          </a:p>
          <a:p>
            <a:pPr lvl="1" eaLnBrk="1" hangingPunct="1">
              <a:spcBef>
                <a:spcPct val="0"/>
              </a:spcBef>
              <a:buClr>
                <a:srgbClr val="66FFFF"/>
              </a:buClr>
              <a:buFont typeface="Wingdings" pitchFamily="2" charset="2"/>
              <a:buChar char="Ø"/>
            </a:pPr>
            <a:r>
              <a:rPr lang="en-US" altLang="en-US"/>
              <a:t>	Instructions given 120 years before</a:t>
            </a:r>
          </a:p>
          <a:p>
            <a:pPr eaLnBrk="1" hangingPunct="1">
              <a:spcBef>
                <a:spcPct val="0"/>
              </a:spcBef>
              <a:buFontTx/>
              <a:buNone/>
            </a:pPr>
            <a:endParaRPr lang="en-US" altLang="en-US" sz="2800"/>
          </a:p>
          <a:p>
            <a:pPr algn="ctr" eaLnBrk="1" hangingPunct="1">
              <a:spcBef>
                <a:spcPct val="0"/>
              </a:spcBef>
              <a:buFontTx/>
              <a:buNone/>
            </a:pPr>
            <a:r>
              <a:rPr lang="en-US" altLang="en-US">
                <a:solidFill>
                  <a:srgbClr val="66FFFF"/>
                </a:solidFill>
              </a:rPr>
              <a:t>Are you walking with God?</a:t>
            </a:r>
          </a:p>
          <a:p>
            <a:pPr algn="ctr" eaLnBrk="1" hangingPunct="1">
              <a:spcBef>
                <a:spcPct val="0"/>
              </a:spcBef>
              <a:buFontTx/>
              <a:buNone/>
            </a:pPr>
            <a:r>
              <a:rPr lang="en-US" altLang="en-US">
                <a:solidFill>
                  <a:srgbClr val="66FFFF"/>
                </a:solidFill>
              </a:rPr>
              <a:t>Is your life righteous?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8" name="Horizontal Scroll 7"/>
          <p:cNvSpPr/>
          <p:nvPr/>
        </p:nvSpPr>
        <p:spPr>
          <a:xfrm>
            <a:off x="281767" y="5181600"/>
            <a:ext cx="8692963"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Would you have </a:t>
            </a:r>
          </a:p>
          <a:p>
            <a:pPr algn="ctr" fontAlgn="auto">
              <a:spcBef>
                <a:spcPts val="0"/>
              </a:spcBef>
              <a:spcAft>
                <a:spcPts val="0"/>
              </a:spcAft>
              <a:defRPr/>
            </a:pPr>
            <a:r>
              <a:rPr lang="en-US" sz="3600" b="1" dirty="0">
                <a:solidFill>
                  <a:schemeClr val="bg1"/>
                </a:solidFill>
              </a:rPr>
              <a:t>found grace in the eyes of the Lord?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1450" cy="75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024" y="5090396"/>
            <a:ext cx="8909050" cy="25220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5428" y="685800"/>
            <a:ext cx="74817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00B0F0">
                      <a:alpha val="60000"/>
                    </a:srgbClr>
                  </a:glow>
                  <a:outerShdw blurRad="76200" dist="50800" dir="5400000" algn="tl" rotWithShape="0">
                    <a:srgbClr val="000000">
                      <a:alpha val="65000"/>
                    </a:srgbClr>
                  </a:outerShdw>
                </a:effectLst>
                <a:latin typeface="+mn-lt"/>
                <a:cs typeface="+mn-cs"/>
              </a:rPr>
              <a:t>If You Had Been Noah</a:t>
            </a:r>
          </a:p>
        </p:txBody>
      </p:sp>
      <p:sp>
        <p:nvSpPr>
          <p:cNvPr id="8" name="Horizontal Scroll 7"/>
          <p:cNvSpPr/>
          <p:nvPr/>
        </p:nvSpPr>
        <p:spPr>
          <a:xfrm>
            <a:off x="281767" y="5181600"/>
            <a:ext cx="8481233" cy="1676400"/>
          </a:xfrm>
          <a:prstGeom prst="horizontalScroll">
            <a:avLst/>
          </a:prstGeom>
          <a:solidFill>
            <a:srgbClr val="FFFF37"/>
          </a:solidFill>
          <a:ln w="47625">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How would you have reacted to the job to be done?</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ebibleteacher.com/sites/default/files/images/1/ark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2700"/>
            <a:ext cx="9245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p:cNvPicPr>
            <a:picLocks noChangeAspect="1" noChangeArrowheads="1"/>
          </p:cNvPicPr>
          <p:nvPr/>
        </p:nvPicPr>
        <p:blipFill>
          <a:blip r:embed="rId3">
            <a:extLst>
              <a:ext uri="{28A0092B-C50C-407E-A947-70E740481C1C}">
                <a14:useLocalDpi xmlns:a14="http://schemas.microsoft.com/office/drawing/2010/main" val="0"/>
              </a:ext>
            </a:extLst>
          </a:blip>
          <a:srcRect l="3831" t="2135" r="3448" b="3049"/>
          <a:stretch>
            <a:fillRect/>
          </a:stretch>
        </p:blipFill>
        <p:spPr bwMode="auto">
          <a:xfrm>
            <a:off x="4786312" y="609600"/>
            <a:ext cx="4357688" cy="5600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243" name="TextBox 3"/>
          <p:cNvSpPr txBox="1">
            <a:spLocks noChangeArrowheads="1"/>
          </p:cNvSpPr>
          <p:nvPr/>
        </p:nvSpPr>
        <p:spPr bwMode="auto">
          <a:xfrm>
            <a:off x="0" y="993775"/>
            <a:ext cx="478631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395288" indent="-333375"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b="1" u="sng">
                <a:solidFill>
                  <a:srgbClr val="FFFF00"/>
                </a:solidFill>
              </a:rPr>
              <a:t>No Indication:</a:t>
            </a:r>
          </a:p>
          <a:p>
            <a:pPr lvl="1" eaLnBrk="1" hangingPunct="1">
              <a:lnSpc>
                <a:spcPct val="150000"/>
              </a:lnSpc>
              <a:spcBef>
                <a:spcPct val="0"/>
              </a:spcBef>
              <a:buFont typeface="Wingdings" pitchFamily="2" charset="2"/>
              <a:buChar char="§"/>
            </a:pPr>
            <a:r>
              <a:rPr lang="en-US" altLang="en-US" sz="3200"/>
              <a:t>Noah had excuses</a:t>
            </a:r>
          </a:p>
          <a:p>
            <a:pPr lvl="1" eaLnBrk="1" hangingPunct="1">
              <a:lnSpc>
                <a:spcPct val="150000"/>
              </a:lnSpc>
              <a:spcBef>
                <a:spcPct val="0"/>
              </a:spcBef>
              <a:buFont typeface="Wingdings" pitchFamily="2" charset="2"/>
              <a:buChar char="§"/>
            </a:pPr>
            <a:r>
              <a:rPr lang="en-US" altLang="en-US" sz="3200"/>
              <a:t>He argued with God</a:t>
            </a:r>
          </a:p>
          <a:p>
            <a:pPr lvl="1" eaLnBrk="1" hangingPunct="1">
              <a:lnSpc>
                <a:spcPct val="150000"/>
              </a:lnSpc>
              <a:spcBef>
                <a:spcPct val="0"/>
              </a:spcBef>
              <a:buFont typeface="Wingdings" pitchFamily="2" charset="2"/>
              <a:buChar char="§"/>
            </a:pPr>
            <a:r>
              <a:rPr lang="en-US" altLang="en-US" sz="3200"/>
              <a:t>Said this is too hard</a:t>
            </a:r>
          </a:p>
          <a:p>
            <a:pPr lvl="1" eaLnBrk="1" hangingPunct="1">
              <a:lnSpc>
                <a:spcPct val="150000"/>
              </a:lnSpc>
              <a:spcBef>
                <a:spcPct val="0"/>
              </a:spcBef>
              <a:buFont typeface="Wingdings" pitchFamily="2" charset="2"/>
              <a:buChar char="§"/>
            </a:pPr>
            <a:r>
              <a:rPr lang="en-US" altLang="en-US" sz="3200"/>
              <a:t>Get someone else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rmons">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Sermons</Template>
  <TotalTime>992</TotalTime>
  <Words>2554</Words>
  <Application>Microsoft Office PowerPoint</Application>
  <PresentationFormat>On-screen Show (4:3)</PresentationFormat>
  <Paragraphs>271</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Wingdings</vt:lpstr>
      <vt:lpstr>Arial Narrow</vt:lpstr>
      <vt:lpstr>Sermons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Pigman</dc:creator>
  <cp:lastModifiedBy>John Croft</cp:lastModifiedBy>
  <cp:revision>52</cp:revision>
  <dcterms:created xsi:type="dcterms:W3CDTF">2012-08-02T15:49:22Z</dcterms:created>
  <dcterms:modified xsi:type="dcterms:W3CDTF">2016-02-12T18:32:29Z</dcterms:modified>
</cp:coreProperties>
</file>