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7" r:id="rId1"/>
    <p:sldMasterId id="2147483698" r:id="rId2"/>
    <p:sldMasterId id="2147483710" r:id="rId3"/>
    <p:sldMasterId id="2147483722" r:id="rId4"/>
    <p:sldMasterId id="2147483734" r:id="rId5"/>
    <p:sldMasterId id="2147483746" r:id="rId6"/>
  </p:sldMasterIdLst>
  <p:notesMasterIdLst>
    <p:notesMasterId r:id="rId36"/>
  </p:notesMasterIdLst>
  <p:handoutMasterIdLst>
    <p:handoutMasterId r:id="rId37"/>
  </p:handoutMasterIdLst>
  <p:sldIdLst>
    <p:sldId id="319" r:id="rId7"/>
    <p:sldId id="475" r:id="rId8"/>
    <p:sldId id="476" r:id="rId9"/>
    <p:sldId id="477" r:id="rId10"/>
    <p:sldId id="478" r:id="rId11"/>
    <p:sldId id="480" r:id="rId12"/>
    <p:sldId id="481" r:id="rId13"/>
    <p:sldId id="482" r:id="rId14"/>
    <p:sldId id="297" r:id="rId15"/>
    <p:sldId id="376" r:id="rId16"/>
    <p:sldId id="468" r:id="rId17"/>
    <p:sldId id="258" r:id="rId18"/>
    <p:sldId id="463" r:id="rId19"/>
    <p:sldId id="458" r:id="rId20"/>
    <p:sldId id="464" r:id="rId21"/>
    <p:sldId id="469" r:id="rId22"/>
    <p:sldId id="459" r:id="rId23"/>
    <p:sldId id="465" r:id="rId24"/>
    <p:sldId id="460" r:id="rId25"/>
    <p:sldId id="466" r:id="rId26"/>
    <p:sldId id="461" r:id="rId27"/>
    <p:sldId id="467" r:id="rId28"/>
    <p:sldId id="470" r:id="rId29"/>
    <p:sldId id="471" r:id="rId30"/>
    <p:sldId id="472" r:id="rId31"/>
    <p:sldId id="473" r:id="rId32"/>
    <p:sldId id="474" r:id="rId33"/>
    <p:sldId id="462" r:id="rId34"/>
    <p:sldId id="479" r:id="rId35"/>
  </p:sldIdLst>
  <p:sldSz cx="9144000" cy="6858000" type="screen4x3"/>
  <p:notesSz cx="7010400" cy="9296400"/>
  <p:embeddedFontLst>
    <p:embeddedFont>
      <p:font typeface="Arial Black" panose="020B0A04020102020204" pitchFamily="34" charset="0"/>
      <p:bold r:id="rId38"/>
    </p:embeddedFont>
    <p:embeddedFont>
      <p:font typeface="Verdana" panose="020B060403050404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Arial Narrow" panose="020B0606020202030204" pitchFamily="34"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000000"/>
    <a:srgbClr val="FFFF66"/>
    <a:srgbClr val="0066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5" autoAdjust="0"/>
    <p:restoredTop sz="88330" autoAdjust="0"/>
  </p:normalViewPr>
  <p:slideViewPr>
    <p:cSldViewPr>
      <p:cViewPr varScale="1">
        <p:scale>
          <a:sx n="61" d="100"/>
          <a:sy n="61" d="100"/>
        </p:scale>
        <p:origin x="-151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2.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86BE096-1021-4D07-8B7C-F00AB8540F39}" type="datetimeFigureOut">
              <a:rPr lang="en-US" smtClean="0"/>
              <a:t>8/28/2016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CCD0749-40CA-4570-94AB-1CB909493F8E}" type="slidenum">
              <a:rPr lang="en-US" smtClean="0"/>
              <a:t>‹#›</a:t>
            </a:fld>
            <a:endParaRPr lang="en-US"/>
          </a:p>
        </p:txBody>
      </p:sp>
    </p:spTree>
    <p:extLst>
      <p:ext uri="{BB962C8B-B14F-4D97-AF65-F5344CB8AC3E}">
        <p14:creationId xmlns:p14="http://schemas.microsoft.com/office/powerpoint/2010/main" val="339235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CB96AD-89C8-4C0E-B2A4-4DCA022936CE}" type="datetimeFigureOut">
              <a:rPr lang="en-US" smtClean="0"/>
              <a:t>8/28/2016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C4080B-D960-4051-94AF-6629E383F20B}" type="slidenum">
              <a:rPr lang="en-US" smtClean="0"/>
              <a:t>‹#›</a:t>
            </a:fld>
            <a:endParaRPr lang="en-US"/>
          </a:p>
        </p:txBody>
      </p:sp>
    </p:spTree>
    <p:extLst>
      <p:ext uri="{BB962C8B-B14F-4D97-AF65-F5344CB8AC3E}">
        <p14:creationId xmlns:p14="http://schemas.microsoft.com/office/powerpoint/2010/main" val="292125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Divine in origin</a:t>
            </a:r>
            <a:r>
              <a:rPr lang="en-US" baseline="0" dirty="0" smtClean="0"/>
              <a:t> – Began in the mind of God</a:t>
            </a:r>
          </a:p>
          <a:p>
            <a:r>
              <a:rPr lang="en-US" baseline="0" dirty="0" smtClean="0"/>
              <a:t>Establish in Jerusalem (by Christ) in 33 AD</a:t>
            </a:r>
            <a:endParaRPr lang="en-US" dirty="0"/>
          </a:p>
        </p:txBody>
      </p:sp>
      <p:sp>
        <p:nvSpPr>
          <p:cNvPr id="4" name="Slide Number Placeholder 3"/>
          <p:cNvSpPr>
            <a:spLocks noGrp="1"/>
          </p:cNvSpPr>
          <p:nvPr>
            <p:ph type="sldNum" sz="quarter" idx="10"/>
          </p:nvPr>
        </p:nvSpPr>
        <p:spPr/>
        <p:txBody>
          <a:bodyPr/>
          <a:lstStyle/>
          <a:p>
            <a:fld id="{B9C4080B-D960-4051-94AF-6629E383F20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4455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C4080B-D960-4051-94AF-6629E383F20B}" type="slidenum">
              <a:rPr lang="en-US" smtClean="0"/>
              <a:t>13</a:t>
            </a:fld>
            <a:endParaRPr lang="en-US"/>
          </a:p>
        </p:txBody>
      </p:sp>
    </p:spTree>
    <p:extLst>
      <p:ext uri="{BB962C8B-B14F-4D97-AF65-F5344CB8AC3E}">
        <p14:creationId xmlns:p14="http://schemas.microsoft.com/office/powerpoint/2010/main" val="90331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F819F-019C-41FC-889A-8E5AC3EFAEA9}" type="slidenum">
              <a:rPr lang="en-US" smtClean="0">
                <a:latin typeface="Arial" charset="0"/>
                <a:cs typeface="Arial" charset="0"/>
              </a:rPr>
              <a:pPr/>
              <a:t>29</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8763" cy="6851650"/>
            <a:chOff x="1" y="0"/>
            <a:chExt cx="5763" cy="4316"/>
          </a:xfrm>
        </p:grpSpPr>
        <p:sp>
          <p:nvSpPr>
            <p:cNvPr id="2765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654" name="Group 6"/>
            <p:cNvGrpSpPr>
              <a:grpSpLocks/>
            </p:cNvGrpSpPr>
            <p:nvPr/>
          </p:nvGrpSpPr>
          <p:grpSpPr bwMode="auto">
            <a:xfrm>
              <a:off x="288" y="0"/>
              <a:ext cx="5098" cy="4316"/>
              <a:chOff x="288" y="0"/>
              <a:chExt cx="5098" cy="4316"/>
            </a:xfrm>
          </p:grpSpPr>
          <p:sp>
            <p:nvSpPr>
              <p:cNvPr id="2765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66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79" name="Group 31"/>
            <p:cNvGrpSpPr>
              <a:grpSpLocks/>
            </p:cNvGrpSpPr>
            <p:nvPr/>
          </p:nvGrpSpPr>
          <p:grpSpPr bwMode="auto">
            <a:xfrm>
              <a:off x="1" y="392"/>
              <a:ext cx="5758" cy="1571"/>
              <a:chOff x="1" y="392"/>
              <a:chExt cx="5758" cy="1571"/>
            </a:xfrm>
          </p:grpSpPr>
          <p:sp>
            <p:nvSpPr>
              <p:cNvPr id="2768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8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8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276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7689" name="Rectangle 41"/>
          <p:cNvSpPr>
            <a:spLocks noGrp="1" noChangeArrowheads="1"/>
          </p:cNvSpPr>
          <p:nvPr>
            <p:ph type="dt" sz="quarter" idx="2"/>
          </p:nvPr>
        </p:nvSpPr>
        <p:spPr/>
        <p:txBody>
          <a:bodyPr/>
          <a:lstStyle>
            <a:lvl1pPr>
              <a:defRPr/>
            </a:lvl1pPr>
          </a:lstStyle>
          <a:p>
            <a:endParaRPr lang="en-US"/>
          </a:p>
        </p:txBody>
      </p:sp>
      <p:sp>
        <p:nvSpPr>
          <p:cNvPr id="27690" name="Rectangle 42"/>
          <p:cNvSpPr>
            <a:spLocks noGrp="1" noChangeArrowheads="1"/>
          </p:cNvSpPr>
          <p:nvPr>
            <p:ph type="ftr" sz="quarter" idx="3"/>
          </p:nvPr>
        </p:nvSpPr>
        <p:spPr/>
        <p:txBody>
          <a:bodyPr/>
          <a:lstStyle>
            <a:lvl1pPr>
              <a:defRPr/>
            </a:lvl1pPr>
          </a:lstStyle>
          <a:p>
            <a:endParaRPr lang="en-US"/>
          </a:p>
        </p:txBody>
      </p:sp>
      <p:sp>
        <p:nvSpPr>
          <p:cNvPr id="27691" name="Rectangle 43"/>
          <p:cNvSpPr>
            <a:spLocks noGrp="1" noChangeArrowheads="1"/>
          </p:cNvSpPr>
          <p:nvPr>
            <p:ph type="sldNum" sz="quarter" idx="4"/>
          </p:nvPr>
        </p:nvSpPr>
        <p:spPr/>
        <p:txBody>
          <a:bodyPr/>
          <a:lstStyle>
            <a:lvl1pPr>
              <a:defRPr/>
            </a:lvl1pPr>
          </a:lstStyle>
          <a:p>
            <a:fld id="{4CEF769E-3198-4E2D-ACD4-343AF7986477}" type="slidenum">
              <a:rPr lang="en-US"/>
              <a:pPr/>
              <a:t>‹#›</a:t>
            </a:fld>
            <a:endParaRPr 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F7E54B-A08A-4860-ACC5-D756600558B3}" type="slidenum">
              <a:rPr lang="en-US"/>
              <a:pPr/>
              <a:t>‹#›</a:t>
            </a:fld>
            <a:endParaRPr lang="en-US"/>
          </a:p>
        </p:txBody>
      </p:sp>
    </p:spTree>
    <p:extLst>
      <p:ext uri="{BB962C8B-B14F-4D97-AF65-F5344CB8AC3E}">
        <p14:creationId xmlns:p14="http://schemas.microsoft.com/office/powerpoint/2010/main" val="41942989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EEAE03-255E-489F-B949-96038BA4A891}" type="slidenum">
              <a:rPr lang="en-US"/>
              <a:pPr/>
              <a:t>‹#›</a:t>
            </a:fld>
            <a:endParaRPr lang="en-US"/>
          </a:p>
        </p:txBody>
      </p:sp>
    </p:spTree>
    <p:extLst>
      <p:ext uri="{BB962C8B-B14F-4D97-AF65-F5344CB8AC3E}">
        <p14:creationId xmlns:p14="http://schemas.microsoft.com/office/powerpoint/2010/main" val="17829817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5497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49164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7648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3083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286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4719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48036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38584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E7B17B-3365-44B6-A372-987599626F0A}" type="slidenum">
              <a:rPr lang="en-US"/>
              <a:pPr/>
              <a:t>‹#›</a:t>
            </a:fld>
            <a:endParaRPr lang="en-US"/>
          </a:p>
        </p:txBody>
      </p:sp>
    </p:spTree>
    <p:extLst>
      <p:ext uri="{BB962C8B-B14F-4D97-AF65-F5344CB8AC3E}">
        <p14:creationId xmlns:p14="http://schemas.microsoft.com/office/powerpoint/2010/main" val="35026804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29193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6647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6796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8763" cy="6851650"/>
            <a:chOff x="1" y="0"/>
            <a:chExt cx="5763" cy="4316"/>
          </a:xfrm>
        </p:grpSpPr>
        <p:sp>
          <p:nvSpPr>
            <p:cNvPr id="2765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5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5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7654" name="Group 6"/>
            <p:cNvGrpSpPr>
              <a:grpSpLocks/>
            </p:cNvGrpSpPr>
            <p:nvPr/>
          </p:nvGrpSpPr>
          <p:grpSpPr bwMode="auto">
            <a:xfrm>
              <a:off x="288" y="0"/>
              <a:ext cx="5098" cy="4316"/>
              <a:chOff x="288" y="0"/>
              <a:chExt cx="5098" cy="4316"/>
            </a:xfrm>
          </p:grpSpPr>
          <p:sp>
            <p:nvSpPr>
              <p:cNvPr id="2765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5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5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5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5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6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6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6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6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6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6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6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6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766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6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7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7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7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7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7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7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767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767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767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nvGrpSpPr>
            <p:cNvPr id="27679" name="Group 31"/>
            <p:cNvGrpSpPr>
              <a:grpSpLocks/>
            </p:cNvGrpSpPr>
            <p:nvPr/>
          </p:nvGrpSpPr>
          <p:grpSpPr bwMode="auto">
            <a:xfrm>
              <a:off x="1" y="392"/>
              <a:ext cx="5758" cy="1571"/>
              <a:chOff x="1" y="392"/>
              <a:chExt cx="5758" cy="1571"/>
            </a:xfrm>
          </p:grpSpPr>
          <p:sp>
            <p:nvSpPr>
              <p:cNvPr id="2768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768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768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768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768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sp>
          <p:nvSpPr>
            <p:cNvPr id="2768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768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sp>
        <p:nvSpPr>
          <p:cNvPr id="2768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276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7689"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7690"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7691" name="Rectangle 43"/>
          <p:cNvSpPr>
            <a:spLocks noGrp="1" noChangeArrowheads="1"/>
          </p:cNvSpPr>
          <p:nvPr>
            <p:ph type="sldNum" sz="quarter" idx="4"/>
          </p:nvPr>
        </p:nvSpPr>
        <p:spPr/>
        <p:txBody>
          <a:bodyPr/>
          <a:lstStyle>
            <a:lvl1pPr>
              <a:defRPr/>
            </a:lvl1pPr>
          </a:lstStyle>
          <a:p>
            <a:fld id="{4CEF769E-3198-4E2D-ACD4-343AF798647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175290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BE7B17B-3365-44B6-A372-987599626F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53055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5A27C05-71AD-497D-923E-D4F14388622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28125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19051A9-7B3C-497D-B27D-03879E53F4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74929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2642AA4-9822-40FF-8EFD-492823DA5C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18210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93B31ED-1BD3-4523-8E67-BA2066CD5F6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53166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40E3198-DDEB-4579-9311-EB5E6DBBEAB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110141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27C05-71AD-497D-923E-D4F14388622D}" type="slidenum">
              <a:rPr lang="en-US"/>
              <a:pPr/>
              <a:t>‹#›</a:t>
            </a:fld>
            <a:endParaRPr lang="en-US"/>
          </a:p>
        </p:txBody>
      </p:sp>
    </p:spTree>
    <p:extLst>
      <p:ext uri="{BB962C8B-B14F-4D97-AF65-F5344CB8AC3E}">
        <p14:creationId xmlns:p14="http://schemas.microsoft.com/office/powerpoint/2010/main" val="14668795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5E1992E-2E37-4489-B239-335DDE7413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53651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D81DCD-7B8C-4013-96C2-65A4C34D491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044738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BF7E54B-A08A-4860-ACC5-D756600558B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169957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BEEAE03-255E-489F-B949-96038BA4A89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22661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8763" cy="6851650"/>
            <a:chOff x="1" y="0"/>
            <a:chExt cx="5763" cy="4316"/>
          </a:xfrm>
        </p:grpSpPr>
        <p:sp>
          <p:nvSpPr>
            <p:cNvPr id="2765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nvGrpSpPr>
            <p:cNvPr id="27654" name="Group 6"/>
            <p:cNvGrpSpPr>
              <a:grpSpLocks/>
            </p:cNvGrpSpPr>
            <p:nvPr/>
          </p:nvGrpSpPr>
          <p:grpSpPr bwMode="auto">
            <a:xfrm>
              <a:off x="288" y="0"/>
              <a:ext cx="5098" cy="4316"/>
              <a:chOff x="288" y="0"/>
              <a:chExt cx="5098" cy="4316"/>
            </a:xfrm>
          </p:grpSpPr>
          <p:sp>
            <p:nvSpPr>
              <p:cNvPr id="2765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sp>
          <p:nvSpPr>
            <p:cNvPr id="2766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7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7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nvGrpSpPr>
            <p:cNvPr id="27679" name="Group 31"/>
            <p:cNvGrpSpPr>
              <a:grpSpLocks/>
            </p:cNvGrpSpPr>
            <p:nvPr/>
          </p:nvGrpSpPr>
          <p:grpSpPr bwMode="auto">
            <a:xfrm>
              <a:off x="1" y="392"/>
              <a:ext cx="5758" cy="1571"/>
              <a:chOff x="1" y="392"/>
              <a:chExt cx="5758" cy="1571"/>
            </a:xfrm>
          </p:grpSpPr>
          <p:sp>
            <p:nvSpPr>
              <p:cNvPr id="2768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768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768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276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7689" name="Rectangle 41"/>
          <p:cNvSpPr>
            <a:spLocks noGrp="1" noChangeArrowheads="1"/>
          </p:cNvSpPr>
          <p:nvPr>
            <p:ph type="dt" sz="quarter" idx="2"/>
          </p:nvPr>
        </p:nvSpPr>
        <p:spPr/>
        <p:txBody>
          <a:bodyPr/>
          <a:lstStyle>
            <a:lvl1pPr>
              <a:defRPr/>
            </a:lvl1pPr>
          </a:lstStyle>
          <a:p>
            <a:endParaRPr lang="en-US" dirty="0">
              <a:solidFill>
                <a:srgbClr val="FFFFFF"/>
              </a:solidFill>
            </a:endParaRPr>
          </a:p>
        </p:txBody>
      </p:sp>
      <p:sp>
        <p:nvSpPr>
          <p:cNvPr id="27690" name="Rectangle 42"/>
          <p:cNvSpPr>
            <a:spLocks noGrp="1" noChangeArrowheads="1"/>
          </p:cNvSpPr>
          <p:nvPr>
            <p:ph type="ftr" sz="quarter" idx="3"/>
          </p:nvPr>
        </p:nvSpPr>
        <p:spPr/>
        <p:txBody>
          <a:bodyPr/>
          <a:lstStyle>
            <a:lvl1pPr>
              <a:defRPr/>
            </a:lvl1pPr>
          </a:lstStyle>
          <a:p>
            <a:endParaRPr lang="en-US" dirty="0">
              <a:solidFill>
                <a:srgbClr val="FFFFFF"/>
              </a:solidFill>
            </a:endParaRPr>
          </a:p>
        </p:txBody>
      </p:sp>
      <p:sp>
        <p:nvSpPr>
          <p:cNvPr id="27691" name="Rectangle 43"/>
          <p:cNvSpPr>
            <a:spLocks noGrp="1" noChangeArrowheads="1"/>
          </p:cNvSpPr>
          <p:nvPr>
            <p:ph type="sldNum" sz="quarter" idx="4"/>
          </p:nvPr>
        </p:nvSpPr>
        <p:spPr/>
        <p:txBody>
          <a:bodyPr/>
          <a:lstStyle>
            <a:lvl1pPr>
              <a:defRPr/>
            </a:lvl1pPr>
          </a:lstStyle>
          <a:p>
            <a:fld id="{4CEF769E-3198-4E2D-ACD4-343AF798647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450268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BE7B17B-3365-44B6-A372-987599626F0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629305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5A27C05-71AD-497D-923E-D4F14388622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632514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19051A9-7B3C-497D-B27D-03879E53F4F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713224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2642AA4-9822-40FF-8EFD-492823DA5C1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550564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93B31ED-1BD3-4523-8E67-BA2066CD5F6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763731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9051A9-7B3C-497D-B27D-03879E53F4F1}" type="slidenum">
              <a:rPr lang="en-US"/>
              <a:pPr/>
              <a:t>‹#›</a:t>
            </a:fld>
            <a:endParaRPr lang="en-US"/>
          </a:p>
        </p:txBody>
      </p:sp>
    </p:spTree>
    <p:extLst>
      <p:ext uri="{BB962C8B-B14F-4D97-AF65-F5344CB8AC3E}">
        <p14:creationId xmlns:p14="http://schemas.microsoft.com/office/powerpoint/2010/main" val="3751664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40E3198-DDEB-4579-9311-EB5E6DBBEAB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241046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5E1992E-2E37-4489-B239-335DDE7413A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687277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D81DCD-7B8C-4013-96C2-65A4C34D491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80028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BF7E54B-A08A-4860-ACC5-D756600558B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863859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BEEAE03-255E-489F-B949-96038BA4A89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00087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8763" cy="6851650"/>
            <a:chOff x="1" y="0"/>
            <a:chExt cx="5763" cy="4316"/>
          </a:xfrm>
        </p:grpSpPr>
        <p:sp>
          <p:nvSpPr>
            <p:cNvPr id="2765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nvGrpSpPr>
            <p:cNvPr id="27654" name="Group 6"/>
            <p:cNvGrpSpPr>
              <a:grpSpLocks/>
            </p:cNvGrpSpPr>
            <p:nvPr/>
          </p:nvGrpSpPr>
          <p:grpSpPr bwMode="auto">
            <a:xfrm>
              <a:off x="288" y="0"/>
              <a:ext cx="5098" cy="4316"/>
              <a:chOff x="288" y="0"/>
              <a:chExt cx="5098" cy="4316"/>
            </a:xfrm>
          </p:grpSpPr>
          <p:sp>
            <p:nvSpPr>
              <p:cNvPr id="2765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sp>
          <p:nvSpPr>
            <p:cNvPr id="2766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7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7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nvGrpSpPr>
            <p:cNvPr id="27679" name="Group 31"/>
            <p:cNvGrpSpPr>
              <a:grpSpLocks/>
            </p:cNvGrpSpPr>
            <p:nvPr/>
          </p:nvGrpSpPr>
          <p:grpSpPr bwMode="auto">
            <a:xfrm>
              <a:off x="1" y="392"/>
              <a:ext cx="5758" cy="1571"/>
              <a:chOff x="1" y="392"/>
              <a:chExt cx="5758" cy="1571"/>
            </a:xfrm>
          </p:grpSpPr>
          <p:sp>
            <p:nvSpPr>
              <p:cNvPr id="2768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768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768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276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7689" name="Rectangle 41"/>
          <p:cNvSpPr>
            <a:spLocks noGrp="1" noChangeArrowheads="1"/>
          </p:cNvSpPr>
          <p:nvPr>
            <p:ph type="dt" sz="quarter" idx="2"/>
          </p:nvPr>
        </p:nvSpPr>
        <p:spPr/>
        <p:txBody>
          <a:bodyPr/>
          <a:lstStyle>
            <a:lvl1pPr>
              <a:defRPr/>
            </a:lvl1pPr>
          </a:lstStyle>
          <a:p>
            <a:endParaRPr lang="en-US" dirty="0">
              <a:solidFill>
                <a:srgbClr val="FFFFFF"/>
              </a:solidFill>
            </a:endParaRPr>
          </a:p>
        </p:txBody>
      </p:sp>
      <p:sp>
        <p:nvSpPr>
          <p:cNvPr id="27690" name="Rectangle 42"/>
          <p:cNvSpPr>
            <a:spLocks noGrp="1" noChangeArrowheads="1"/>
          </p:cNvSpPr>
          <p:nvPr>
            <p:ph type="ftr" sz="quarter" idx="3"/>
          </p:nvPr>
        </p:nvSpPr>
        <p:spPr/>
        <p:txBody>
          <a:bodyPr/>
          <a:lstStyle>
            <a:lvl1pPr>
              <a:defRPr/>
            </a:lvl1pPr>
          </a:lstStyle>
          <a:p>
            <a:endParaRPr lang="en-US" dirty="0">
              <a:solidFill>
                <a:srgbClr val="FFFFFF"/>
              </a:solidFill>
            </a:endParaRPr>
          </a:p>
        </p:txBody>
      </p:sp>
      <p:sp>
        <p:nvSpPr>
          <p:cNvPr id="27691" name="Rectangle 43"/>
          <p:cNvSpPr>
            <a:spLocks noGrp="1" noChangeArrowheads="1"/>
          </p:cNvSpPr>
          <p:nvPr>
            <p:ph type="sldNum" sz="quarter" idx="4"/>
          </p:nvPr>
        </p:nvSpPr>
        <p:spPr/>
        <p:txBody>
          <a:bodyPr/>
          <a:lstStyle>
            <a:lvl1pPr>
              <a:defRPr/>
            </a:lvl1pPr>
          </a:lstStyle>
          <a:p>
            <a:fld id="{4CEF769E-3198-4E2D-ACD4-343AF798647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019739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BE7B17B-3365-44B6-A372-987599626F0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80146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5A27C05-71AD-497D-923E-D4F14388622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088910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19051A9-7B3C-497D-B27D-03879E53F4F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186398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2642AA4-9822-40FF-8EFD-492823DA5C1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886891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2642AA4-9822-40FF-8EFD-492823DA5C18}" type="slidenum">
              <a:rPr lang="en-US"/>
              <a:pPr/>
              <a:t>‹#›</a:t>
            </a:fld>
            <a:endParaRPr lang="en-US"/>
          </a:p>
        </p:txBody>
      </p:sp>
    </p:spTree>
    <p:extLst>
      <p:ext uri="{BB962C8B-B14F-4D97-AF65-F5344CB8AC3E}">
        <p14:creationId xmlns:p14="http://schemas.microsoft.com/office/powerpoint/2010/main" val="37527749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93B31ED-1BD3-4523-8E67-BA2066CD5F6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8826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40E3198-DDEB-4579-9311-EB5E6DBBEAB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660844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5E1992E-2E37-4489-B239-335DDE7413A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309014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D81DCD-7B8C-4013-96C2-65A4C34D491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896459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BF7E54B-A08A-4860-ACC5-D756600558B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908189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BEEAE03-255E-489F-B949-96038BA4A89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510068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8763" cy="6851650"/>
            <a:chOff x="1" y="0"/>
            <a:chExt cx="5763" cy="4316"/>
          </a:xfrm>
        </p:grpSpPr>
        <p:sp>
          <p:nvSpPr>
            <p:cNvPr id="2765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nvGrpSpPr>
            <p:cNvPr id="27654" name="Group 6"/>
            <p:cNvGrpSpPr>
              <a:grpSpLocks/>
            </p:cNvGrpSpPr>
            <p:nvPr/>
          </p:nvGrpSpPr>
          <p:grpSpPr bwMode="auto">
            <a:xfrm>
              <a:off x="288" y="0"/>
              <a:ext cx="5098" cy="4316"/>
              <a:chOff x="288" y="0"/>
              <a:chExt cx="5098" cy="4316"/>
            </a:xfrm>
          </p:grpSpPr>
          <p:sp>
            <p:nvSpPr>
              <p:cNvPr id="2765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5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sp>
          <p:nvSpPr>
            <p:cNvPr id="2766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6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767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7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7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nvGrpSpPr>
            <p:cNvPr id="27679" name="Group 31"/>
            <p:cNvGrpSpPr>
              <a:grpSpLocks/>
            </p:cNvGrpSpPr>
            <p:nvPr/>
          </p:nvGrpSpPr>
          <p:grpSpPr bwMode="auto">
            <a:xfrm>
              <a:off x="1" y="392"/>
              <a:ext cx="5758" cy="1571"/>
              <a:chOff x="1" y="392"/>
              <a:chExt cx="5758" cy="1571"/>
            </a:xfrm>
          </p:grpSpPr>
          <p:sp>
            <p:nvSpPr>
              <p:cNvPr id="2768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768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768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768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276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7689" name="Rectangle 41"/>
          <p:cNvSpPr>
            <a:spLocks noGrp="1" noChangeArrowheads="1"/>
          </p:cNvSpPr>
          <p:nvPr>
            <p:ph type="dt" sz="quarter" idx="2"/>
          </p:nvPr>
        </p:nvSpPr>
        <p:spPr/>
        <p:txBody>
          <a:bodyPr/>
          <a:lstStyle>
            <a:lvl1pPr>
              <a:defRPr/>
            </a:lvl1pPr>
          </a:lstStyle>
          <a:p>
            <a:endParaRPr lang="en-US" dirty="0">
              <a:solidFill>
                <a:srgbClr val="FFFFFF"/>
              </a:solidFill>
            </a:endParaRPr>
          </a:p>
        </p:txBody>
      </p:sp>
      <p:sp>
        <p:nvSpPr>
          <p:cNvPr id="27690" name="Rectangle 42"/>
          <p:cNvSpPr>
            <a:spLocks noGrp="1" noChangeArrowheads="1"/>
          </p:cNvSpPr>
          <p:nvPr>
            <p:ph type="ftr" sz="quarter" idx="3"/>
          </p:nvPr>
        </p:nvSpPr>
        <p:spPr/>
        <p:txBody>
          <a:bodyPr/>
          <a:lstStyle>
            <a:lvl1pPr>
              <a:defRPr/>
            </a:lvl1pPr>
          </a:lstStyle>
          <a:p>
            <a:endParaRPr lang="en-US" dirty="0">
              <a:solidFill>
                <a:srgbClr val="FFFFFF"/>
              </a:solidFill>
            </a:endParaRPr>
          </a:p>
        </p:txBody>
      </p:sp>
      <p:sp>
        <p:nvSpPr>
          <p:cNvPr id="27691" name="Rectangle 43"/>
          <p:cNvSpPr>
            <a:spLocks noGrp="1" noChangeArrowheads="1"/>
          </p:cNvSpPr>
          <p:nvPr>
            <p:ph type="sldNum" sz="quarter" idx="4"/>
          </p:nvPr>
        </p:nvSpPr>
        <p:spPr/>
        <p:txBody>
          <a:bodyPr/>
          <a:lstStyle>
            <a:lvl1pPr>
              <a:defRPr/>
            </a:lvl1pPr>
          </a:lstStyle>
          <a:p>
            <a:fld id="{4CEF769E-3198-4E2D-ACD4-343AF798647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366656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BE7B17B-3365-44B6-A372-987599626F0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927469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5A27C05-71AD-497D-923E-D4F14388622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331390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19051A9-7B3C-497D-B27D-03879E53F4F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154257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93B31ED-1BD3-4523-8E67-BA2066CD5F60}" type="slidenum">
              <a:rPr lang="en-US"/>
              <a:pPr/>
              <a:t>‹#›</a:t>
            </a:fld>
            <a:endParaRPr lang="en-US"/>
          </a:p>
        </p:txBody>
      </p:sp>
    </p:spTree>
    <p:extLst>
      <p:ext uri="{BB962C8B-B14F-4D97-AF65-F5344CB8AC3E}">
        <p14:creationId xmlns:p14="http://schemas.microsoft.com/office/powerpoint/2010/main" val="25016715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2642AA4-9822-40FF-8EFD-492823DA5C1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831312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93B31ED-1BD3-4523-8E67-BA2066CD5F6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549450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40E3198-DDEB-4579-9311-EB5E6DBBEAB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294251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5E1992E-2E37-4489-B239-335DDE7413A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040727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D81DCD-7B8C-4013-96C2-65A4C34D491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062595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BF7E54B-A08A-4860-ACC5-D756600558B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048372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BEEAE03-255E-489F-B949-96038BA4A89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684587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40E3198-DDEB-4579-9311-EB5E6DBBEAB8}" type="slidenum">
              <a:rPr lang="en-US"/>
              <a:pPr/>
              <a:t>‹#›</a:t>
            </a:fld>
            <a:endParaRPr lang="en-US"/>
          </a:p>
        </p:txBody>
      </p:sp>
    </p:spTree>
    <p:extLst>
      <p:ext uri="{BB962C8B-B14F-4D97-AF65-F5344CB8AC3E}">
        <p14:creationId xmlns:p14="http://schemas.microsoft.com/office/powerpoint/2010/main" val="15022467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E1992E-2E37-4489-B239-335DDE7413A5}" type="slidenum">
              <a:rPr lang="en-US"/>
              <a:pPr/>
              <a:t>‹#›</a:t>
            </a:fld>
            <a:endParaRPr lang="en-US"/>
          </a:p>
        </p:txBody>
      </p:sp>
    </p:spTree>
    <p:extLst>
      <p:ext uri="{BB962C8B-B14F-4D97-AF65-F5344CB8AC3E}">
        <p14:creationId xmlns:p14="http://schemas.microsoft.com/office/powerpoint/2010/main" val="14334088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D81DCD-7B8C-4013-96C2-65A4C34D4917}" type="slidenum">
              <a:rPr lang="en-US"/>
              <a:pPr/>
              <a:t>‹#›</a:t>
            </a:fld>
            <a:endParaRPr lang="en-US"/>
          </a:p>
        </p:txBody>
      </p:sp>
    </p:spTree>
    <p:extLst>
      <p:ext uri="{BB962C8B-B14F-4D97-AF65-F5344CB8AC3E}">
        <p14:creationId xmlns:p14="http://schemas.microsoft.com/office/powerpoint/2010/main" val="12048702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s>
            <a:gs pos="88000">
              <a:schemeClr val="bg1">
                <a:gamma/>
                <a:shade val="39216"/>
                <a:invGamma/>
              </a:schemeClr>
            </a:gs>
          </a:gsLst>
          <a:lin ang="5400000" scaled="1"/>
          <a:tileRect/>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588" y="0"/>
            <a:ext cx="9148762" cy="6851650"/>
            <a:chOff x="1" y="0"/>
            <a:chExt cx="5763" cy="4316"/>
          </a:xfrm>
        </p:grpSpPr>
        <p:sp>
          <p:nvSpPr>
            <p:cNvPr id="2662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30" name="Group 6"/>
            <p:cNvGrpSpPr>
              <a:grpSpLocks/>
            </p:cNvGrpSpPr>
            <p:nvPr/>
          </p:nvGrpSpPr>
          <p:grpSpPr bwMode="auto">
            <a:xfrm>
              <a:off x="288" y="0"/>
              <a:ext cx="5098" cy="4316"/>
              <a:chOff x="288" y="0"/>
              <a:chExt cx="5098" cy="4316"/>
            </a:xfrm>
          </p:grpSpPr>
          <p:sp>
            <p:nvSpPr>
              <p:cNvPr id="2663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4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6655" name="Group 31"/>
            <p:cNvGrpSpPr>
              <a:grpSpLocks/>
            </p:cNvGrpSpPr>
            <p:nvPr/>
          </p:nvGrpSpPr>
          <p:grpSpPr bwMode="auto">
            <a:xfrm>
              <a:off x="1" y="392"/>
              <a:ext cx="5758" cy="1571"/>
              <a:chOff x="1" y="392"/>
              <a:chExt cx="5758" cy="1571"/>
            </a:xfrm>
          </p:grpSpPr>
          <p:sp>
            <p:nvSpPr>
              <p:cNvPr id="2665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6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6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666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p>
        </p:txBody>
      </p:sp>
      <p:sp>
        <p:nvSpPr>
          <p:cNvPr id="2666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p>
        </p:txBody>
      </p:sp>
      <p:sp>
        <p:nvSpPr>
          <p:cNvPr id="2666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4C094DB9-6802-498A-B593-FC2E29F32CAA}" type="slidenum">
              <a:rPr lang="en-US"/>
              <a:pPr/>
              <a:t>‹#›</a:t>
            </a:fld>
            <a:endParaRPr lang="en-US"/>
          </a:p>
        </p:txBody>
      </p:sp>
      <p:sp>
        <p:nvSpPr>
          <p:cNvPr id="2666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bg1"/>
            </a:gs>
            <a:gs pos="88000">
              <a:schemeClr val="bg1">
                <a:gamma/>
                <a:shade val="39216"/>
                <a:invGamma/>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350ACC7-3908-4E49-80D3-73D7F0FDBFDE}" type="datetimeFigureOut">
              <a:rPr lang="en-US" smtClean="0">
                <a:solidFill>
                  <a:prstClr val="black">
                    <a:tint val="75000"/>
                  </a:prstClr>
                </a:solidFill>
                <a:latin typeface="Calibri"/>
                <a:cs typeface="Arial" charset="0"/>
              </a:rPr>
              <a:pPr eaLnBrk="1" fontAlgn="auto" hangingPunct="1">
                <a:spcBef>
                  <a:spcPts val="0"/>
                </a:spcBef>
                <a:spcAft>
                  <a:spcPts val="0"/>
                </a:spcAft>
              </a:pPr>
              <a:t>8/28/2016</a:t>
            </a:fld>
            <a:endParaRPr lang="en-US" dirty="0">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82FA3C6-7C60-430F-B028-42B5104B86BE}" type="slidenum">
              <a:rPr lang="en-US" smtClean="0">
                <a:solidFill>
                  <a:prstClr val="black">
                    <a:tint val="75000"/>
                  </a:prstClr>
                </a:solidFill>
                <a:latin typeface="Calibri"/>
                <a:cs typeface="Arial" charset="0"/>
              </a:rPr>
              <a:pPr eaLnBrk="1" fontAlgn="auto" hangingPunct="1">
                <a:spcBef>
                  <a:spcPts val="0"/>
                </a:spcBef>
                <a:spcAft>
                  <a:spcPts val="0"/>
                </a:spcAft>
              </a:pPr>
              <a:t>‹#›</a:t>
            </a:fld>
            <a:endParaRPr lang="en-US" dirty="0">
              <a:solidFill>
                <a:prstClr val="black">
                  <a:tint val="75000"/>
                </a:prstClr>
              </a:solidFill>
              <a:latin typeface="Calibri"/>
              <a:cs typeface="Arial" charset="0"/>
            </a:endParaRPr>
          </a:p>
        </p:txBody>
      </p:sp>
      <p:pic>
        <p:nvPicPr>
          <p:cNvPr id="7" name="Picture 2" descr="http://2.bp.blogspot.com/_ppYFwyNQfbs/TLyLW9icdfI/AAAAAAAABVU/r8iatg5pvDU/s1600/happy-marriage.jpg"/>
          <p:cNvPicPr>
            <a:picLocks noChangeAspect="1" noChangeArrowheads="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215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s>
            <a:gs pos="88000">
              <a:schemeClr val="bg1">
                <a:gamma/>
                <a:shade val="39216"/>
                <a:invGamma/>
              </a:schemeClr>
            </a:gs>
          </a:gsLst>
          <a:lin ang="5400000" scaled="1"/>
          <a:tileRect/>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588" y="0"/>
            <a:ext cx="9148762" cy="6851650"/>
            <a:chOff x="1" y="0"/>
            <a:chExt cx="5763" cy="4316"/>
          </a:xfrm>
        </p:grpSpPr>
        <p:sp>
          <p:nvSpPr>
            <p:cNvPr id="2662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2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2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6630" name="Group 6"/>
            <p:cNvGrpSpPr>
              <a:grpSpLocks/>
            </p:cNvGrpSpPr>
            <p:nvPr/>
          </p:nvGrpSpPr>
          <p:grpSpPr bwMode="auto">
            <a:xfrm>
              <a:off x="288" y="0"/>
              <a:ext cx="5098" cy="4316"/>
              <a:chOff x="288" y="0"/>
              <a:chExt cx="5098" cy="4316"/>
            </a:xfrm>
          </p:grpSpPr>
          <p:sp>
            <p:nvSpPr>
              <p:cNvPr id="2663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3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3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3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3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3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3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3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3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4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4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4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4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664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4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4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4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4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4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5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5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665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665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665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nvGrpSpPr>
            <p:cNvPr id="26655" name="Group 31"/>
            <p:cNvGrpSpPr>
              <a:grpSpLocks/>
            </p:cNvGrpSpPr>
            <p:nvPr/>
          </p:nvGrpSpPr>
          <p:grpSpPr bwMode="auto">
            <a:xfrm>
              <a:off x="1" y="392"/>
              <a:ext cx="5758" cy="1571"/>
              <a:chOff x="1" y="392"/>
              <a:chExt cx="5758" cy="1571"/>
            </a:xfrm>
          </p:grpSpPr>
          <p:sp>
            <p:nvSpPr>
              <p:cNvPr id="2665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665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665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665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666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sp>
          <p:nvSpPr>
            <p:cNvPr id="2666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666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sp>
        <p:nvSpPr>
          <p:cNvPr id="2666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666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solidFill>
                <a:srgbClr val="FFFFFF"/>
              </a:solidFill>
            </a:endParaRPr>
          </a:p>
        </p:txBody>
      </p:sp>
      <p:sp>
        <p:nvSpPr>
          <p:cNvPr id="2666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solidFill>
                <a:srgbClr val="FFFFFF"/>
              </a:solidFill>
            </a:endParaRPr>
          </a:p>
        </p:txBody>
      </p:sp>
      <p:sp>
        <p:nvSpPr>
          <p:cNvPr id="2666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4C094DB9-6802-498A-B593-FC2E29F32CAA}" type="slidenum">
              <a:rPr lang="en-US">
                <a:solidFill>
                  <a:srgbClr val="FFFFFF"/>
                </a:solidFill>
              </a:rPr>
              <a:pPr/>
              <a:t>‹#›</a:t>
            </a:fld>
            <a:endParaRPr lang="en-US">
              <a:solidFill>
                <a:srgbClr val="FFFFFF"/>
              </a:solidFill>
            </a:endParaRPr>
          </a:p>
        </p:txBody>
      </p:sp>
      <p:sp>
        <p:nvSpPr>
          <p:cNvPr id="2666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52196727"/>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s>
            <a:gs pos="88000">
              <a:schemeClr val="bg1">
                <a:gamma/>
                <a:shade val="39216"/>
                <a:invGamma/>
              </a:schemeClr>
            </a:gs>
          </a:gsLst>
          <a:lin ang="5400000" scaled="1"/>
          <a:tileRect/>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588" y="0"/>
            <a:ext cx="9148762" cy="6851650"/>
            <a:chOff x="1" y="0"/>
            <a:chExt cx="5763" cy="4316"/>
          </a:xfrm>
        </p:grpSpPr>
        <p:sp>
          <p:nvSpPr>
            <p:cNvPr id="2662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2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2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nvGrpSpPr>
            <p:cNvPr id="26630" name="Group 6"/>
            <p:cNvGrpSpPr>
              <a:grpSpLocks/>
            </p:cNvGrpSpPr>
            <p:nvPr/>
          </p:nvGrpSpPr>
          <p:grpSpPr bwMode="auto">
            <a:xfrm>
              <a:off x="288" y="0"/>
              <a:ext cx="5098" cy="4316"/>
              <a:chOff x="288" y="0"/>
              <a:chExt cx="5098" cy="4316"/>
            </a:xfrm>
          </p:grpSpPr>
          <p:sp>
            <p:nvSpPr>
              <p:cNvPr id="2663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sp>
          <p:nvSpPr>
            <p:cNvPr id="2664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5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5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5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nvGrpSpPr>
            <p:cNvPr id="26655" name="Group 31"/>
            <p:cNvGrpSpPr>
              <a:grpSpLocks/>
            </p:cNvGrpSpPr>
            <p:nvPr/>
          </p:nvGrpSpPr>
          <p:grpSpPr bwMode="auto">
            <a:xfrm>
              <a:off x="1" y="392"/>
              <a:ext cx="5758" cy="1571"/>
              <a:chOff x="1" y="392"/>
              <a:chExt cx="5758" cy="1571"/>
            </a:xfrm>
          </p:grpSpPr>
          <p:sp>
            <p:nvSpPr>
              <p:cNvPr id="2665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6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666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6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666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666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dirty="0">
              <a:solidFill>
                <a:srgbClr val="FFFFFF"/>
              </a:solidFill>
            </a:endParaRPr>
          </a:p>
        </p:txBody>
      </p:sp>
      <p:sp>
        <p:nvSpPr>
          <p:cNvPr id="2666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dirty="0">
              <a:solidFill>
                <a:srgbClr val="FFFFFF"/>
              </a:solidFill>
            </a:endParaRPr>
          </a:p>
        </p:txBody>
      </p:sp>
      <p:sp>
        <p:nvSpPr>
          <p:cNvPr id="2666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4C094DB9-6802-498A-B593-FC2E29F32CAA}" type="slidenum">
              <a:rPr lang="en-US">
                <a:solidFill>
                  <a:srgbClr val="FFFFFF"/>
                </a:solidFill>
              </a:rPr>
              <a:pPr/>
              <a:t>‹#›</a:t>
            </a:fld>
            <a:endParaRPr lang="en-US" dirty="0">
              <a:solidFill>
                <a:srgbClr val="FFFFFF"/>
              </a:solidFill>
            </a:endParaRPr>
          </a:p>
        </p:txBody>
      </p:sp>
      <p:sp>
        <p:nvSpPr>
          <p:cNvPr id="2666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3039460"/>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s>
            <a:gs pos="88000">
              <a:schemeClr val="bg1">
                <a:gamma/>
                <a:shade val="39216"/>
                <a:invGamma/>
              </a:schemeClr>
            </a:gs>
          </a:gsLst>
          <a:lin ang="5400000" scaled="1"/>
          <a:tileRect/>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588" y="0"/>
            <a:ext cx="9148762" cy="6851650"/>
            <a:chOff x="1" y="0"/>
            <a:chExt cx="5763" cy="4316"/>
          </a:xfrm>
        </p:grpSpPr>
        <p:sp>
          <p:nvSpPr>
            <p:cNvPr id="2662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2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2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nvGrpSpPr>
            <p:cNvPr id="26630" name="Group 6"/>
            <p:cNvGrpSpPr>
              <a:grpSpLocks/>
            </p:cNvGrpSpPr>
            <p:nvPr/>
          </p:nvGrpSpPr>
          <p:grpSpPr bwMode="auto">
            <a:xfrm>
              <a:off x="288" y="0"/>
              <a:ext cx="5098" cy="4316"/>
              <a:chOff x="288" y="0"/>
              <a:chExt cx="5098" cy="4316"/>
            </a:xfrm>
          </p:grpSpPr>
          <p:sp>
            <p:nvSpPr>
              <p:cNvPr id="2663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sp>
          <p:nvSpPr>
            <p:cNvPr id="2664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5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5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5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nvGrpSpPr>
            <p:cNvPr id="26655" name="Group 31"/>
            <p:cNvGrpSpPr>
              <a:grpSpLocks/>
            </p:cNvGrpSpPr>
            <p:nvPr/>
          </p:nvGrpSpPr>
          <p:grpSpPr bwMode="auto">
            <a:xfrm>
              <a:off x="1" y="392"/>
              <a:ext cx="5758" cy="1571"/>
              <a:chOff x="1" y="392"/>
              <a:chExt cx="5758" cy="1571"/>
            </a:xfrm>
          </p:grpSpPr>
          <p:sp>
            <p:nvSpPr>
              <p:cNvPr id="2665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6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666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6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666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666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dirty="0">
              <a:solidFill>
                <a:srgbClr val="FFFFFF"/>
              </a:solidFill>
            </a:endParaRPr>
          </a:p>
        </p:txBody>
      </p:sp>
      <p:sp>
        <p:nvSpPr>
          <p:cNvPr id="2666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dirty="0">
              <a:solidFill>
                <a:srgbClr val="FFFFFF"/>
              </a:solidFill>
            </a:endParaRPr>
          </a:p>
        </p:txBody>
      </p:sp>
      <p:sp>
        <p:nvSpPr>
          <p:cNvPr id="2666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4C094DB9-6802-498A-B593-FC2E29F32CAA}" type="slidenum">
              <a:rPr lang="en-US">
                <a:solidFill>
                  <a:srgbClr val="FFFFFF"/>
                </a:solidFill>
              </a:rPr>
              <a:pPr/>
              <a:t>‹#›</a:t>
            </a:fld>
            <a:endParaRPr lang="en-US" dirty="0">
              <a:solidFill>
                <a:srgbClr val="FFFFFF"/>
              </a:solidFill>
            </a:endParaRPr>
          </a:p>
        </p:txBody>
      </p:sp>
      <p:sp>
        <p:nvSpPr>
          <p:cNvPr id="2666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91414218"/>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s>
            <a:gs pos="88000">
              <a:schemeClr val="bg1">
                <a:gamma/>
                <a:shade val="39216"/>
                <a:invGamma/>
              </a:schemeClr>
            </a:gs>
          </a:gsLst>
          <a:lin ang="5400000" scaled="1"/>
          <a:tileRect/>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588" y="0"/>
            <a:ext cx="9148762" cy="6851650"/>
            <a:chOff x="1" y="0"/>
            <a:chExt cx="5763" cy="4316"/>
          </a:xfrm>
        </p:grpSpPr>
        <p:sp>
          <p:nvSpPr>
            <p:cNvPr id="2662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2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2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nvGrpSpPr>
            <p:cNvPr id="26630" name="Group 6"/>
            <p:cNvGrpSpPr>
              <a:grpSpLocks/>
            </p:cNvGrpSpPr>
            <p:nvPr/>
          </p:nvGrpSpPr>
          <p:grpSpPr bwMode="auto">
            <a:xfrm>
              <a:off x="288" y="0"/>
              <a:ext cx="5098" cy="4316"/>
              <a:chOff x="288" y="0"/>
              <a:chExt cx="5098" cy="4316"/>
            </a:xfrm>
          </p:grpSpPr>
          <p:sp>
            <p:nvSpPr>
              <p:cNvPr id="2663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3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grpSp>
        <p:sp>
          <p:nvSpPr>
            <p:cNvPr id="2664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4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5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5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FFFFFF"/>
                </a:solidFill>
              </a:endParaRPr>
            </a:p>
          </p:txBody>
        </p:sp>
        <p:sp>
          <p:nvSpPr>
            <p:cNvPr id="2665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nvGrpSpPr>
            <p:cNvPr id="26655" name="Group 31"/>
            <p:cNvGrpSpPr>
              <a:grpSpLocks/>
            </p:cNvGrpSpPr>
            <p:nvPr/>
          </p:nvGrpSpPr>
          <p:grpSpPr bwMode="auto">
            <a:xfrm>
              <a:off x="1" y="392"/>
              <a:ext cx="5758" cy="1571"/>
              <a:chOff x="1" y="392"/>
              <a:chExt cx="5758" cy="1571"/>
            </a:xfrm>
          </p:grpSpPr>
          <p:sp>
            <p:nvSpPr>
              <p:cNvPr id="2665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5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6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666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sp>
          <p:nvSpPr>
            <p:cNvPr id="2666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grpSp>
      <p:sp>
        <p:nvSpPr>
          <p:cNvPr id="2666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666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dirty="0">
              <a:solidFill>
                <a:srgbClr val="FFFFFF"/>
              </a:solidFill>
            </a:endParaRPr>
          </a:p>
        </p:txBody>
      </p:sp>
      <p:sp>
        <p:nvSpPr>
          <p:cNvPr id="2666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dirty="0">
              <a:solidFill>
                <a:srgbClr val="FFFFFF"/>
              </a:solidFill>
            </a:endParaRPr>
          </a:p>
        </p:txBody>
      </p:sp>
      <p:sp>
        <p:nvSpPr>
          <p:cNvPr id="2666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4C094DB9-6802-498A-B593-FC2E29F32CAA}" type="slidenum">
              <a:rPr lang="en-US">
                <a:solidFill>
                  <a:srgbClr val="FFFFFF"/>
                </a:solidFill>
              </a:rPr>
              <a:pPr/>
              <a:t>‹#›</a:t>
            </a:fld>
            <a:endParaRPr lang="en-US" dirty="0">
              <a:solidFill>
                <a:srgbClr val="FFFFFF"/>
              </a:solidFill>
            </a:endParaRPr>
          </a:p>
        </p:txBody>
      </p:sp>
      <p:sp>
        <p:nvSpPr>
          <p:cNvPr id="2666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24419379"/>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11903" y="304800"/>
            <a:ext cx="7196394" cy="2369880"/>
          </a:xfrm>
          <a:prstGeom prst="rect">
            <a:avLst/>
          </a:prstGeom>
          <a:noFill/>
        </p:spPr>
        <p:txBody>
          <a:bodyPr wrap="none" lIns="91440" tIns="45720" rIns="91440" bIns="45720">
            <a:spAutoFit/>
          </a:bodyPr>
          <a:lstStyle/>
          <a:p>
            <a:pPr algn="ctr"/>
            <a:r>
              <a:rPr lang="en-US" sz="6000" i="1"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The</a:t>
            </a:r>
          </a:p>
          <a:p>
            <a:pPr algn="ctr"/>
            <a:r>
              <a:rPr lang="en-US" sz="88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New Testament</a:t>
            </a:r>
            <a:endParaRPr lang="en-US" sz="88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09600" y="1981200"/>
            <a:ext cx="7697941" cy="3154710"/>
          </a:xfrm>
          <a:prstGeom prst="rect">
            <a:avLst/>
          </a:prstGeom>
          <a:noFill/>
        </p:spPr>
        <p:txBody>
          <a:bodyPr wrap="none" lIns="91440" tIns="45720" rIns="91440" bIns="45720">
            <a:spAutoFit/>
          </a:bodyPr>
          <a:lstStyle/>
          <a:p>
            <a:pPr algn="ctr"/>
            <a:r>
              <a:rPr lang="en-US" sz="199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Church</a:t>
            </a:r>
            <a:endParaRPr lang="en-US" sz="199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0672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bwMode="auto">
          <a:xfrm>
            <a:off x="609600" y="99447"/>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Its </a:t>
            </a:r>
            <a:r>
              <a:rPr lang="en-US" sz="4000" i="1" dirty="0" smtClean="0">
                <a:latin typeface="Times New Roman" panose="02020603050405020304" pitchFamily="18" charset="0"/>
                <a:cs typeface="Times New Roman" panose="02020603050405020304" pitchFamily="18" charset="0"/>
              </a:rPr>
              <a:t>Worship</a:t>
            </a:r>
            <a:endPar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609600" y="1166247"/>
            <a:ext cx="8153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defRPr>
            </a:lvl1pPr>
            <a:lvl2pPr marL="914400" indent="-45720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 typeface="Calibri" panose="020F0502020204030204" pitchFamily="34" charset="0"/>
              <a:buAutoNum type="arabicPeriod"/>
            </a:pPr>
            <a:r>
              <a:rPr lang="en-US" altLang="en-US" dirty="0" smtClean="0">
                <a:effectLst>
                  <a:outerShdw blurRad="38100" dist="38100" dir="2700000" algn="tl">
                    <a:srgbClr val="000000">
                      <a:alpha val="43137"/>
                    </a:srgbClr>
                  </a:outerShdw>
                </a:effectLst>
              </a:rPr>
              <a:t>Worship = pay homage toward</a:t>
            </a:r>
          </a:p>
          <a:p>
            <a:pPr eaLnBrk="1" hangingPunct="1">
              <a:buFont typeface="Calibri" panose="020F0502020204030204" pitchFamily="34" charset="0"/>
              <a:buAutoNum type="arabicPeriod"/>
            </a:pPr>
            <a:endParaRPr lang="en-US" altLang="en-US" sz="1000" dirty="0" smtClean="0">
              <a:effectLst>
                <a:outerShdw blurRad="38100" dist="38100" dir="2700000" algn="tl">
                  <a:srgbClr val="000000">
                    <a:alpha val="43137"/>
                  </a:srgbClr>
                </a:outerShdw>
              </a:effectLst>
            </a:endParaRPr>
          </a:p>
          <a:p>
            <a:pPr eaLnBrk="1" hangingPunct="1">
              <a:buFont typeface="Calibri" panose="020F0502020204030204" pitchFamily="34" charset="0"/>
              <a:buAutoNum type="arabicPeriod"/>
            </a:pPr>
            <a:r>
              <a:rPr lang="en-US" altLang="en-US" dirty="0" smtClean="0">
                <a:effectLst>
                  <a:outerShdw blurRad="38100" dist="38100" dir="2700000" algn="tl">
                    <a:srgbClr val="000000">
                      <a:alpha val="43137"/>
                    </a:srgbClr>
                  </a:outerShdw>
                </a:effectLst>
              </a:rPr>
              <a:t>Kinds of worship:</a:t>
            </a:r>
          </a:p>
          <a:p>
            <a:pPr eaLnBrk="1" hangingPunct="1">
              <a:buFont typeface="Calibri" panose="020F0502020204030204" pitchFamily="34" charset="0"/>
              <a:buAutoNum type="arabicPeriod"/>
            </a:pPr>
            <a:endParaRPr lang="en-US" altLang="en-US" sz="1000" dirty="0" smtClean="0">
              <a:effectLst>
                <a:outerShdw blurRad="38100" dist="38100" dir="2700000" algn="tl">
                  <a:srgbClr val="000000">
                    <a:alpha val="43137"/>
                  </a:srgbClr>
                </a:outerShdw>
              </a:effectLst>
            </a:endParaRPr>
          </a:p>
          <a:p>
            <a:pPr lvl="1" eaLnBrk="1" hangingPunct="1">
              <a:buFont typeface="+mj-lt"/>
              <a:buAutoNum type="alphaLcPeriod"/>
            </a:pPr>
            <a:r>
              <a:rPr lang="en-US" altLang="en-US" i="1" dirty="0" smtClean="0">
                <a:effectLst>
                  <a:outerShdw blurRad="38100" dist="38100" dir="2700000" algn="tl">
                    <a:srgbClr val="000000">
                      <a:alpha val="43137"/>
                    </a:srgbClr>
                  </a:outerShdw>
                </a:effectLst>
              </a:rPr>
              <a:t>False</a:t>
            </a:r>
          </a:p>
          <a:p>
            <a:pPr marL="1257300" lvl="2" indent="-342900" eaLnBrk="1" hangingPunct="1">
              <a:buFont typeface="Arial" panose="020B0604020202020204" pitchFamily="34" charset="0"/>
              <a:buChar char="•"/>
            </a:pPr>
            <a:r>
              <a:rPr lang="en-US" altLang="en-US" dirty="0" smtClean="0">
                <a:effectLst>
                  <a:outerShdw blurRad="38100" dist="38100" dir="2700000" algn="tl">
                    <a:srgbClr val="000000">
                      <a:alpha val="43137"/>
                    </a:srgbClr>
                  </a:outerShdw>
                </a:effectLst>
              </a:rPr>
              <a:t>Vain worship </a:t>
            </a:r>
            <a:r>
              <a:rPr lang="en-US" altLang="en-US" dirty="0" smtClean="0">
                <a:solidFill>
                  <a:srgbClr val="FFFF00"/>
                </a:solidFill>
                <a:effectLst>
                  <a:outerShdw blurRad="38100" dist="38100" dir="2700000" algn="tl">
                    <a:srgbClr val="000000">
                      <a:alpha val="43137"/>
                    </a:srgbClr>
                  </a:outerShdw>
                </a:effectLst>
              </a:rPr>
              <a:t>(Matt. 15:8-9)</a:t>
            </a:r>
          </a:p>
          <a:p>
            <a:pPr marL="1257300" lvl="2" indent="-342900" eaLnBrk="1" hangingPunct="1">
              <a:buFont typeface="Arial" panose="020B0604020202020204" pitchFamily="34" charset="0"/>
              <a:buChar char="•"/>
            </a:pPr>
            <a:r>
              <a:rPr lang="en-US" altLang="en-US" dirty="0" smtClean="0">
                <a:effectLst>
                  <a:outerShdw blurRad="38100" dist="38100" dir="2700000" algn="tl">
                    <a:srgbClr val="000000">
                      <a:alpha val="43137"/>
                    </a:srgbClr>
                  </a:outerShdw>
                </a:effectLst>
              </a:rPr>
              <a:t>Ignorant worship </a:t>
            </a:r>
            <a:r>
              <a:rPr lang="en-US" altLang="en-US" dirty="0" smtClean="0">
                <a:solidFill>
                  <a:srgbClr val="FFFF00"/>
                </a:solidFill>
                <a:effectLst>
                  <a:outerShdw blurRad="38100" dist="38100" dir="2700000" algn="tl">
                    <a:srgbClr val="000000">
                      <a:alpha val="43137"/>
                    </a:srgbClr>
                  </a:outerShdw>
                </a:effectLst>
              </a:rPr>
              <a:t>(Acts 17:23)</a:t>
            </a:r>
          </a:p>
          <a:p>
            <a:pPr marL="1257300" lvl="2" indent="-342900" eaLnBrk="1" hangingPunct="1">
              <a:buFont typeface="Arial" panose="020B0604020202020204" pitchFamily="34" charset="0"/>
              <a:buChar char="•"/>
            </a:pPr>
            <a:r>
              <a:rPr lang="en-US" altLang="en-US" dirty="0" smtClean="0">
                <a:effectLst>
                  <a:outerShdw blurRad="38100" dist="38100" dir="2700000" algn="tl">
                    <a:srgbClr val="000000">
                      <a:alpha val="43137"/>
                    </a:srgbClr>
                  </a:outerShdw>
                </a:effectLst>
              </a:rPr>
              <a:t>Will worship </a:t>
            </a:r>
            <a:r>
              <a:rPr lang="en-US" altLang="en-US" dirty="0" smtClean="0">
                <a:solidFill>
                  <a:srgbClr val="FFFF00"/>
                </a:solidFill>
                <a:effectLst>
                  <a:outerShdw blurRad="38100" dist="38100" dir="2700000" algn="tl">
                    <a:srgbClr val="000000">
                      <a:alpha val="43137"/>
                    </a:srgbClr>
                  </a:outerShdw>
                </a:effectLst>
              </a:rPr>
              <a:t>(Col. 2:20-23)</a:t>
            </a:r>
          </a:p>
          <a:p>
            <a:pPr marL="1257300" lvl="2" indent="-342900" eaLnBrk="1" hangingPunct="1">
              <a:buFont typeface="Arial" panose="020B0604020202020204" pitchFamily="34" charset="0"/>
              <a:buChar char="•"/>
            </a:pPr>
            <a:endParaRPr lang="en-US" altLang="en-US" sz="1000" dirty="0" smtClean="0">
              <a:effectLst>
                <a:outerShdw blurRad="38100" dist="38100" dir="2700000" algn="tl">
                  <a:srgbClr val="000000">
                    <a:alpha val="43137"/>
                  </a:srgbClr>
                </a:outerShdw>
              </a:effectLst>
            </a:endParaRPr>
          </a:p>
          <a:p>
            <a:pPr lvl="1" indent="-403225" eaLnBrk="1" hangingPunct="1">
              <a:buFont typeface="+mj-lt"/>
              <a:buAutoNum type="alphaLcPeriod"/>
            </a:pPr>
            <a:r>
              <a:rPr lang="en-US" altLang="en-US" i="1" dirty="0" smtClean="0">
                <a:effectLst>
                  <a:outerShdw blurRad="38100" dist="38100" dir="2700000" algn="tl">
                    <a:srgbClr val="000000">
                      <a:alpha val="43137"/>
                    </a:srgbClr>
                  </a:outerShdw>
                </a:effectLst>
              </a:rPr>
              <a:t>True</a:t>
            </a:r>
            <a:r>
              <a:rPr lang="en-US" altLang="en-US" dirty="0" smtClean="0">
                <a:effectLst>
                  <a:outerShdw blurRad="38100" dist="38100" dir="2700000" algn="tl">
                    <a:srgbClr val="000000">
                      <a:alpha val="43137"/>
                    </a:srgbClr>
                  </a:outerShdw>
                </a:effectLst>
              </a:rPr>
              <a:t> </a:t>
            </a:r>
            <a:r>
              <a:rPr lang="en-US" altLang="en-US" dirty="0" smtClean="0">
                <a:solidFill>
                  <a:srgbClr val="FFFF00"/>
                </a:solidFill>
                <a:effectLst>
                  <a:outerShdw blurRad="38100" dist="38100" dir="2700000" algn="tl">
                    <a:srgbClr val="000000">
                      <a:alpha val="43137"/>
                    </a:srgbClr>
                  </a:outerShdw>
                </a:effectLst>
              </a:rPr>
              <a:t>(John 4:23-24)</a:t>
            </a:r>
          </a:p>
          <a:p>
            <a:pPr marL="1255713" lvl="2" indent="-341313" eaLnBrk="1" hangingPunct="1">
              <a:buFont typeface="Arial" panose="020B0604020202020204" pitchFamily="34" charset="0"/>
              <a:buChar char="•"/>
            </a:pPr>
            <a:r>
              <a:rPr lang="en-US" altLang="en-US" dirty="0" smtClean="0">
                <a:effectLst>
                  <a:outerShdw blurRad="38100" dist="38100" dir="2700000" algn="tl">
                    <a:srgbClr val="000000">
                      <a:alpha val="43137"/>
                    </a:srgbClr>
                  </a:outerShdw>
                </a:effectLst>
              </a:rPr>
              <a:t>Right object – God</a:t>
            </a:r>
          </a:p>
          <a:p>
            <a:pPr marL="1255713" lvl="2" indent="-341313" eaLnBrk="1" hangingPunct="1">
              <a:buFont typeface="Arial" panose="020B0604020202020204" pitchFamily="34" charset="0"/>
              <a:buChar char="•"/>
            </a:pPr>
            <a:r>
              <a:rPr lang="en-US" altLang="en-US" dirty="0" smtClean="0">
                <a:effectLst>
                  <a:outerShdw blurRad="38100" dist="38100" dir="2700000" algn="tl">
                    <a:srgbClr val="000000">
                      <a:alpha val="43137"/>
                    </a:srgbClr>
                  </a:outerShdw>
                </a:effectLst>
              </a:rPr>
              <a:t>Right character – in spirit</a:t>
            </a:r>
          </a:p>
          <a:p>
            <a:pPr marL="1255713" lvl="2" indent="-341313" eaLnBrk="1" hangingPunct="1">
              <a:buFont typeface="Arial" panose="020B0604020202020204" pitchFamily="34" charset="0"/>
              <a:buChar char="•"/>
            </a:pPr>
            <a:r>
              <a:rPr lang="en-US" altLang="en-US" dirty="0" smtClean="0">
                <a:effectLst>
                  <a:outerShdw blurRad="38100" dist="38100" dir="2700000" algn="tl">
                    <a:srgbClr val="000000">
                      <a:alpha val="43137"/>
                    </a:srgbClr>
                  </a:outerShdw>
                </a:effectLst>
              </a:rPr>
              <a:t>Right standard – in truth</a:t>
            </a:r>
          </a:p>
        </p:txBody>
      </p:sp>
      <p:sp>
        <p:nvSpPr>
          <p:cNvPr id="3" name="Oval 2"/>
          <p:cNvSpPr/>
          <p:nvPr/>
        </p:nvSpPr>
        <p:spPr bwMode="auto">
          <a:xfrm>
            <a:off x="1066800" y="5413564"/>
            <a:ext cx="7543800" cy="1391483"/>
          </a:xfrm>
          <a:prstGeom prst="ellipse">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rPr>
              <a:t>Not All</a:t>
            </a:r>
            <a:r>
              <a:rPr kumimoji="0" lang="en-US" sz="2800" b="1" i="0" u="none" strike="noStrike" cap="none" normalizeH="0" dirty="0" smtClean="0">
                <a:ln>
                  <a:noFill/>
                </a:ln>
                <a:solidFill>
                  <a:srgbClr val="002060"/>
                </a:solidFill>
                <a:effectLst/>
              </a:rPr>
              <a:t> Worship </a:t>
            </a:r>
            <a:r>
              <a:rPr lang="en-US" b="1" dirty="0" smtClean="0">
                <a:solidFill>
                  <a:srgbClr val="002060"/>
                </a:solidFill>
              </a:rPr>
              <a:t>is Acceptable</a:t>
            </a:r>
            <a:endParaRPr kumimoji="0" lang="en-US" sz="2800" b="1" i="0" u="none" strike="noStrike" cap="none" normalizeH="0" baseline="0" dirty="0" smtClean="0">
              <a:ln>
                <a:noFill/>
              </a:ln>
              <a:solidFill>
                <a:srgbClr val="002060"/>
              </a:solidFill>
              <a:effectLst/>
            </a:endParaRPr>
          </a:p>
        </p:txBody>
      </p:sp>
      <p:sp>
        <p:nvSpPr>
          <p:cNvPr id="6" name="Line Callout 2 5"/>
          <p:cNvSpPr/>
          <p:nvPr/>
        </p:nvSpPr>
        <p:spPr bwMode="auto">
          <a:xfrm>
            <a:off x="228600" y="5413563"/>
            <a:ext cx="8839200" cy="1391483"/>
          </a:xfrm>
          <a:prstGeom prst="borderCallout2">
            <a:avLst>
              <a:gd name="adj1" fmla="val 22166"/>
              <a:gd name="adj2" fmla="val -1153"/>
              <a:gd name="adj3" fmla="val -22536"/>
              <a:gd name="adj4" fmla="val -361"/>
              <a:gd name="adj5" fmla="val -85503"/>
              <a:gd name="adj6" fmla="val 21207"/>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200" b="1" dirty="0">
                <a:solidFill>
                  <a:srgbClr val="000000"/>
                </a:solidFill>
              </a:rPr>
              <a:t>But the hour is coming, and now is, when the true worshipers will worship the </a:t>
            </a:r>
            <a:r>
              <a:rPr lang="en-US" sz="2200" b="1" u="sng" dirty="0">
                <a:solidFill>
                  <a:srgbClr val="000000"/>
                </a:solidFill>
              </a:rPr>
              <a:t>Father</a:t>
            </a:r>
            <a:r>
              <a:rPr lang="en-US" sz="2200" b="1" dirty="0">
                <a:solidFill>
                  <a:srgbClr val="000000"/>
                </a:solidFill>
              </a:rPr>
              <a:t> in </a:t>
            </a:r>
            <a:r>
              <a:rPr lang="en-US" sz="2200" b="1" u="sng" dirty="0">
                <a:solidFill>
                  <a:srgbClr val="000000"/>
                </a:solidFill>
              </a:rPr>
              <a:t>spirit</a:t>
            </a:r>
            <a:r>
              <a:rPr lang="en-US" sz="2200" b="1" dirty="0">
                <a:solidFill>
                  <a:srgbClr val="000000"/>
                </a:solidFill>
              </a:rPr>
              <a:t> and </a:t>
            </a:r>
            <a:r>
              <a:rPr lang="en-US" sz="2200" b="1" u="sng" dirty="0">
                <a:solidFill>
                  <a:srgbClr val="000000"/>
                </a:solidFill>
              </a:rPr>
              <a:t>truth</a:t>
            </a:r>
            <a:r>
              <a:rPr lang="en-US" sz="2200" b="1" dirty="0">
                <a:solidFill>
                  <a:srgbClr val="000000"/>
                </a:solidFill>
              </a:rPr>
              <a:t>; for the Father is seeking such to worship Him. God is Spirit, and those who worship Him must worship in spirit and truth.</a:t>
            </a:r>
          </a:p>
        </p:txBody>
      </p:sp>
    </p:spTree>
    <p:extLst>
      <p:ext uri="{BB962C8B-B14F-4D97-AF65-F5344CB8AC3E}">
        <p14:creationId xmlns:p14="http://schemas.microsoft.com/office/powerpoint/2010/main" val="32421297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95400" y="1371600"/>
            <a:ext cx="6705600" cy="3416320"/>
          </a:xfrm>
          <a:prstGeom prst="rect">
            <a:avLst/>
          </a:prstGeom>
          <a:noFill/>
        </p:spPr>
        <p:txBody>
          <a:bodyPr wrap="square" rtlCol="0">
            <a:spAutoFit/>
          </a:bodyPr>
          <a:lstStyle/>
          <a:p>
            <a:pPr algn="ctr"/>
            <a:r>
              <a:rPr lang="en-US" sz="5400" dirty="0" smtClean="0">
                <a:solidFill>
                  <a:srgbClr val="FFFF00"/>
                </a:solidFill>
              </a:rPr>
              <a:t>How did the church in the</a:t>
            </a:r>
          </a:p>
          <a:p>
            <a:pPr algn="ctr"/>
            <a:r>
              <a:rPr lang="en-US" sz="5400" dirty="0" smtClean="0">
                <a:solidFill>
                  <a:srgbClr val="FFFF00"/>
                </a:solidFill>
              </a:rPr>
              <a:t>New Testament worship?</a:t>
            </a:r>
            <a:endParaRPr lang="en-US" sz="5400" dirty="0">
              <a:solidFill>
                <a:srgbClr val="FFFF00"/>
              </a:solidFill>
            </a:endParaRPr>
          </a:p>
        </p:txBody>
      </p:sp>
    </p:spTree>
    <p:extLst>
      <p:ext uri="{BB962C8B-B14F-4D97-AF65-F5344CB8AC3E}">
        <p14:creationId xmlns:p14="http://schemas.microsoft.com/office/powerpoint/2010/main" val="35312122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585061" y="220980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The Object of Worship</a:t>
            </a:r>
            <a:endParaRPr lang="en-US" sz="3200" b="1" dirty="0">
              <a:solidFill>
                <a:schemeClr val="bg2"/>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Its </a:t>
            </a:r>
            <a:r>
              <a:rPr lang="en-US" sz="4000" i="1" dirty="0" smtClean="0">
                <a:latin typeface="Times New Roman" panose="02020603050405020304" pitchFamily="18" charset="0"/>
                <a:cs typeface="Times New Roman" panose="02020603050405020304" pitchFamily="18" charset="0"/>
              </a:rPr>
              <a:t>Worship</a:t>
            </a:r>
            <a:endPar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The Object of Worship</a:t>
            </a:r>
            <a:endParaRPr lang="en-US" sz="3200" b="1" dirty="0">
              <a:solidFill>
                <a:schemeClr val="bg2"/>
              </a:solidFill>
              <a:latin typeface="Times New Roman" pitchFamily="18" charset="0"/>
            </a:endParaRPr>
          </a:p>
        </p:txBody>
      </p:sp>
      <p:sp>
        <p:nvSpPr>
          <p:cNvPr id="3" name="TextBox 2"/>
          <p:cNvSpPr txBox="1"/>
          <p:nvPr/>
        </p:nvSpPr>
        <p:spPr>
          <a:xfrm>
            <a:off x="304800" y="1447800"/>
            <a:ext cx="8839200" cy="2431435"/>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God </a:t>
            </a:r>
            <a:r>
              <a:rPr lang="en-US" b="1" dirty="0" smtClean="0">
                <a:solidFill>
                  <a:srgbClr val="FFFF00"/>
                </a:solidFill>
                <a:effectLst>
                  <a:outerShdw blurRad="38100" dist="38100" dir="2700000" algn="tl">
                    <a:srgbClr val="000000">
                      <a:alpha val="43137"/>
                    </a:srgbClr>
                  </a:outerShdw>
                </a:effectLst>
              </a:rPr>
              <a:t>(John 4:23-24; Matt. 4:10)</a:t>
            </a:r>
          </a:p>
          <a:p>
            <a:pPr marL="457200" indent="-457200">
              <a:buFont typeface="+mj-lt"/>
              <a:buAutoNum type="alphaUcPeriod"/>
            </a:pPr>
            <a:endParaRPr lang="en-US" sz="1000" dirty="0" smtClean="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No other is worthy of worship</a:t>
            </a:r>
          </a:p>
          <a:p>
            <a:pPr marL="457200" indent="-457200">
              <a:buFont typeface="+mj-lt"/>
              <a:buAutoNum type="alphaUcPeriod"/>
            </a:pPr>
            <a:endParaRPr lang="en-US" sz="1000" dirty="0" smtClean="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No man received worship</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Peter refused </a:t>
            </a:r>
            <a:r>
              <a:rPr lang="en-US" sz="2400" b="1" i="1" dirty="0" smtClean="0">
                <a:solidFill>
                  <a:srgbClr val="FFFF00"/>
                </a:solidFill>
                <a:effectLst>
                  <a:outerShdw blurRad="38100" dist="38100" dir="2700000" algn="tl">
                    <a:srgbClr val="000000">
                      <a:alpha val="43137"/>
                    </a:srgbClr>
                  </a:outerShdw>
                </a:effectLst>
              </a:rPr>
              <a:t>(Acts 10:25-26)</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Angel refused </a:t>
            </a:r>
            <a:r>
              <a:rPr lang="en-US" sz="2400" b="1" i="1" dirty="0" smtClean="0">
                <a:solidFill>
                  <a:srgbClr val="FFFF00"/>
                </a:solidFill>
                <a:effectLst>
                  <a:outerShdw blurRad="38100" dist="38100" dir="2700000" algn="tl">
                    <a:srgbClr val="000000">
                      <a:alpha val="43137"/>
                    </a:srgbClr>
                  </a:outerShdw>
                </a:effectLst>
              </a:rPr>
              <a:t>(Rev. 19:10; 22:9)</a:t>
            </a:r>
          </a:p>
        </p:txBody>
      </p:sp>
      <p:sp>
        <p:nvSpPr>
          <p:cNvPr id="5" name="Line Callout 2 4"/>
          <p:cNvSpPr/>
          <p:nvPr/>
        </p:nvSpPr>
        <p:spPr bwMode="auto">
          <a:xfrm>
            <a:off x="609600" y="5029200"/>
            <a:ext cx="7696200" cy="1623446"/>
          </a:xfrm>
          <a:prstGeom prst="borderCallout2">
            <a:avLst>
              <a:gd name="adj1" fmla="val 22166"/>
              <a:gd name="adj2" fmla="val -1153"/>
              <a:gd name="adj3" fmla="val -22536"/>
              <a:gd name="adj4" fmla="val -361"/>
              <a:gd name="adj5" fmla="val -193379"/>
              <a:gd name="adj6" fmla="val 50205"/>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Then Jesus said to him, "Away with you, Satan! For it is written, 'YOU SHALL WORSHIP THE LORD YOUR GOD, AND HIM ONLY.</a:t>
            </a:r>
          </a:p>
        </p:txBody>
      </p:sp>
    </p:spTree>
    <p:extLst>
      <p:ext uri="{BB962C8B-B14F-4D97-AF65-F5344CB8AC3E}">
        <p14:creationId xmlns:p14="http://schemas.microsoft.com/office/powerpoint/2010/main" val="14255442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585061" y="220980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The Object of Worship</a:t>
            </a:r>
            <a:endParaRPr lang="en-US" sz="3200" b="1" dirty="0">
              <a:solidFill>
                <a:schemeClr val="bg2"/>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Its </a:t>
            </a:r>
            <a:r>
              <a:rPr lang="en-US" sz="4000" i="1" dirty="0" smtClean="0">
                <a:latin typeface="Times New Roman" panose="02020603050405020304" pitchFamily="18" charset="0"/>
                <a:cs typeface="Times New Roman" panose="02020603050405020304" pitchFamily="18" charset="0"/>
              </a:rPr>
              <a:t>Worship</a:t>
            </a:r>
            <a:endPar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6" name="AutoShape 3"/>
          <p:cNvSpPr>
            <a:spLocks noChangeArrowheads="1"/>
          </p:cNvSpPr>
          <p:nvPr/>
        </p:nvSpPr>
        <p:spPr bwMode="auto">
          <a:xfrm>
            <a:off x="585061" y="310515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2. The Manner of Worship</a:t>
            </a:r>
            <a:endParaRPr lang="en-US" sz="3200" b="1" dirty="0">
              <a:solidFill>
                <a:schemeClr val="bg2"/>
              </a:solidFill>
              <a:latin typeface="Times New Roman" pitchFamily="18" charset="0"/>
            </a:endParaRPr>
          </a:p>
        </p:txBody>
      </p:sp>
    </p:spTree>
    <p:extLst>
      <p:ext uri="{BB962C8B-B14F-4D97-AF65-F5344CB8AC3E}">
        <p14:creationId xmlns:p14="http://schemas.microsoft.com/office/powerpoint/2010/main" val="20129531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2</a:t>
            </a:r>
            <a:r>
              <a:rPr lang="en-US" sz="3200" b="1" dirty="0" smtClean="0">
                <a:solidFill>
                  <a:schemeClr val="bg2"/>
                </a:solidFill>
                <a:latin typeface="Times New Roman" pitchFamily="18" charset="0"/>
              </a:rPr>
              <a:t>. The Manner of Worship</a:t>
            </a:r>
            <a:endParaRPr lang="en-US" sz="3200" b="1" dirty="0">
              <a:solidFill>
                <a:schemeClr val="bg2"/>
              </a:solidFill>
              <a:latin typeface="Times New Roman" pitchFamily="18" charset="0"/>
            </a:endParaRPr>
          </a:p>
        </p:txBody>
      </p:sp>
      <p:sp>
        <p:nvSpPr>
          <p:cNvPr id="3" name="TextBox 2"/>
          <p:cNvSpPr txBox="1"/>
          <p:nvPr/>
        </p:nvSpPr>
        <p:spPr>
          <a:xfrm>
            <a:off x="723900" y="1447800"/>
            <a:ext cx="7696200" cy="1631216"/>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In Spirit </a:t>
            </a:r>
            <a:r>
              <a:rPr lang="en-US" b="1" dirty="0" smtClean="0">
                <a:solidFill>
                  <a:srgbClr val="FFFF00"/>
                </a:solidFill>
                <a:effectLst>
                  <a:outerShdw blurRad="38100" dist="38100" dir="2700000" algn="tl">
                    <a:srgbClr val="000000">
                      <a:alpha val="43137"/>
                    </a:srgbClr>
                  </a:outerShdw>
                </a:effectLst>
              </a:rPr>
              <a:t>(John 4:24)</a:t>
            </a:r>
            <a:endParaRPr lang="en-US" sz="1000" b="1" dirty="0" smtClean="0">
              <a:effectLst>
                <a:outerShdw blurRad="38100" dist="38100" dir="2700000" algn="tl">
                  <a:srgbClr val="000000">
                    <a:alpha val="43137"/>
                  </a:srgbClr>
                </a:outerShdw>
              </a:effectLst>
            </a:endParaRPr>
          </a:p>
          <a:p>
            <a:pPr marL="914400" lvl="1" indent="-457200">
              <a:buFont typeface="+mj-lt"/>
              <a:buAutoNum type="arabicPeriod"/>
            </a:pPr>
            <a:r>
              <a:rPr lang="en-US" sz="2400" i="1" dirty="0" smtClean="0">
                <a:effectLst>
                  <a:outerShdw blurRad="38100" dist="38100" dir="2700000" algn="tl">
                    <a:srgbClr val="000000">
                      <a:alpha val="43137"/>
                    </a:srgbClr>
                  </a:outerShdw>
                </a:effectLst>
              </a:rPr>
              <a:t>From the heart </a:t>
            </a:r>
            <a:r>
              <a:rPr lang="en-US" sz="2400" b="1" i="1" dirty="0" smtClean="0">
                <a:solidFill>
                  <a:srgbClr val="FFFF00"/>
                </a:solidFill>
                <a:effectLst>
                  <a:outerShdw blurRad="38100" dist="38100" dir="2700000" algn="tl">
                    <a:srgbClr val="000000">
                      <a:alpha val="43137"/>
                    </a:srgbClr>
                  </a:outerShdw>
                </a:effectLst>
              </a:rPr>
              <a:t>(Rom. 2:28-29; Heb. 12:28)</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Proper thoughts</a:t>
            </a:r>
            <a:r>
              <a:rPr lang="en-US" sz="2400" i="1" dirty="0" smtClean="0">
                <a:solidFill>
                  <a:srgbClr val="FFFF00"/>
                </a:solidFill>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(1 Cor. 11:27-29)</a:t>
            </a:r>
            <a:endParaRPr lang="en-US" sz="2400" b="1" i="1" dirty="0" smtClean="0">
              <a:effectLst>
                <a:outerShdw blurRad="38100" dist="38100" dir="2700000" algn="tl">
                  <a:srgbClr val="000000">
                    <a:alpha val="43137"/>
                  </a:srgbClr>
                </a:outerShdw>
              </a:effectLst>
            </a:endParaRPr>
          </a:p>
          <a:p>
            <a:pPr marL="914400" lvl="1" indent="-457200">
              <a:buFont typeface="+mj-lt"/>
              <a:buAutoNum type="arabicPeriod"/>
            </a:pPr>
            <a:r>
              <a:rPr lang="en-US" sz="2400" i="1" dirty="0" smtClean="0">
                <a:effectLst>
                  <a:outerShdw blurRad="38100" dist="38100" dir="2700000" algn="tl">
                    <a:srgbClr val="000000">
                      <a:alpha val="43137"/>
                    </a:srgbClr>
                  </a:outerShdw>
                </a:effectLst>
              </a:rPr>
              <a:t>Not merely a ritual </a:t>
            </a:r>
            <a:r>
              <a:rPr lang="en-US" sz="2400" b="1" i="1" dirty="0" smtClean="0">
                <a:solidFill>
                  <a:srgbClr val="FFFF00"/>
                </a:solidFill>
                <a:effectLst>
                  <a:outerShdw blurRad="38100" dist="38100" dir="2700000" algn="tl">
                    <a:srgbClr val="000000">
                      <a:alpha val="43137"/>
                    </a:srgbClr>
                  </a:outerShdw>
                </a:effectLst>
              </a:rPr>
              <a:t>(Matt. 15:8)</a:t>
            </a:r>
            <a:endParaRPr lang="en-US" sz="2400" b="1" i="1" dirty="0">
              <a:solidFill>
                <a:srgbClr val="FFFF00"/>
              </a:solidFill>
              <a:effectLst>
                <a:outerShdw blurRad="38100" dist="38100" dir="2700000" algn="tl">
                  <a:srgbClr val="000000">
                    <a:alpha val="43137"/>
                  </a:srgbClr>
                </a:outerShdw>
              </a:effectLst>
            </a:endParaRPr>
          </a:p>
        </p:txBody>
      </p:sp>
      <p:sp>
        <p:nvSpPr>
          <p:cNvPr id="4" name="Line Callout 2 3"/>
          <p:cNvSpPr/>
          <p:nvPr/>
        </p:nvSpPr>
        <p:spPr bwMode="auto">
          <a:xfrm>
            <a:off x="381000" y="3733800"/>
            <a:ext cx="8381999" cy="2895600"/>
          </a:xfrm>
          <a:prstGeom prst="borderCallout2">
            <a:avLst>
              <a:gd name="adj1" fmla="val 22166"/>
              <a:gd name="adj2" fmla="val -1153"/>
              <a:gd name="adj3" fmla="val -22536"/>
              <a:gd name="adj4" fmla="val -361"/>
              <a:gd name="adj5" fmla="val -39853"/>
              <a:gd name="adj6" fmla="val 43567"/>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Therefore whoever eats this bread or drinks this cup of the Lord in an unworthy manner will be guilty of the body and blood of the Lord. But let a man examine himself, and so let him eat of the bread and drink of the cup. For he who eats and drinks in an unworthy manner eats and drinks judgment to himself not discerning the Lord's body.</a:t>
            </a:r>
          </a:p>
        </p:txBody>
      </p:sp>
      <p:sp>
        <p:nvSpPr>
          <p:cNvPr id="5" name="Line Callout 2 4"/>
          <p:cNvSpPr/>
          <p:nvPr/>
        </p:nvSpPr>
        <p:spPr bwMode="auto">
          <a:xfrm>
            <a:off x="533400" y="4419600"/>
            <a:ext cx="8381999" cy="1600200"/>
          </a:xfrm>
          <a:prstGeom prst="borderCallout2">
            <a:avLst>
              <a:gd name="adj1" fmla="val 22166"/>
              <a:gd name="adj2" fmla="val -1153"/>
              <a:gd name="adj3" fmla="val -22536"/>
              <a:gd name="adj4" fmla="val -361"/>
              <a:gd name="adj5" fmla="val -85374"/>
              <a:gd name="adj6" fmla="val 47450"/>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smtClean="0">
                <a:solidFill>
                  <a:srgbClr val="000000"/>
                </a:solidFill>
              </a:rPr>
              <a:t>THESE </a:t>
            </a:r>
            <a:r>
              <a:rPr lang="en-US" sz="2600" b="1" dirty="0">
                <a:solidFill>
                  <a:srgbClr val="000000"/>
                </a:solidFill>
              </a:rPr>
              <a:t>PEOPLE DRAW NEAR TO ME WITH THEIR MOUTH, AND HONOR ME WITH THEIR LIPS, BUT THEIR HEART IS FAR FROM ME. </a:t>
            </a:r>
          </a:p>
        </p:txBody>
      </p:sp>
    </p:spTree>
    <p:extLst>
      <p:ext uri="{BB962C8B-B14F-4D97-AF65-F5344CB8AC3E}">
        <p14:creationId xmlns:p14="http://schemas.microsoft.com/office/powerpoint/2010/main" val="38983475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2</a:t>
            </a:r>
            <a:r>
              <a:rPr lang="en-US" sz="3200" b="1" dirty="0" smtClean="0">
                <a:solidFill>
                  <a:schemeClr val="bg2"/>
                </a:solidFill>
                <a:latin typeface="Times New Roman" pitchFamily="18" charset="0"/>
              </a:rPr>
              <a:t>. The Manner of Worship</a:t>
            </a:r>
            <a:endParaRPr lang="en-US" sz="3200" b="1" dirty="0">
              <a:solidFill>
                <a:schemeClr val="bg2"/>
              </a:solidFill>
              <a:latin typeface="Times New Roman" pitchFamily="18" charset="0"/>
            </a:endParaRPr>
          </a:p>
        </p:txBody>
      </p:sp>
      <p:sp>
        <p:nvSpPr>
          <p:cNvPr id="3" name="TextBox 2"/>
          <p:cNvSpPr txBox="1"/>
          <p:nvPr/>
        </p:nvSpPr>
        <p:spPr>
          <a:xfrm>
            <a:off x="723900" y="1447800"/>
            <a:ext cx="7696200" cy="2954655"/>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In Spirit </a:t>
            </a:r>
            <a:r>
              <a:rPr lang="en-US" b="1" dirty="0" smtClean="0">
                <a:solidFill>
                  <a:srgbClr val="FFFF00"/>
                </a:solidFill>
                <a:effectLst>
                  <a:outerShdw blurRad="38100" dist="38100" dir="2700000" algn="tl">
                    <a:srgbClr val="000000">
                      <a:alpha val="43137"/>
                    </a:srgbClr>
                  </a:outerShdw>
                </a:effectLst>
              </a:rPr>
              <a:t>(John 4:24)</a:t>
            </a:r>
            <a:endParaRPr lang="en-US" b="1" dirty="0" smtClean="0">
              <a:effectLst>
                <a:outerShdw blurRad="38100" dist="38100" dir="2700000" algn="tl">
                  <a:srgbClr val="000000">
                    <a:alpha val="43137"/>
                  </a:srgbClr>
                </a:outerShdw>
              </a:effectLst>
            </a:endParaRP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In Truth</a:t>
            </a:r>
            <a:r>
              <a:rPr lang="en-US"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(John 4:24)</a:t>
            </a:r>
            <a:endParaRPr lang="en-US" b="1" dirty="0" smtClean="0">
              <a:effectLst>
                <a:outerShdw blurRad="38100" dist="38100" dir="2700000" algn="tl">
                  <a:srgbClr val="000000">
                    <a:alpha val="43137"/>
                  </a:srgbClr>
                </a:outerShdw>
              </a:effectLst>
            </a:endParaRPr>
          </a:p>
          <a:p>
            <a:pPr marL="914400" lvl="1" indent="-457200">
              <a:buFont typeface="+mj-lt"/>
              <a:buAutoNum type="arabicPeriod"/>
            </a:pPr>
            <a:r>
              <a:rPr lang="en-US" sz="2400" i="1" dirty="0" smtClean="0">
                <a:effectLst>
                  <a:outerShdw blurRad="38100" dist="38100" dir="2700000" algn="tl">
                    <a:srgbClr val="000000">
                      <a:alpha val="43137"/>
                    </a:srgbClr>
                  </a:outerShdw>
                </a:effectLst>
              </a:rPr>
              <a:t>According to the word </a:t>
            </a:r>
            <a:r>
              <a:rPr lang="en-US" sz="2400" b="1" i="1" dirty="0" smtClean="0">
                <a:solidFill>
                  <a:srgbClr val="FFFF00"/>
                </a:solidFill>
                <a:effectLst>
                  <a:outerShdw blurRad="38100" dist="38100" dir="2700000" algn="tl">
                    <a:srgbClr val="000000">
                      <a:alpha val="43137"/>
                    </a:srgbClr>
                  </a:outerShdw>
                </a:effectLst>
              </a:rPr>
              <a:t>(John 17:17)</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As God directs and authorizes:</a:t>
            </a:r>
          </a:p>
          <a:p>
            <a:pPr marL="1371600" lvl="2" indent="-457200">
              <a:buFont typeface="+mj-lt"/>
              <a:buAutoNum type="alphaLcPeriod"/>
            </a:pPr>
            <a:r>
              <a:rPr lang="en-US" sz="2400" dirty="0" smtClean="0">
                <a:effectLst>
                  <a:outerShdw blurRad="38100" dist="38100" dir="2700000" algn="tl">
                    <a:srgbClr val="000000">
                      <a:alpha val="43137"/>
                    </a:srgbClr>
                  </a:outerShdw>
                </a:effectLst>
              </a:rPr>
              <a:t>Cain and Abel </a:t>
            </a:r>
            <a:r>
              <a:rPr lang="en-US" sz="2400" b="1" dirty="0" smtClean="0">
                <a:solidFill>
                  <a:srgbClr val="FFFF00"/>
                </a:solidFill>
                <a:effectLst>
                  <a:outerShdw blurRad="38100" dist="38100" dir="2700000" algn="tl">
                    <a:srgbClr val="000000">
                      <a:alpha val="43137"/>
                    </a:srgbClr>
                  </a:outerShdw>
                </a:effectLst>
              </a:rPr>
              <a:t>(Gen. 4:3-4; Heb. 11:4)</a:t>
            </a:r>
          </a:p>
          <a:p>
            <a:pPr marL="1371600" lvl="2" indent="-457200">
              <a:buFont typeface="+mj-lt"/>
              <a:buAutoNum type="alphaLcPeriod"/>
            </a:pPr>
            <a:r>
              <a:rPr lang="en-US" sz="2400" dirty="0" err="1" smtClean="0">
                <a:effectLst>
                  <a:outerShdw blurRad="38100" dist="38100" dir="2700000" algn="tl">
                    <a:srgbClr val="000000">
                      <a:alpha val="43137"/>
                    </a:srgbClr>
                  </a:outerShdw>
                </a:effectLst>
              </a:rPr>
              <a:t>Nadab</a:t>
            </a:r>
            <a:r>
              <a:rPr lang="en-US" sz="2400" dirty="0" smtClean="0">
                <a:effectLst>
                  <a:outerShdw blurRad="38100" dist="38100" dir="2700000" algn="tl">
                    <a:srgbClr val="000000">
                      <a:alpha val="43137"/>
                    </a:srgbClr>
                  </a:outerShdw>
                </a:effectLst>
              </a:rPr>
              <a:t> and </a:t>
            </a:r>
            <a:r>
              <a:rPr lang="en-US" sz="2400" dirty="0" err="1" smtClean="0">
                <a:effectLst>
                  <a:outerShdw blurRad="38100" dist="38100" dir="2700000" algn="tl">
                    <a:srgbClr val="000000">
                      <a:alpha val="43137"/>
                    </a:srgbClr>
                  </a:outerShdw>
                </a:effectLst>
              </a:rPr>
              <a:t>Abihu</a:t>
            </a:r>
            <a:r>
              <a:rPr lang="en-US" sz="2400" dirty="0" smtClean="0">
                <a:effectLst>
                  <a:outerShdw blurRad="38100" dist="38100" dir="2700000" algn="tl">
                    <a:srgbClr val="000000">
                      <a:alpha val="43137"/>
                    </a:srgbClr>
                  </a:outerShdw>
                </a:effectLst>
              </a:rPr>
              <a:t> </a:t>
            </a:r>
            <a:r>
              <a:rPr lang="en-US" sz="2400" b="1" dirty="0" smtClean="0">
                <a:solidFill>
                  <a:srgbClr val="FFFF00"/>
                </a:solidFill>
                <a:effectLst>
                  <a:outerShdw blurRad="38100" dist="38100" dir="2700000" algn="tl">
                    <a:srgbClr val="000000">
                      <a:alpha val="43137"/>
                    </a:srgbClr>
                  </a:outerShdw>
                </a:effectLst>
              </a:rPr>
              <a:t>(Lev. 10:1-2)</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Not at liberty to worship as we wish</a:t>
            </a:r>
          </a:p>
        </p:txBody>
      </p:sp>
    </p:spTree>
    <p:extLst>
      <p:ext uri="{BB962C8B-B14F-4D97-AF65-F5344CB8AC3E}">
        <p14:creationId xmlns:p14="http://schemas.microsoft.com/office/powerpoint/2010/main" val="14952279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585061" y="220980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The Object of Worship</a:t>
            </a:r>
            <a:endParaRPr lang="en-US" sz="3200" b="1" dirty="0">
              <a:solidFill>
                <a:schemeClr val="bg2"/>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Its </a:t>
            </a:r>
            <a:r>
              <a:rPr lang="en-US" sz="4000" i="1" dirty="0" smtClean="0">
                <a:latin typeface="Times New Roman" panose="02020603050405020304" pitchFamily="18" charset="0"/>
                <a:cs typeface="Times New Roman" panose="02020603050405020304" pitchFamily="18" charset="0"/>
              </a:rPr>
              <a:t>Worship</a:t>
            </a:r>
            <a:endPar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6" name="AutoShape 3"/>
          <p:cNvSpPr>
            <a:spLocks noChangeArrowheads="1"/>
          </p:cNvSpPr>
          <p:nvPr/>
        </p:nvSpPr>
        <p:spPr bwMode="auto">
          <a:xfrm>
            <a:off x="585061" y="310515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2. The Manner of Worship</a:t>
            </a:r>
            <a:endParaRPr lang="en-US" sz="3200" b="1" dirty="0">
              <a:solidFill>
                <a:schemeClr val="bg2"/>
              </a:solidFill>
              <a:latin typeface="Times New Roman" pitchFamily="18" charset="0"/>
            </a:endParaRPr>
          </a:p>
        </p:txBody>
      </p:sp>
      <p:sp>
        <p:nvSpPr>
          <p:cNvPr id="7" name="AutoShape 3"/>
          <p:cNvSpPr>
            <a:spLocks noChangeArrowheads="1"/>
          </p:cNvSpPr>
          <p:nvPr/>
        </p:nvSpPr>
        <p:spPr bwMode="auto">
          <a:xfrm>
            <a:off x="585061" y="400050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3. The Assembly for Worship</a:t>
            </a:r>
            <a:endParaRPr lang="en-US" sz="3200" b="1" dirty="0">
              <a:solidFill>
                <a:schemeClr val="bg2"/>
              </a:solidFill>
              <a:latin typeface="Times New Roman" pitchFamily="18" charset="0"/>
            </a:endParaRPr>
          </a:p>
        </p:txBody>
      </p:sp>
    </p:spTree>
    <p:extLst>
      <p:ext uri="{BB962C8B-B14F-4D97-AF65-F5344CB8AC3E}">
        <p14:creationId xmlns:p14="http://schemas.microsoft.com/office/powerpoint/2010/main" val="961333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3</a:t>
            </a:r>
            <a:r>
              <a:rPr lang="en-US" sz="3200" b="1" dirty="0" smtClean="0">
                <a:solidFill>
                  <a:schemeClr val="bg2"/>
                </a:solidFill>
                <a:latin typeface="Times New Roman" pitchFamily="18" charset="0"/>
              </a:rPr>
              <a:t>. The Assembly for Worship</a:t>
            </a:r>
            <a:endParaRPr lang="en-US" sz="3200" b="1" dirty="0">
              <a:solidFill>
                <a:schemeClr val="bg2"/>
              </a:solidFill>
              <a:latin typeface="Times New Roman" pitchFamily="18" charset="0"/>
            </a:endParaRPr>
          </a:p>
        </p:txBody>
      </p:sp>
      <p:sp>
        <p:nvSpPr>
          <p:cNvPr id="3" name="TextBox 2"/>
          <p:cNvSpPr txBox="1"/>
          <p:nvPr/>
        </p:nvSpPr>
        <p:spPr>
          <a:xfrm>
            <a:off x="228600" y="1447800"/>
            <a:ext cx="8915400" cy="3016210"/>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Individualism – worship on my own without any assembly…</a:t>
            </a:r>
          </a:p>
          <a:p>
            <a:pPr marL="457200" indent="-457200">
              <a:buFont typeface="+mj-lt"/>
              <a:buAutoNum type="alphaUcPeriod"/>
            </a:pPr>
            <a:endParaRPr lang="en-US" sz="1000" dirty="0" smtClean="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Assembled for worship</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Acts 20:7</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 “come together” </a:t>
            </a:r>
            <a:r>
              <a:rPr lang="en-US" sz="2400" b="1" i="1" dirty="0" smtClean="0">
                <a:solidFill>
                  <a:srgbClr val="FFFF00"/>
                </a:solidFill>
                <a:effectLst>
                  <a:outerShdw blurRad="38100" dist="38100" dir="2700000" algn="tl">
                    <a:srgbClr val="000000">
                      <a:alpha val="43137"/>
                    </a:srgbClr>
                  </a:outerShdw>
                </a:effectLst>
              </a:rPr>
              <a:t>1 Cor. 11:17, 18, 20, 33</a:t>
            </a:r>
          </a:p>
          <a:p>
            <a:pPr marL="914400" lvl="1" indent="-457200">
              <a:buFont typeface="+mj-lt"/>
              <a:buAutoNum type="arabicPeriod"/>
            </a:pPr>
            <a:endParaRPr lang="en-US" sz="1000" i="1" dirty="0">
              <a:effectLst>
                <a:outerShdw blurRad="38100" dist="38100" dir="2700000" algn="tl">
                  <a:srgbClr val="000000">
                    <a:alpha val="43137"/>
                  </a:srgbClr>
                </a:outerShdw>
              </a:effectLst>
            </a:endParaRPr>
          </a:p>
          <a:p>
            <a:pPr marL="457200" indent="-457200">
              <a:buFont typeface="+mj-lt"/>
              <a:buAutoNum type="alphaUcPeriod"/>
            </a:pPr>
            <a:endParaRPr lang="en-US" sz="1000"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 Not to forsake </a:t>
            </a:r>
            <a:r>
              <a:rPr lang="en-US" b="1" dirty="0" smtClean="0">
                <a:solidFill>
                  <a:srgbClr val="FFFF00"/>
                </a:solidFill>
                <a:effectLst>
                  <a:outerShdw blurRad="38100" dist="38100" dir="2700000" algn="tl">
                    <a:srgbClr val="000000">
                      <a:alpha val="43137"/>
                    </a:srgbClr>
                  </a:outerShdw>
                </a:effectLst>
              </a:rPr>
              <a:t>(Heb. 10:25)</a:t>
            </a:r>
            <a:endParaRPr lang="en-US" b="1" dirty="0">
              <a:solidFill>
                <a:srgbClr val="FFFF00"/>
              </a:solidFill>
              <a:effectLst>
                <a:outerShdw blurRad="38100" dist="38100" dir="2700000" algn="tl">
                  <a:srgbClr val="000000">
                    <a:alpha val="43137"/>
                  </a:srgbClr>
                </a:outerShdw>
              </a:effectLst>
            </a:endParaRPr>
          </a:p>
        </p:txBody>
      </p:sp>
      <p:sp>
        <p:nvSpPr>
          <p:cNvPr id="4" name="Line Callout 2 3"/>
          <p:cNvSpPr/>
          <p:nvPr/>
        </p:nvSpPr>
        <p:spPr bwMode="auto">
          <a:xfrm>
            <a:off x="533400" y="4953000"/>
            <a:ext cx="8381999" cy="1600200"/>
          </a:xfrm>
          <a:prstGeom prst="borderCallout2">
            <a:avLst>
              <a:gd name="adj1" fmla="val 22166"/>
              <a:gd name="adj2" fmla="val -1153"/>
              <a:gd name="adj3" fmla="val -22536"/>
              <a:gd name="adj4" fmla="val -361"/>
              <a:gd name="adj5" fmla="val -104744"/>
              <a:gd name="adj6" fmla="val 16571"/>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Now on the first day of the week, when the disciples </a:t>
            </a:r>
            <a:r>
              <a:rPr lang="en-US" sz="2600" b="1" u="sng" dirty="0">
                <a:solidFill>
                  <a:srgbClr val="000000"/>
                </a:solidFill>
              </a:rPr>
              <a:t>came together</a:t>
            </a:r>
            <a:r>
              <a:rPr lang="en-US" sz="2600" b="1" dirty="0">
                <a:solidFill>
                  <a:srgbClr val="000000"/>
                </a:solidFill>
              </a:rPr>
              <a:t> to break bread Paul preached to </a:t>
            </a:r>
            <a:r>
              <a:rPr lang="en-US" sz="2600" b="1" dirty="0" smtClean="0">
                <a:solidFill>
                  <a:srgbClr val="000000"/>
                </a:solidFill>
              </a:rPr>
              <a:t>them…</a:t>
            </a:r>
            <a:endParaRPr lang="en-US" sz="2600" b="1" dirty="0">
              <a:solidFill>
                <a:srgbClr val="000000"/>
              </a:solidFill>
            </a:endParaRPr>
          </a:p>
        </p:txBody>
      </p:sp>
    </p:spTree>
    <p:extLst>
      <p:ext uri="{BB962C8B-B14F-4D97-AF65-F5344CB8AC3E}">
        <p14:creationId xmlns:p14="http://schemas.microsoft.com/office/powerpoint/2010/main" val="13415926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585061" y="220980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The Object of Worship</a:t>
            </a:r>
            <a:endParaRPr lang="en-US" sz="3200" b="1" dirty="0">
              <a:solidFill>
                <a:schemeClr val="bg2"/>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Its </a:t>
            </a:r>
            <a:r>
              <a:rPr lang="en-US" sz="4000" i="1" dirty="0" smtClean="0">
                <a:latin typeface="Times New Roman" panose="02020603050405020304" pitchFamily="18" charset="0"/>
                <a:cs typeface="Times New Roman" panose="02020603050405020304" pitchFamily="18" charset="0"/>
              </a:rPr>
              <a:t>Worship</a:t>
            </a:r>
            <a:endPar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6" name="AutoShape 3"/>
          <p:cNvSpPr>
            <a:spLocks noChangeArrowheads="1"/>
          </p:cNvSpPr>
          <p:nvPr/>
        </p:nvSpPr>
        <p:spPr bwMode="auto">
          <a:xfrm>
            <a:off x="585061" y="310515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2. The Manner of Worship</a:t>
            </a:r>
            <a:endParaRPr lang="en-US" sz="3200" b="1" dirty="0">
              <a:solidFill>
                <a:schemeClr val="bg2"/>
              </a:solidFill>
              <a:latin typeface="Times New Roman" pitchFamily="18" charset="0"/>
            </a:endParaRPr>
          </a:p>
        </p:txBody>
      </p:sp>
      <p:sp>
        <p:nvSpPr>
          <p:cNvPr id="7" name="AutoShape 3"/>
          <p:cNvSpPr>
            <a:spLocks noChangeArrowheads="1"/>
          </p:cNvSpPr>
          <p:nvPr/>
        </p:nvSpPr>
        <p:spPr bwMode="auto">
          <a:xfrm>
            <a:off x="585061" y="400050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3. The Assembly for Worship</a:t>
            </a:r>
            <a:endParaRPr lang="en-US" sz="3200" b="1" dirty="0">
              <a:solidFill>
                <a:schemeClr val="bg2"/>
              </a:solidFill>
              <a:latin typeface="Times New Roman" pitchFamily="18" charset="0"/>
            </a:endParaRPr>
          </a:p>
        </p:txBody>
      </p:sp>
      <p:sp>
        <p:nvSpPr>
          <p:cNvPr id="8" name="AutoShape 3"/>
          <p:cNvSpPr>
            <a:spLocks noChangeArrowheads="1"/>
          </p:cNvSpPr>
          <p:nvPr/>
        </p:nvSpPr>
        <p:spPr bwMode="auto">
          <a:xfrm>
            <a:off x="585061" y="489585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4. The Day of Worship</a:t>
            </a:r>
            <a:endParaRPr lang="en-US" sz="3200" b="1" dirty="0">
              <a:solidFill>
                <a:schemeClr val="bg2"/>
              </a:solidFill>
              <a:latin typeface="Times New Roman" pitchFamily="18" charset="0"/>
            </a:endParaRPr>
          </a:p>
        </p:txBody>
      </p:sp>
    </p:spTree>
    <p:extLst>
      <p:ext uri="{BB962C8B-B14F-4D97-AF65-F5344CB8AC3E}">
        <p14:creationId xmlns:p14="http://schemas.microsoft.com/office/powerpoint/2010/main" val="8119891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304800" y="1676400"/>
            <a:ext cx="8610600" cy="1200150"/>
          </a:xfrm>
          <a:prstGeom prst="rect">
            <a:avLst/>
          </a:prstGeom>
          <a:solidFill>
            <a:srgbClr val="0066CC">
              <a:alpha val="34000"/>
            </a:srgb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rgbClr val="FFFFFF"/>
                </a:solidFill>
                <a:effectLst>
                  <a:outerShdw blurRad="38100" dist="38100" dir="2700000" algn="tl">
                    <a:srgbClr val="000000"/>
                  </a:outerShdw>
                </a:effectLst>
              </a:rPr>
              <a:t>“Upon this rock, I will build </a:t>
            </a:r>
            <a:r>
              <a:rPr lang="en-US" sz="3600" b="1" dirty="0" smtClean="0">
                <a:solidFill>
                  <a:srgbClr val="FFFFFF"/>
                </a:solidFill>
                <a:effectLst>
                  <a:outerShdw blurRad="38100" dist="38100" dir="2700000" algn="tl">
                    <a:srgbClr val="000000"/>
                  </a:outerShdw>
                </a:effectLst>
              </a:rPr>
              <a:t>My </a:t>
            </a:r>
            <a:r>
              <a:rPr lang="en-US" sz="3600" b="1" dirty="0">
                <a:solidFill>
                  <a:srgbClr val="FFFFFF"/>
                </a:solidFill>
                <a:effectLst>
                  <a:outerShdw blurRad="38100" dist="38100" dir="2700000" algn="tl">
                    <a:srgbClr val="000000"/>
                  </a:outerShdw>
                </a:effectLst>
              </a:rPr>
              <a:t>church”</a:t>
            </a:r>
          </a:p>
        </p:txBody>
      </p:sp>
      <p:sp>
        <p:nvSpPr>
          <p:cNvPr id="41991" name="Text Box 7"/>
          <p:cNvSpPr txBox="1">
            <a:spLocks noChangeArrowheads="1"/>
          </p:cNvSpPr>
          <p:nvPr/>
        </p:nvSpPr>
        <p:spPr bwMode="auto">
          <a:xfrm>
            <a:off x="533400" y="4572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dirty="0" smtClean="0">
                <a:solidFill>
                  <a:srgbClr val="FFFF00"/>
                </a:solidFill>
                <a:effectLst>
                  <a:outerShdw blurRad="38100" dist="38100" dir="2700000" algn="tl">
                    <a:srgbClr val="000000"/>
                  </a:outerShdw>
                </a:effectLst>
              </a:rPr>
              <a:t>Matt. 16:18</a:t>
            </a:r>
            <a:endParaRPr lang="en-US" sz="3600" b="1" i="1" dirty="0">
              <a:solidFill>
                <a:srgbClr val="FFFF00"/>
              </a:solidFill>
              <a:effectLst>
                <a:outerShdw blurRad="38100" dist="38100" dir="2700000" algn="tl">
                  <a:srgbClr val="000000"/>
                </a:outerShdw>
              </a:effectLst>
            </a:endParaRPr>
          </a:p>
        </p:txBody>
      </p:sp>
      <p:sp>
        <p:nvSpPr>
          <p:cNvPr id="41992" name="Text Box 8"/>
          <p:cNvSpPr txBox="1">
            <a:spLocks noChangeArrowheads="1"/>
          </p:cNvSpPr>
          <p:nvPr/>
        </p:nvSpPr>
        <p:spPr bwMode="auto">
          <a:xfrm>
            <a:off x="304800" y="3716337"/>
            <a:ext cx="8610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b="1" dirty="0">
                <a:solidFill>
                  <a:srgbClr val="FFFFFF"/>
                </a:solidFill>
                <a:effectLst>
                  <a:outerShdw blurRad="38100" dist="38100" dir="2700000" algn="tl">
                    <a:srgbClr val="000000">
                      <a:alpha val="43137"/>
                    </a:srgbClr>
                  </a:outerShdw>
                </a:effectLst>
              </a:rPr>
              <a:t> Thus, this is the Lord’s church</a:t>
            </a:r>
          </a:p>
          <a:p>
            <a:pPr>
              <a:spcBef>
                <a:spcPct val="50000"/>
              </a:spcBef>
              <a:buFontTx/>
              <a:buChar char="•"/>
            </a:pPr>
            <a:r>
              <a:rPr lang="en-US" b="1" dirty="0">
                <a:solidFill>
                  <a:srgbClr val="FFFFFF"/>
                </a:solidFill>
                <a:effectLst>
                  <a:outerShdw blurRad="38100" dist="38100" dir="2700000" algn="tl">
                    <a:srgbClr val="000000">
                      <a:alpha val="43137"/>
                    </a:srgbClr>
                  </a:outerShdw>
                </a:effectLst>
              </a:rPr>
              <a:t> Since Jesus is Divine – it is a Divine institution</a:t>
            </a:r>
          </a:p>
        </p:txBody>
      </p:sp>
    </p:spTree>
    <p:extLst>
      <p:ext uri="{BB962C8B-B14F-4D97-AF65-F5344CB8AC3E}">
        <p14:creationId xmlns:p14="http://schemas.microsoft.com/office/powerpoint/2010/main" val="1358597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4</a:t>
            </a:r>
            <a:r>
              <a:rPr lang="en-US" sz="3200" b="1" dirty="0" smtClean="0">
                <a:solidFill>
                  <a:schemeClr val="bg2"/>
                </a:solidFill>
                <a:latin typeface="Times New Roman" pitchFamily="18" charset="0"/>
              </a:rPr>
              <a:t>. The Day of Worship</a:t>
            </a:r>
            <a:endParaRPr lang="en-US" sz="3200" b="1" dirty="0">
              <a:solidFill>
                <a:schemeClr val="bg2"/>
              </a:solidFill>
              <a:latin typeface="Times New Roman" pitchFamily="18" charset="0"/>
            </a:endParaRPr>
          </a:p>
        </p:txBody>
      </p:sp>
      <p:sp>
        <p:nvSpPr>
          <p:cNvPr id="3" name="TextBox 2"/>
          <p:cNvSpPr txBox="1"/>
          <p:nvPr/>
        </p:nvSpPr>
        <p:spPr>
          <a:xfrm>
            <a:off x="228600" y="1447800"/>
            <a:ext cx="8915400" cy="3754874"/>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First day of the week</a:t>
            </a:r>
          </a:p>
          <a:p>
            <a:pPr marL="914400" lvl="1" indent="-457200">
              <a:buFont typeface="+mj-lt"/>
              <a:buAutoNum type="arabicPeriod"/>
            </a:pPr>
            <a:r>
              <a:rPr lang="en-US" sz="2400" dirty="0">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Acts 20:7</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1 Cor. 16:1-2</a:t>
            </a:r>
          </a:p>
          <a:p>
            <a:pPr marL="914400" lvl="1" indent="-457200">
              <a:buFont typeface="+mj-lt"/>
              <a:buAutoNum type="arabicPeriod"/>
            </a:pPr>
            <a:endParaRPr lang="en-US" sz="1000" i="1"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Significance of first day – resurrection of Christ </a:t>
            </a:r>
            <a:r>
              <a:rPr lang="en-US" b="1" dirty="0" smtClean="0">
                <a:solidFill>
                  <a:srgbClr val="FFFF00"/>
                </a:solidFill>
                <a:effectLst>
                  <a:outerShdw blurRad="38100" dist="38100" dir="2700000" algn="tl">
                    <a:srgbClr val="000000">
                      <a:alpha val="43137"/>
                    </a:srgbClr>
                  </a:outerShdw>
                </a:effectLst>
              </a:rPr>
              <a:t>(Luke 24:1-6)</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Two items are limited (by authority) to the first day</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Lord’s Supper </a:t>
            </a:r>
            <a:r>
              <a:rPr lang="en-US" sz="2400" b="1" i="1" dirty="0" smtClean="0">
                <a:solidFill>
                  <a:srgbClr val="FFFF00"/>
                </a:solidFill>
                <a:effectLst>
                  <a:outerShdw blurRad="38100" dist="38100" dir="2700000" algn="tl">
                    <a:srgbClr val="000000">
                      <a:alpha val="43137"/>
                    </a:srgbClr>
                  </a:outerShdw>
                </a:effectLst>
              </a:rPr>
              <a:t>(Acts 20:7)</a:t>
            </a:r>
          </a:p>
          <a:p>
            <a:pPr marL="971550" lvl="1" indent="-514350">
              <a:buFont typeface="+mj-lt"/>
              <a:buAutoNum type="arabicPeriod"/>
            </a:pPr>
            <a:r>
              <a:rPr lang="en-US" sz="2400" i="1" dirty="0" smtClean="0">
                <a:effectLst>
                  <a:outerShdw blurRad="38100" dist="38100" dir="2700000" algn="tl">
                    <a:srgbClr val="000000">
                      <a:alpha val="43137"/>
                    </a:srgbClr>
                  </a:outerShdw>
                </a:effectLst>
              </a:rPr>
              <a:t>Giving </a:t>
            </a:r>
            <a:r>
              <a:rPr lang="en-US" sz="2400" b="1" i="1" dirty="0" smtClean="0">
                <a:solidFill>
                  <a:srgbClr val="FFFF00"/>
                </a:solidFill>
                <a:effectLst>
                  <a:outerShdw blurRad="38100" dist="38100" dir="2700000" algn="tl">
                    <a:srgbClr val="000000">
                      <a:alpha val="43137"/>
                    </a:srgbClr>
                  </a:outerShdw>
                </a:effectLst>
              </a:rPr>
              <a:t>(1 Cor. 16:1-2)</a:t>
            </a:r>
            <a:endParaRPr lang="en-US" sz="2400" b="1" i="1" dirty="0">
              <a:solidFill>
                <a:srgbClr val="FFFF00"/>
              </a:solidFill>
              <a:effectLst>
                <a:outerShdw blurRad="38100" dist="38100" dir="2700000" algn="tl">
                  <a:srgbClr val="000000">
                    <a:alpha val="43137"/>
                  </a:srgbClr>
                </a:outerShdw>
              </a:effectLst>
            </a:endParaRPr>
          </a:p>
        </p:txBody>
      </p:sp>
      <p:sp>
        <p:nvSpPr>
          <p:cNvPr id="4" name="Line Callout 2 3"/>
          <p:cNvSpPr/>
          <p:nvPr/>
        </p:nvSpPr>
        <p:spPr bwMode="auto">
          <a:xfrm>
            <a:off x="533400" y="5165220"/>
            <a:ext cx="8381999" cy="1600200"/>
          </a:xfrm>
          <a:prstGeom prst="borderCallout2">
            <a:avLst>
              <a:gd name="adj1" fmla="val 22166"/>
              <a:gd name="adj2" fmla="val -1153"/>
              <a:gd name="adj3" fmla="val -22536"/>
              <a:gd name="adj4" fmla="val -361"/>
              <a:gd name="adj5" fmla="val -158013"/>
              <a:gd name="adj6" fmla="val 11579"/>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Now concerning the collection for the saints, as I have given orders to the churches of Galatia, so you must do also: On the </a:t>
            </a:r>
            <a:r>
              <a:rPr lang="en-US" sz="2600" b="1" u="sng" dirty="0">
                <a:solidFill>
                  <a:srgbClr val="000000"/>
                </a:solidFill>
              </a:rPr>
              <a:t>first day of the week</a:t>
            </a:r>
            <a:r>
              <a:rPr lang="en-US" sz="2600" b="1" dirty="0">
                <a:solidFill>
                  <a:srgbClr val="000000"/>
                </a:solidFill>
              </a:rPr>
              <a:t> let each one of you lay something </a:t>
            </a:r>
            <a:r>
              <a:rPr lang="en-US" sz="2600" b="1" dirty="0" smtClean="0">
                <a:solidFill>
                  <a:srgbClr val="000000"/>
                </a:solidFill>
              </a:rPr>
              <a:t>aside…</a:t>
            </a:r>
            <a:endParaRPr lang="en-US" sz="2600" b="1" dirty="0">
              <a:solidFill>
                <a:srgbClr val="000000"/>
              </a:solidFill>
            </a:endParaRPr>
          </a:p>
        </p:txBody>
      </p:sp>
      <p:sp>
        <p:nvSpPr>
          <p:cNvPr id="5" name="Line Callout 2 4"/>
          <p:cNvSpPr/>
          <p:nvPr/>
        </p:nvSpPr>
        <p:spPr bwMode="auto">
          <a:xfrm>
            <a:off x="533400" y="5196216"/>
            <a:ext cx="8381999" cy="1600200"/>
          </a:xfrm>
          <a:prstGeom prst="borderCallout2">
            <a:avLst>
              <a:gd name="adj1" fmla="val 22166"/>
              <a:gd name="adj2" fmla="val -1153"/>
              <a:gd name="adj3" fmla="val -22536"/>
              <a:gd name="adj4" fmla="val -361"/>
              <a:gd name="adj5" fmla="val -31136"/>
              <a:gd name="adj6" fmla="val 32472"/>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Now on the </a:t>
            </a:r>
            <a:r>
              <a:rPr lang="en-US" sz="2600" b="1" u="sng" dirty="0">
                <a:solidFill>
                  <a:srgbClr val="000000"/>
                </a:solidFill>
              </a:rPr>
              <a:t>first day of the week</a:t>
            </a:r>
            <a:r>
              <a:rPr lang="en-US" sz="2600" b="1" dirty="0">
                <a:solidFill>
                  <a:srgbClr val="000000"/>
                </a:solidFill>
              </a:rPr>
              <a:t>, when the disciples came together to </a:t>
            </a:r>
            <a:r>
              <a:rPr lang="en-US" sz="2600" b="1" u="sng" dirty="0">
                <a:solidFill>
                  <a:srgbClr val="000000"/>
                </a:solidFill>
              </a:rPr>
              <a:t>break bread</a:t>
            </a:r>
            <a:r>
              <a:rPr lang="en-US" sz="2600" b="1" dirty="0">
                <a:solidFill>
                  <a:srgbClr val="000000"/>
                </a:solidFill>
              </a:rPr>
              <a:t> Paul preached to </a:t>
            </a:r>
            <a:r>
              <a:rPr lang="en-US" sz="2600" b="1" dirty="0" smtClean="0">
                <a:solidFill>
                  <a:srgbClr val="000000"/>
                </a:solidFill>
              </a:rPr>
              <a:t>them…</a:t>
            </a:r>
            <a:endParaRPr lang="en-US" sz="2600" b="1" dirty="0">
              <a:solidFill>
                <a:srgbClr val="000000"/>
              </a:solidFill>
            </a:endParaRPr>
          </a:p>
        </p:txBody>
      </p:sp>
      <p:sp>
        <p:nvSpPr>
          <p:cNvPr id="6" name="Line Callout 2 5"/>
          <p:cNvSpPr/>
          <p:nvPr/>
        </p:nvSpPr>
        <p:spPr bwMode="auto">
          <a:xfrm>
            <a:off x="560522" y="5259501"/>
            <a:ext cx="8381999" cy="1600200"/>
          </a:xfrm>
          <a:prstGeom prst="borderCallout2">
            <a:avLst>
              <a:gd name="adj1" fmla="val 22166"/>
              <a:gd name="adj2" fmla="val -1153"/>
              <a:gd name="adj3" fmla="val -22536"/>
              <a:gd name="adj4" fmla="val -361"/>
              <a:gd name="adj5" fmla="val -25325"/>
              <a:gd name="adj6" fmla="val 20639"/>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Now concerning the </a:t>
            </a:r>
            <a:r>
              <a:rPr lang="en-US" sz="2600" b="1" u="sng" dirty="0">
                <a:solidFill>
                  <a:srgbClr val="000000"/>
                </a:solidFill>
              </a:rPr>
              <a:t>collection for the saints</a:t>
            </a:r>
            <a:r>
              <a:rPr lang="en-US" sz="2600" b="1" dirty="0">
                <a:solidFill>
                  <a:srgbClr val="000000"/>
                </a:solidFill>
              </a:rPr>
              <a:t>, as I have given orders to the churches of Galatia, so you must do also: On the </a:t>
            </a:r>
            <a:r>
              <a:rPr lang="en-US" sz="2600" b="1" u="sng" dirty="0">
                <a:solidFill>
                  <a:srgbClr val="000000"/>
                </a:solidFill>
              </a:rPr>
              <a:t>first day of the week</a:t>
            </a:r>
            <a:r>
              <a:rPr lang="en-US" sz="2600" b="1" dirty="0">
                <a:solidFill>
                  <a:srgbClr val="000000"/>
                </a:solidFill>
              </a:rPr>
              <a:t> let each one of you lay something </a:t>
            </a:r>
            <a:r>
              <a:rPr lang="en-US" sz="2600" b="1" dirty="0" smtClean="0">
                <a:solidFill>
                  <a:srgbClr val="000000"/>
                </a:solidFill>
              </a:rPr>
              <a:t>aside…</a:t>
            </a:r>
            <a:endParaRPr lang="en-US" sz="2600" b="1" dirty="0">
              <a:solidFill>
                <a:srgbClr val="000000"/>
              </a:solidFill>
            </a:endParaRPr>
          </a:p>
        </p:txBody>
      </p:sp>
    </p:spTree>
    <p:extLst>
      <p:ext uri="{BB962C8B-B14F-4D97-AF65-F5344CB8AC3E}">
        <p14:creationId xmlns:p14="http://schemas.microsoft.com/office/powerpoint/2010/main" val="33447930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585061" y="220980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The Object of Worship</a:t>
            </a:r>
            <a:endParaRPr lang="en-US" sz="3200" b="1" dirty="0">
              <a:solidFill>
                <a:schemeClr val="bg2"/>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Its </a:t>
            </a:r>
            <a:r>
              <a:rPr lang="en-US" sz="4000" i="1" dirty="0" smtClean="0">
                <a:latin typeface="Times New Roman" panose="02020603050405020304" pitchFamily="18" charset="0"/>
                <a:cs typeface="Times New Roman" panose="02020603050405020304" pitchFamily="18" charset="0"/>
              </a:rPr>
              <a:t>Worship</a:t>
            </a:r>
            <a:endPar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6" name="AutoShape 3"/>
          <p:cNvSpPr>
            <a:spLocks noChangeArrowheads="1"/>
          </p:cNvSpPr>
          <p:nvPr/>
        </p:nvSpPr>
        <p:spPr bwMode="auto">
          <a:xfrm>
            <a:off x="585061" y="310515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2. The Manner of Worship</a:t>
            </a:r>
            <a:endParaRPr lang="en-US" sz="3200" b="1" dirty="0">
              <a:solidFill>
                <a:schemeClr val="bg2"/>
              </a:solidFill>
              <a:latin typeface="Times New Roman" pitchFamily="18" charset="0"/>
            </a:endParaRPr>
          </a:p>
        </p:txBody>
      </p:sp>
      <p:sp>
        <p:nvSpPr>
          <p:cNvPr id="7" name="AutoShape 3"/>
          <p:cNvSpPr>
            <a:spLocks noChangeArrowheads="1"/>
          </p:cNvSpPr>
          <p:nvPr/>
        </p:nvSpPr>
        <p:spPr bwMode="auto">
          <a:xfrm>
            <a:off x="585061" y="400050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3. The Assembly for Worship</a:t>
            </a:r>
            <a:endParaRPr lang="en-US" sz="3200" b="1" dirty="0">
              <a:solidFill>
                <a:schemeClr val="bg2"/>
              </a:solidFill>
              <a:latin typeface="Times New Roman" pitchFamily="18" charset="0"/>
            </a:endParaRPr>
          </a:p>
        </p:txBody>
      </p:sp>
      <p:sp>
        <p:nvSpPr>
          <p:cNvPr id="8" name="AutoShape 3"/>
          <p:cNvSpPr>
            <a:spLocks noChangeArrowheads="1"/>
          </p:cNvSpPr>
          <p:nvPr/>
        </p:nvSpPr>
        <p:spPr bwMode="auto">
          <a:xfrm>
            <a:off x="585061" y="4895850"/>
            <a:ext cx="7924800" cy="710501"/>
          </a:xfrm>
          <a:prstGeom prst="roundRect">
            <a:avLst>
              <a:gd name="adj" fmla="val 24106"/>
            </a:avLst>
          </a:prstGeom>
          <a:solidFill>
            <a:srgbClr val="FFFFCC"/>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4. The Day of Worship</a:t>
            </a:r>
            <a:endParaRPr lang="en-US" sz="3200" b="1" dirty="0">
              <a:solidFill>
                <a:schemeClr val="bg2"/>
              </a:solidFill>
              <a:latin typeface="Times New Roman" pitchFamily="18" charset="0"/>
            </a:endParaRPr>
          </a:p>
        </p:txBody>
      </p:sp>
      <p:sp>
        <p:nvSpPr>
          <p:cNvPr id="9" name="AutoShape 3"/>
          <p:cNvSpPr>
            <a:spLocks noChangeArrowheads="1"/>
          </p:cNvSpPr>
          <p:nvPr/>
        </p:nvSpPr>
        <p:spPr bwMode="auto">
          <a:xfrm>
            <a:off x="585061" y="579120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5. The Items of Worship</a:t>
            </a:r>
            <a:endParaRPr lang="en-US" sz="3200" b="1" dirty="0">
              <a:solidFill>
                <a:schemeClr val="bg2"/>
              </a:solidFill>
              <a:latin typeface="Times New Roman" pitchFamily="18" charset="0"/>
            </a:endParaRPr>
          </a:p>
        </p:txBody>
      </p:sp>
    </p:spTree>
    <p:extLst>
      <p:ext uri="{BB962C8B-B14F-4D97-AF65-F5344CB8AC3E}">
        <p14:creationId xmlns:p14="http://schemas.microsoft.com/office/powerpoint/2010/main" val="40914385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5</a:t>
            </a:r>
            <a:r>
              <a:rPr lang="en-US" sz="3200" b="1" dirty="0" smtClean="0">
                <a:solidFill>
                  <a:schemeClr val="bg2"/>
                </a:solidFill>
                <a:latin typeface="Times New Roman" pitchFamily="18" charset="0"/>
              </a:rPr>
              <a:t>. The Items of Worship</a:t>
            </a:r>
            <a:endParaRPr lang="en-US" sz="3200" b="1" dirty="0">
              <a:solidFill>
                <a:schemeClr val="bg2"/>
              </a:solidFill>
              <a:latin typeface="Times New Roman" pitchFamily="18" charset="0"/>
            </a:endParaRPr>
          </a:p>
        </p:txBody>
      </p:sp>
      <p:sp>
        <p:nvSpPr>
          <p:cNvPr id="3" name="TextBox 2"/>
          <p:cNvSpPr txBox="1"/>
          <p:nvPr/>
        </p:nvSpPr>
        <p:spPr>
          <a:xfrm>
            <a:off x="723900" y="1447800"/>
            <a:ext cx="8420100" cy="1261884"/>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Lord’s Supper</a:t>
            </a:r>
          </a:p>
          <a:p>
            <a:pPr marL="914400" lvl="1" indent="-457200">
              <a:buFont typeface="+mj-lt"/>
              <a:buAutoNum type="arabicPeriod"/>
            </a:pPr>
            <a:r>
              <a:rPr lang="en-US" sz="2400"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An example </a:t>
            </a:r>
            <a:r>
              <a:rPr lang="en-US" sz="2400" b="1" i="1" dirty="0" smtClean="0">
                <a:solidFill>
                  <a:srgbClr val="FFFF00"/>
                </a:solidFill>
                <a:effectLst>
                  <a:outerShdw blurRad="38100" dist="38100" dir="2700000" algn="tl">
                    <a:srgbClr val="000000">
                      <a:alpha val="43137"/>
                    </a:srgbClr>
                  </a:outerShdw>
                </a:effectLst>
              </a:rPr>
              <a:t>(Acts 20:7)</a:t>
            </a:r>
          </a:p>
          <a:p>
            <a:pPr marL="914400" lvl="1" indent="-457200">
              <a:buFont typeface="+mj-lt"/>
              <a:buAutoNum type="arabicPeriod"/>
            </a:pPr>
            <a:r>
              <a:rPr lang="en-US" sz="2400" i="1" dirty="0" smtClean="0">
                <a:effectLst>
                  <a:outerShdw blurRad="38100" dist="38100" dir="2700000" algn="tl">
                    <a:srgbClr val="000000">
                      <a:alpha val="43137"/>
                    </a:srgbClr>
                  </a:outerShdw>
                </a:effectLst>
              </a:rPr>
              <a:t> Instituted </a:t>
            </a:r>
            <a:r>
              <a:rPr lang="en-US" sz="2400" b="1" i="1" dirty="0" smtClean="0">
                <a:solidFill>
                  <a:srgbClr val="FFFF00"/>
                </a:solidFill>
                <a:effectLst>
                  <a:outerShdw blurRad="38100" dist="38100" dir="2700000" algn="tl">
                    <a:srgbClr val="000000">
                      <a:alpha val="43137"/>
                    </a:srgbClr>
                  </a:outerShdw>
                </a:effectLst>
              </a:rPr>
              <a:t>(Matt. 26:26-28)</a:t>
            </a:r>
            <a:endParaRPr lang="en-US" sz="2400" b="1" i="1" dirty="0">
              <a:solidFill>
                <a:srgbClr val="FFFF00"/>
              </a:solidFill>
              <a:effectLst>
                <a:outerShdw blurRad="38100" dist="38100" dir="2700000" algn="tl">
                  <a:srgbClr val="000000">
                    <a:alpha val="43137"/>
                  </a:srgbClr>
                </a:outerShdw>
              </a:effectLst>
            </a:endParaRPr>
          </a:p>
        </p:txBody>
      </p:sp>
      <p:sp>
        <p:nvSpPr>
          <p:cNvPr id="4" name="Line Callout 2 3"/>
          <p:cNvSpPr/>
          <p:nvPr/>
        </p:nvSpPr>
        <p:spPr bwMode="auto">
          <a:xfrm>
            <a:off x="503695" y="5029200"/>
            <a:ext cx="8381999" cy="1600200"/>
          </a:xfrm>
          <a:prstGeom prst="borderCallout2">
            <a:avLst>
              <a:gd name="adj1" fmla="val 22166"/>
              <a:gd name="adj2" fmla="val -1153"/>
              <a:gd name="adj3" fmla="val -22536"/>
              <a:gd name="adj4" fmla="val -361"/>
              <a:gd name="adj5" fmla="val -182226"/>
              <a:gd name="adj6" fmla="val 36355"/>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Now on the </a:t>
            </a:r>
            <a:r>
              <a:rPr lang="en-US" sz="2600" b="1" u="sng" dirty="0">
                <a:solidFill>
                  <a:srgbClr val="000000"/>
                </a:solidFill>
              </a:rPr>
              <a:t>first day of the week</a:t>
            </a:r>
            <a:r>
              <a:rPr lang="en-US" sz="2600" b="1" dirty="0">
                <a:solidFill>
                  <a:srgbClr val="000000"/>
                </a:solidFill>
              </a:rPr>
              <a:t>, when the disciples came together to </a:t>
            </a:r>
            <a:r>
              <a:rPr lang="en-US" sz="2600" b="1" u="sng" dirty="0">
                <a:solidFill>
                  <a:srgbClr val="000000"/>
                </a:solidFill>
              </a:rPr>
              <a:t>break bread</a:t>
            </a:r>
            <a:r>
              <a:rPr lang="en-US" sz="2600" b="1" dirty="0">
                <a:solidFill>
                  <a:srgbClr val="000000"/>
                </a:solidFill>
              </a:rPr>
              <a:t> Paul preached to </a:t>
            </a:r>
            <a:r>
              <a:rPr lang="en-US" sz="2600" b="1" dirty="0" smtClean="0">
                <a:solidFill>
                  <a:srgbClr val="000000"/>
                </a:solidFill>
              </a:rPr>
              <a:t>them…</a:t>
            </a:r>
            <a:endParaRPr lang="en-US" sz="2600" b="1" dirty="0">
              <a:solidFill>
                <a:srgbClr val="000000"/>
              </a:solidFill>
            </a:endParaRPr>
          </a:p>
        </p:txBody>
      </p:sp>
    </p:spTree>
    <p:extLst>
      <p:ext uri="{BB962C8B-B14F-4D97-AF65-F5344CB8AC3E}">
        <p14:creationId xmlns:p14="http://schemas.microsoft.com/office/powerpoint/2010/main" val="5875393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5</a:t>
            </a:r>
            <a:r>
              <a:rPr lang="en-US" sz="3200" b="1" dirty="0" smtClean="0">
                <a:solidFill>
                  <a:schemeClr val="bg2"/>
                </a:solidFill>
                <a:latin typeface="Times New Roman" pitchFamily="18" charset="0"/>
              </a:rPr>
              <a:t>. The Items of Worship</a:t>
            </a:r>
            <a:endParaRPr lang="en-US" sz="3200" b="1" dirty="0">
              <a:solidFill>
                <a:schemeClr val="bg2"/>
              </a:solidFill>
              <a:latin typeface="Times New Roman" pitchFamily="18" charset="0"/>
            </a:endParaRPr>
          </a:p>
        </p:txBody>
      </p:sp>
      <p:sp>
        <p:nvSpPr>
          <p:cNvPr id="3" name="TextBox 2"/>
          <p:cNvSpPr txBox="1"/>
          <p:nvPr/>
        </p:nvSpPr>
        <p:spPr>
          <a:xfrm>
            <a:off x="723900" y="1447800"/>
            <a:ext cx="8420100" cy="2585323"/>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Lord’s Supper</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Giving</a:t>
            </a:r>
          </a:p>
          <a:p>
            <a:pPr marL="914400" lvl="1" indent="-457200">
              <a:buFont typeface="+mj-lt"/>
              <a:buAutoNum type="arabicPeriod"/>
            </a:pPr>
            <a:r>
              <a:rPr lang="en-US" sz="2400"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On first day </a:t>
            </a:r>
            <a:r>
              <a:rPr lang="en-US" sz="2400" b="1" i="1" dirty="0" smtClean="0">
                <a:solidFill>
                  <a:srgbClr val="FFFF00"/>
                </a:solidFill>
                <a:effectLst>
                  <a:outerShdw blurRad="38100" dist="38100" dir="2700000" algn="tl">
                    <a:srgbClr val="000000">
                      <a:alpha val="43137"/>
                    </a:srgbClr>
                  </a:outerShdw>
                </a:effectLst>
              </a:rPr>
              <a:t>(1 Cor. 16:1-2)</a:t>
            </a:r>
          </a:p>
          <a:p>
            <a:pPr marL="914400" lvl="1" indent="-457200">
              <a:buFont typeface="+mj-lt"/>
              <a:buAutoNum type="arabicPeriod"/>
            </a:pPr>
            <a:r>
              <a:rPr lang="en-US" sz="2400" i="1"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As prospered </a:t>
            </a:r>
            <a:r>
              <a:rPr lang="en-US" sz="2400" b="1" i="1" dirty="0" smtClean="0">
                <a:solidFill>
                  <a:srgbClr val="FFFF00"/>
                </a:solidFill>
                <a:effectLst>
                  <a:outerShdw blurRad="38100" dist="38100" dir="2700000" algn="tl">
                    <a:srgbClr val="000000">
                      <a:alpha val="43137"/>
                    </a:srgbClr>
                  </a:outerShdw>
                </a:effectLst>
              </a:rPr>
              <a:t>(1 Cor. 16:1-2)</a:t>
            </a:r>
            <a:endParaRPr lang="en-US" sz="2400" b="1" i="1" dirty="0" smtClean="0">
              <a:effectLst>
                <a:outerShdw blurRad="38100" dist="38100" dir="2700000" algn="tl">
                  <a:srgbClr val="000000">
                    <a:alpha val="43137"/>
                  </a:srgbClr>
                </a:outerShdw>
              </a:effectLst>
            </a:endParaRPr>
          </a:p>
          <a:p>
            <a:pPr marL="914400" lvl="1" indent="-457200">
              <a:buFont typeface="+mj-lt"/>
              <a:buAutoNum type="arabicPeriod"/>
            </a:pPr>
            <a:r>
              <a:rPr lang="en-US" sz="2400" i="1" dirty="0" smtClean="0">
                <a:effectLst>
                  <a:outerShdw blurRad="38100" dist="38100" dir="2700000" algn="tl">
                    <a:srgbClr val="000000">
                      <a:alpha val="43137"/>
                    </a:srgbClr>
                  </a:outerShdw>
                </a:effectLst>
              </a:rPr>
              <a:t>Cheerfully</a:t>
            </a:r>
            <a:r>
              <a:rPr lang="en-US" sz="2400" i="1" dirty="0" smtClean="0">
                <a:solidFill>
                  <a:srgbClr val="FFFF00"/>
                </a:solidFill>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(2 Cor. 9:7)</a:t>
            </a:r>
            <a:endParaRPr lang="en-US" sz="2400" b="1" i="1" dirty="0" smtClean="0">
              <a:effectLst>
                <a:outerShdw blurRad="38100" dist="38100" dir="2700000" algn="tl">
                  <a:srgbClr val="000000">
                    <a:alpha val="43137"/>
                  </a:srgbClr>
                </a:outerShdw>
              </a:effectLst>
            </a:endParaRPr>
          </a:p>
          <a:p>
            <a:pPr marL="914400" lvl="1" indent="-457200">
              <a:buFont typeface="+mj-lt"/>
              <a:buAutoNum type="arabicPeriod"/>
            </a:pPr>
            <a:r>
              <a:rPr lang="en-US" sz="2400" i="1" dirty="0" smtClean="0">
                <a:effectLst>
                  <a:outerShdw blurRad="38100" dist="38100" dir="2700000" algn="tl">
                    <a:srgbClr val="000000">
                      <a:alpha val="43137"/>
                    </a:srgbClr>
                  </a:outerShdw>
                </a:effectLst>
              </a:rPr>
              <a:t>Liberally</a:t>
            </a:r>
            <a:r>
              <a:rPr lang="en-US" sz="2400" i="1" dirty="0" smtClean="0">
                <a:solidFill>
                  <a:srgbClr val="FFFF00"/>
                </a:solidFill>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(2 Cor. 9:6)</a:t>
            </a:r>
            <a:endParaRPr lang="en-US" sz="2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40581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5</a:t>
            </a:r>
            <a:r>
              <a:rPr lang="en-US" sz="3200" b="1" dirty="0" smtClean="0">
                <a:solidFill>
                  <a:schemeClr val="bg2"/>
                </a:solidFill>
                <a:latin typeface="Times New Roman" pitchFamily="18" charset="0"/>
              </a:rPr>
              <a:t>. The Items of Worship</a:t>
            </a:r>
            <a:endParaRPr lang="en-US" sz="3200" b="1" dirty="0">
              <a:solidFill>
                <a:schemeClr val="bg2"/>
              </a:solidFill>
              <a:latin typeface="Times New Roman" pitchFamily="18" charset="0"/>
            </a:endParaRPr>
          </a:p>
        </p:txBody>
      </p:sp>
      <p:sp>
        <p:nvSpPr>
          <p:cNvPr id="3" name="TextBox 2"/>
          <p:cNvSpPr txBox="1"/>
          <p:nvPr/>
        </p:nvSpPr>
        <p:spPr>
          <a:xfrm>
            <a:off x="723900" y="1447800"/>
            <a:ext cx="8420100" cy="3170099"/>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Lord’s Supper</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Giving</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Singing</a:t>
            </a:r>
          </a:p>
          <a:p>
            <a:pPr marL="914400" lvl="1" indent="-457200">
              <a:buFont typeface="+mj-lt"/>
              <a:buAutoNum type="arabicPeriod"/>
            </a:pPr>
            <a:r>
              <a:rPr lang="en-US" sz="2400"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Spiritual songs </a:t>
            </a:r>
            <a:r>
              <a:rPr lang="en-US" sz="2400" b="1" i="1" dirty="0" smtClean="0">
                <a:solidFill>
                  <a:srgbClr val="FFFF00"/>
                </a:solidFill>
                <a:effectLst>
                  <a:outerShdw blurRad="38100" dist="38100" dir="2700000" algn="tl">
                    <a:srgbClr val="000000">
                      <a:alpha val="43137"/>
                    </a:srgbClr>
                  </a:outerShdw>
                </a:effectLst>
              </a:rPr>
              <a:t>(Eph. 5:19)</a:t>
            </a:r>
          </a:p>
          <a:p>
            <a:pPr marL="914400" lvl="1" indent="-457200">
              <a:buFont typeface="+mj-lt"/>
              <a:buAutoNum type="arabicPeriod"/>
            </a:pPr>
            <a:r>
              <a:rPr lang="en-US" sz="2400" i="1"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From the heart</a:t>
            </a:r>
            <a:r>
              <a:rPr lang="en-US" sz="2400" i="1" dirty="0" smtClean="0">
                <a:solidFill>
                  <a:srgbClr val="FFFF00"/>
                </a:solidFill>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(Eph. 5:19; Col. 3:16)</a:t>
            </a:r>
            <a:endParaRPr lang="en-US" sz="2400" b="1" i="1" dirty="0" smtClean="0">
              <a:effectLst>
                <a:outerShdw blurRad="38100" dist="38100" dir="2700000" algn="tl">
                  <a:srgbClr val="000000">
                    <a:alpha val="43137"/>
                  </a:srgbClr>
                </a:outerShdw>
              </a:effectLst>
            </a:endParaRPr>
          </a:p>
          <a:p>
            <a:pPr marL="914400" lvl="1" indent="-457200">
              <a:buFont typeface="+mj-lt"/>
              <a:buAutoNum type="arabicPeriod"/>
            </a:pPr>
            <a:r>
              <a:rPr lang="en-US" sz="2400" i="1"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Teach and admonish in song </a:t>
            </a:r>
            <a:r>
              <a:rPr lang="en-US" sz="2400" b="1" i="1" dirty="0" smtClean="0">
                <a:solidFill>
                  <a:srgbClr val="FFFF00"/>
                </a:solidFill>
                <a:effectLst>
                  <a:outerShdw blurRad="38100" dist="38100" dir="2700000" algn="tl">
                    <a:srgbClr val="000000">
                      <a:alpha val="43137"/>
                    </a:srgbClr>
                  </a:outerShdw>
                </a:effectLst>
              </a:rPr>
              <a:t>(Eph. 5:19; Col. 3:16)</a:t>
            </a:r>
            <a:endParaRPr lang="en-US" sz="2400" b="1" i="1" dirty="0" smtClean="0">
              <a:effectLst>
                <a:outerShdw blurRad="38100" dist="38100" dir="2700000" algn="tl">
                  <a:srgbClr val="000000">
                    <a:alpha val="43137"/>
                  </a:srgbClr>
                </a:outerShdw>
              </a:effectLst>
            </a:endParaRPr>
          </a:p>
          <a:p>
            <a:pPr marL="914400" lvl="1" indent="-457200">
              <a:buFont typeface="+mj-lt"/>
              <a:buAutoNum type="arabicPeriod"/>
            </a:pPr>
            <a:r>
              <a:rPr lang="en-US" sz="2400" i="1" dirty="0" smtClean="0">
                <a:effectLst>
                  <a:outerShdw blurRad="38100" dist="38100" dir="2700000" algn="tl">
                    <a:srgbClr val="000000">
                      <a:alpha val="43137"/>
                    </a:srgbClr>
                  </a:outerShdw>
                </a:effectLst>
              </a:rPr>
              <a:t>No other kind of music is authorized</a:t>
            </a:r>
            <a:endParaRPr lang="en-US" sz="2400" i="1" dirty="0">
              <a:effectLst>
                <a:outerShdw blurRad="38100" dist="38100" dir="2700000" algn="tl">
                  <a:srgbClr val="000000">
                    <a:alpha val="43137"/>
                  </a:srgbClr>
                </a:outerShdw>
              </a:effectLst>
            </a:endParaRPr>
          </a:p>
        </p:txBody>
      </p:sp>
      <p:sp>
        <p:nvSpPr>
          <p:cNvPr id="4" name="Line Callout 2 3"/>
          <p:cNvSpPr/>
          <p:nvPr/>
        </p:nvSpPr>
        <p:spPr bwMode="auto">
          <a:xfrm>
            <a:off x="533400" y="5196216"/>
            <a:ext cx="8381999" cy="1600200"/>
          </a:xfrm>
          <a:prstGeom prst="borderCallout2">
            <a:avLst>
              <a:gd name="adj1" fmla="val 22166"/>
              <a:gd name="adj2" fmla="val -1153"/>
              <a:gd name="adj3" fmla="val -22536"/>
              <a:gd name="adj4" fmla="val -361"/>
              <a:gd name="adj5" fmla="val -111523"/>
              <a:gd name="adj6" fmla="val 40053"/>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speaking to one another in psalms and hymns and spiritual songs, singing and making melody in your heart to the Lord</a:t>
            </a:r>
          </a:p>
        </p:txBody>
      </p:sp>
      <p:sp>
        <p:nvSpPr>
          <p:cNvPr id="5" name="Line Callout 2 4"/>
          <p:cNvSpPr/>
          <p:nvPr/>
        </p:nvSpPr>
        <p:spPr bwMode="auto">
          <a:xfrm>
            <a:off x="533400" y="5257800"/>
            <a:ext cx="8381999" cy="1600200"/>
          </a:xfrm>
          <a:prstGeom prst="borderCallout2">
            <a:avLst>
              <a:gd name="adj1" fmla="val 22166"/>
              <a:gd name="adj2" fmla="val -1153"/>
              <a:gd name="adj3" fmla="val -22536"/>
              <a:gd name="adj4" fmla="val -361"/>
              <a:gd name="adj5" fmla="val -91184"/>
              <a:gd name="adj6" fmla="val 61316"/>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teaching and admonishing one another in psalms and hymns and spiritual songs, singing with grace in your hearts to the Lord. </a:t>
            </a:r>
          </a:p>
        </p:txBody>
      </p:sp>
    </p:spTree>
    <p:extLst>
      <p:ext uri="{BB962C8B-B14F-4D97-AF65-F5344CB8AC3E}">
        <p14:creationId xmlns:p14="http://schemas.microsoft.com/office/powerpoint/2010/main" val="17679994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5</a:t>
            </a:r>
            <a:r>
              <a:rPr lang="en-US" sz="3200" b="1" dirty="0" smtClean="0">
                <a:solidFill>
                  <a:schemeClr val="bg2"/>
                </a:solidFill>
                <a:latin typeface="Times New Roman" pitchFamily="18" charset="0"/>
              </a:rPr>
              <a:t>. The Items of Worship</a:t>
            </a:r>
            <a:endParaRPr lang="en-US" sz="3200" b="1" dirty="0">
              <a:solidFill>
                <a:schemeClr val="bg2"/>
              </a:solidFill>
              <a:latin typeface="Times New Roman" pitchFamily="18" charset="0"/>
            </a:endParaRPr>
          </a:p>
        </p:txBody>
      </p:sp>
      <p:sp>
        <p:nvSpPr>
          <p:cNvPr id="3" name="TextBox 2"/>
          <p:cNvSpPr txBox="1"/>
          <p:nvPr/>
        </p:nvSpPr>
        <p:spPr>
          <a:xfrm>
            <a:off x="723900" y="1447800"/>
            <a:ext cx="8420100" cy="2646878"/>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Lord’s Supper</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Giving</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Singing</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Praying</a:t>
            </a:r>
          </a:p>
          <a:p>
            <a:pPr marL="914400" lvl="1" indent="-457200">
              <a:buFont typeface="+mj-lt"/>
              <a:buAutoNum type="arabicPeriod"/>
            </a:pPr>
            <a:r>
              <a:rPr lang="en-US" sz="2400"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NT church prayed in worship </a:t>
            </a:r>
            <a:r>
              <a:rPr lang="en-US" sz="2400" b="1" i="1" dirty="0" smtClean="0">
                <a:solidFill>
                  <a:srgbClr val="FFFF00"/>
                </a:solidFill>
                <a:effectLst>
                  <a:outerShdw blurRad="38100" dist="38100" dir="2700000" algn="tl">
                    <a:srgbClr val="000000">
                      <a:alpha val="43137"/>
                    </a:srgbClr>
                  </a:outerShdw>
                </a:effectLst>
              </a:rPr>
              <a:t>(Acts 2:42)</a:t>
            </a:r>
          </a:p>
        </p:txBody>
      </p:sp>
      <p:sp>
        <p:nvSpPr>
          <p:cNvPr id="4" name="Line Callout 2 3"/>
          <p:cNvSpPr/>
          <p:nvPr/>
        </p:nvSpPr>
        <p:spPr bwMode="auto">
          <a:xfrm>
            <a:off x="533400" y="5029200"/>
            <a:ext cx="8381999" cy="1600200"/>
          </a:xfrm>
          <a:prstGeom prst="borderCallout2">
            <a:avLst>
              <a:gd name="adj1" fmla="val 22166"/>
              <a:gd name="adj2" fmla="val -1153"/>
              <a:gd name="adj3" fmla="val -22536"/>
              <a:gd name="adj4" fmla="val -361"/>
              <a:gd name="adj5" fmla="val -62128"/>
              <a:gd name="adj6" fmla="val 66308"/>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And they continued steadfastly in the apostles' doctrine and fellowship, in the breaking of bread, and in </a:t>
            </a:r>
            <a:r>
              <a:rPr lang="en-US" sz="2600" b="1" u="sng" dirty="0">
                <a:solidFill>
                  <a:srgbClr val="000000"/>
                </a:solidFill>
              </a:rPr>
              <a:t>prayers</a:t>
            </a:r>
            <a:r>
              <a:rPr lang="en-US" sz="2600" b="1" dirty="0">
                <a:solidFill>
                  <a:srgbClr val="000000"/>
                </a:solidFill>
              </a:rPr>
              <a:t>.</a:t>
            </a:r>
          </a:p>
        </p:txBody>
      </p:sp>
    </p:spTree>
    <p:extLst>
      <p:ext uri="{BB962C8B-B14F-4D97-AF65-F5344CB8AC3E}">
        <p14:creationId xmlns:p14="http://schemas.microsoft.com/office/powerpoint/2010/main" val="19684678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5</a:t>
            </a:r>
            <a:r>
              <a:rPr lang="en-US" sz="3200" b="1" dirty="0" smtClean="0">
                <a:solidFill>
                  <a:schemeClr val="bg2"/>
                </a:solidFill>
                <a:latin typeface="Times New Roman" pitchFamily="18" charset="0"/>
              </a:rPr>
              <a:t>. The Items of Worship</a:t>
            </a:r>
            <a:endParaRPr lang="en-US" sz="3200" b="1" dirty="0">
              <a:solidFill>
                <a:schemeClr val="bg2"/>
              </a:solidFill>
              <a:latin typeface="Times New Roman" pitchFamily="18" charset="0"/>
            </a:endParaRPr>
          </a:p>
        </p:txBody>
      </p:sp>
      <p:sp>
        <p:nvSpPr>
          <p:cNvPr id="3" name="TextBox 2"/>
          <p:cNvSpPr txBox="1"/>
          <p:nvPr/>
        </p:nvSpPr>
        <p:spPr>
          <a:xfrm>
            <a:off x="723900" y="1447800"/>
            <a:ext cx="8420100" cy="3600986"/>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Lord’s Supper</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Giving</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Singing</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Praying</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Teaching</a:t>
            </a:r>
          </a:p>
          <a:p>
            <a:pPr marL="914400" lvl="1" indent="-457200">
              <a:buFont typeface="+mj-lt"/>
              <a:buAutoNum type="arabicPeriod"/>
            </a:pPr>
            <a:r>
              <a:rPr lang="en-US" sz="2400"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Paul preached in worship assembly </a:t>
            </a:r>
            <a:r>
              <a:rPr lang="en-US" sz="2400" b="1" i="1" dirty="0" smtClean="0">
                <a:solidFill>
                  <a:srgbClr val="FFFF00"/>
                </a:solidFill>
                <a:effectLst>
                  <a:outerShdw blurRad="38100" dist="38100" dir="2700000" algn="tl">
                    <a:srgbClr val="000000">
                      <a:alpha val="43137"/>
                    </a:srgbClr>
                  </a:outerShdw>
                </a:effectLst>
              </a:rPr>
              <a:t>(Acts 20:7)</a:t>
            </a:r>
            <a:endParaRPr lang="en-US" sz="2400" b="1" i="1" dirty="0" smtClean="0">
              <a:effectLst>
                <a:outerShdw blurRad="38100" dist="38100" dir="2700000" algn="tl">
                  <a:srgbClr val="000000">
                    <a:alpha val="43137"/>
                  </a:srgbClr>
                </a:outerShdw>
              </a:effectLst>
            </a:endParaRPr>
          </a:p>
          <a:p>
            <a:pPr marL="914400" lvl="1" indent="-457200">
              <a:buFont typeface="+mj-lt"/>
              <a:buAutoNum type="arabicPeriod"/>
            </a:pPr>
            <a:r>
              <a:rPr lang="en-US" sz="2400" i="1"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Word builds us up</a:t>
            </a:r>
            <a:r>
              <a:rPr lang="en-US" sz="2400" i="1" dirty="0" smtClean="0">
                <a:solidFill>
                  <a:srgbClr val="FFFF00"/>
                </a:solidFill>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(Acts 20:32)</a:t>
            </a:r>
            <a:endParaRPr lang="en-US" sz="2400" b="1" i="1" dirty="0">
              <a:solidFill>
                <a:srgbClr val="FFFF00"/>
              </a:solidFill>
              <a:effectLst>
                <a:outerShdw blurRad="38100" dist="38100" dir="2700000" algn="tl">
                  <a:srgbClr val="000000">
                    <a:alpha val="43137"/>
                  </a:srgbClr>
                </a:outerShdw>
              </a:effectLst>
            </a:endParaRPr>
          </a:p>
        </p:txBody>
      </p:sp>
      <p:sp>
        <p:nvSpPr>
          <p:cNvPr id="4" name="Line Callout 2 3"/>
          <p:cNvSpPr/>
          <p:nvPr/>
        </p:nvSpPr>
        <p:spPr bwMode="auto">
          <a:xfrm>
            <a:off x="503695" y="5257800"/>
            <a:ext cx="8381999" cy="1371600"/>
          </a:xfrm>
          <a:prstGeom prst="borderCallout2">
            <a:avLst>
              <a:gd name="adj1" fmla="val 22166"/>
              <a:gd name="adj2" fmla="val -1153"/>
              <a:gd name="adj3" fmla="val -22536"/>
              <a:gd name="adj4" fmla="val -361"/>
              <a:gd name="adj5" fmla="val -52283"/>
              <a:gd name="adj6" fmla="val 74259"/>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Now on the </a:t>
            </a:r>
            <a:r>
              <a:rPr lang="en-US" sz="2600" b="1" u="sng" dirty="0">
                <a:solidFill>
                  <a:srgbClr val="000000"/>
                </a:solidFill>
              </a:rPr>
              <a:t>first day of the week</a:t>
            </a:r>
            <a:r>
              <a:rPr lang="en-US" sz="2600" b="1" dirty="0">
                <a:solidFill>
                  <a:srgbClr val="000000"/>
                </a:solidFill>
              </a:rPr>
              <a:t>, when the disciples came together to break bread </a:t>
            </a:r>
            <a:r>
              <a:rPr lang="en-US" sz="2600" b="1" u="sng" dirty="0">
                <a:solidFill>
                  <a:srgbClr val="000000"/>
                </a:solidFill>
              </a:rPr>
              <a:t>Paul preached</a:t>
            </a:r>
            <a:r>
              <a:rPr lang="en-US" sz="2600" b="1" dirty="0">
                <a:solidFill>
                  <a:srgbClr val="000000"/>
                </a:solidFill>
              </a:rPr>
              <a:t> to </a:t>
            </a:r>
            <a:r>
              <a:rPr lang="en-US" sz="2600" b="1" dirty="0" smtClean="0">
                <a:solidFill>
                  <a:srgbClr val="000000"/>
                </a:solidFill>
              </a:rPr>
              <a:t>them until midnight…</a:t>
            </a:r>
            <a:endParaRPr lang="en-US" sz="2600" b="1" dirty="0">
              <a:solidFill>
                <a:srgbClr val="000000"/>
              </a:solidFill>
            </a:endParaRPr>
          </a:p>
        </p:txBody>
      </p:sp>
      <p:sp>
        <p:nvSpPr>
          <p:cNvPr id="5" name="Line Callout 2 4"/>
          <p:cNvSpPr/>
          <p:nvPr/>
        </p:nvSpPr>
        <p:spPr bwMode="auto">
          <a:xfrm>
            <a:off x="609600" y="5259092"/>
            <a:ext cx="8381999" cy="1371600"/>
          </a:xfrm>
          <a:prstGeom prst="borderCallout2">
            <a:avLst>
              <a:gd name="adj1" fmla="val 22166"/>
              <a:gd name="adj2" fmla="val -1153"/>
              <a:gd name="adj3" fmla="val -22536"/>
              <a:gd name="adj4" fmla="val -361"/>
              <a:gd name="adj5" fmla="val -18385"/>
              <a:gd name="adj6" fmla="val 44675"/>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So now, brethren, I commend you to God and to the word of His grace, which is able to </a:t>
            </a:r>
            <a:r>
              <a:rPr lang="en-US" sz="2600" b="1" u="sng" dirty="0">
                <a:solidFill>
                  <a:srgbClr val="000000"/>
                </a:solidFill>
              </a:rPr>
              <a:t>build you </a:t>
            </a:r>
            <a:r>
              <a:rPr lang="en-US" sz="2600" b="1" u="sng" dirty="0" smtClean="0">
                <a:solidFill>
                  <a:srgbClr val="000000"/>
                </a:solidFill>
              </a:rPr>
              <a:t>up</a:t>
            </a:r>
            <a:r>
              <a:rPr lang="en-US" sz="2600" b="1" dirty="0" smtClean="0">
                <a:solidFill>
                  <a:srgbClr val="000000"/>
                </a:solidFill>
              </a:rPr>
              <a:t>…</a:t>
            </a:r>
            <a:endParaRPr lang="en-US" sz="2600" b="1" dirty="0">
              <a:solidFill>
                <a:srgbClr val="000000"/>
              </a:solidFill>
            </a:endParaRPr>
          </a:p>
        </p:txBody>
      </p:sp>
    </p:spTree>
    <p:extLst>
      <p:ext uri="{BB962C8B-B14F-4D97-AF65-F5344CB8AC3E}">
        <p14:creationId xmlns:p14="http://schemas.microsoft.com/office/powerpoint/2010/main" val="4773572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562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5</a:t>
            </a:r>
            <a:r>
              <a:rPr lang="en-US" sz="3200" b="1" dirty="0" smtClean="0">
                <a:solidFill>
                  <a:schemeClr val="bg2"/>
                </a:solidFill>
                <a:latin typeface="Times New Roman" pitchFamily="18" charset="0"/>
              </a:rPr>
              <a:t>. The Items of Worship</a:t>
            </a:r>
            <a:endParaRPr lang="en-US" sz="3200" b="1" dirty="0">
              <a:solidFill>
                <a:schemeClr val="bg2"/>
              </a:solidFill>
              <a:latin typeface="Times New Roman" pitchFamily="18" charset="0"/>
            </a:endParaRPr>
          </a:p>
        </p:txBody>
      </p:sp>
      <p:sp>
        <p:nvSpPr>
          <p:cNvPr id="3" name="TextBox 2"/>
          <p:cNvSpPr txBox="1"/>
          <p:nvPr/>
        </p:nvSpPr>
        <p:spPr>
          <a:xfrm>
            <a:off x="723900" y="1447800"/>
            <a:ext cx="8420100" cy="2862322"/>
          </a:xfrm>
          <a:prstGeom prst="rect">
            <a:avLst/>
          </a:prstGeom>
          <a:noFill/>
        </p:spPr>
        <p:txBody>
          <a:bodyPr wrap="square" rtlCol="0">
            <a:spAutoFit/>
          </a:bodyPr>
          <a:lstStyle/>
          <a:p>
            <a:pPr marL="457200" indent="-457200">
              <a:buFont typeface="+mj-lt"/>
              <a:buAutoNum type="alphaUcPeriod"/>
            </a:pPr>
            <a:r>
              <a:rPr lang="en-US" dirty="0" smtClean="0">
                <a:effectLst>
                  <a:outerShdw blurRad="38100" dist="38100" dir="2700000" algn="tl">
                    <a:srgbClr val="000000">
                      <a:alpha val="43137"/>
                    </a:srgbClr>
                  </a:outerShdw>
                </a:effectLst>
              </a:rPr>
              <a:t>Lord’s Supper</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Giving</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Singing</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Praying</a:t>
            </a:r>
          </a:p>
          <a:p>
            <a:pPr marL="457200" indent="-457200">
              <a:buFont typeface="+mj-lt"/>
              <a:buAutoNum type="alphaUcPeriod"/>
            </a:pPr>
            <a:endParaRPr lang="en-US" sz="1000" dirty="0">
              <a:effectLst>
                <a:outerShdw blurRad="38100" dist="38100" dir="2700000" algn="tl">
                  <a:srgbClr val="000000">
                    <a:alpha val="43137"/>
                  </a:srgbClr>
                </a:outerShdw>
              </a:effectLst>
            </a:endParaRPr>
          </a:p>
          <a:p>
            <a:pPr marL="457200" indent="-457200">
              <a:buFont typeface="+mj-lt"/>
              <a:buAutoNum type="alphaUcPeriod"/>
            </a:pPr>
            <a:r>
              <a:rPr lang="en-US" dirty="0" smtClean="0">
                <a:effectLst>
                  <a:outerShdw blurRad="38100" dist="38100" dir="2700000" algn="tl">
                    <a:srgbClr val="000000">
                      <a:alpha val="43137"/>
                    </a:srgbClr>
                  </a:outerShdw>
                </a:effectLst>
              </a:rPr>
              <a:t>Teaching</a:t>
            </a:r>
            <a:endParaRPr lang="en-US" sz="2400" i="1" dirty="0">
              <a:solidFill>
                <a:srgbClr val="FFFF00"/>
              </a:solidFill>
              <a:effectLst>
                <a:outerShdw blurRad="38100" dist="38100" dir="2700000" algn="tl">
                  <a:srgbClr val="000000">
                    <a:alpha val="43137"/>
                  </a:srgbClr>
                </a:outerShdw>
              </a:effectLst>
            </a:endParaRPr>
          </a:p>
        </p:txBody>
      </p:sp>
      <p:sp>
        <p:nvSpPr>
          <p:cNvPr id="4" name="Oval 3"/>
          <p:cNvSpPr/>
          <p:nvPr/>
        </p:nvSpPr>
        <p:spPr bwMode="auto">
          <a:xfrm>
            <a:off x="3733800" y="1905000"/>
            <a:ext cx="4419600" cy="3657600"/>
          </a:xfrm>
          <a:prstGeom prst="ellipse">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rPr>
              <a:t>There are no</a:t>
            </a:r>
            <a:r>
              <a:rPr kumimoji="0" lang="en-US" sz="3200" b="0" i="1" u="none" strike="noStrike" cap="none" normalizeH="0" dirty="0" smtClean="0">
                <a:ln>
                  <a:noFill/>
                </a:ln>
                <a:solidFill>
                  <a:srgbClr val="FFFF00"/>
                </a:solidFill>
                <a:effectLst>
                  <a:outerShdw blurRad="38100" dist="38100" dir="2700000" algn="tl">
                    <a:srgbClr val="000000">
                      <a:alpha val="43137"/>
                    </a:srgbClr>
                  </a:outerShdw>
                </a:effectLst>
                <a:latin typeface="Arial" charset="0"/>
              </a:rPr>
              <a:t> other acts of worship authorized</a:t>
            </a:r>
            <a:endParaRPr kumimoji="0" lang="en-US" sz="3200" b="0" i="1"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9714358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585061" y="220980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The Object of Worship</a:t>
            </a:r>
            <a:endParaRPr lang="en-US" sz="3200" b="1" dirty="0">
              <a:solidFill>
                <a:schemeClr val="bg2"/>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Its </a:t>
            </a:r>
            <a:r>
              <a:rPr lang="en-US" sz="4000" i="1" dirty="0" smtClean="0">
                <a:latin typeface="Times New Roman" panose="02020603050405020304" pitchFamily="18" charset="0"/>
                <a:cs typeface="Times New Roman" panose="02020603050405020304" pitchFamily="18" charset="0"/>
              </a:rPr>
              <a:t>Worship</a:t>
            </a:r>
            <a:endPar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6" name="AutoShape 3"/>
          <p:cNvSpPr>
            <a:spLocks noChangeArrowheads="1"/>
          </p:cNvSpPr>
          <p:nvPr/>
        </p:nvSpPr>
        <p:spPr bwMode="auto">
          <a:xfrm>
            <a:off x="585061" y="310515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2. The Manner of Worship</a:t>
            </a:r>
            <a:endParaRPr lang="en-US" sz="3200" b="1" dirty="0">
              <a:solidFill>
                <a:schemeClr val="bg2"/>
              </a:solidFill>
              <a:latin typeface="Times New Roman" pitchFamily="18" charset="0"/>
            </a:endParaRPr>
          </a:p>
        </p:txBody>
      </p:sp>
      <p:sp>
        <p:nvSpPr>
          <p:cNvPr id="7" name="AutoShape 3"/>
          <p:cNvSpPr>
            <a:spLocks noChangeArrowheads="1"/>
          </p:cNvSpPr>
          <p:nvPr/>
        </p:nvSpPr>
        <p:spPr bwMode="auto">
          <a:xfrm>
            <a:off x="585061" y="400050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3. The Assembly for Worship</a:t>
            </a:r>
            <a:endParaRPr lang="en-US" sz="3200" b="1" dirty="0">
              <a:solidFill>
                <a:schemeClr val="bg2"/>
              </a:solidFill>
              <a:latin typeface="Times New Roman" pitchFamily="18" charset="0"/>
            </a:endParaRPr>
          </a:p>
        </p:txBody>
      </p:sp>
      <p:sp>
        <p:nvSpPr>
          <p:cNvPr id="8" name="AutoShape 3"/>
          <p:cNvSpPr>
            <a:spLocks noChangeArrowheads="1"/>
          </p:cNvSpPr>
          <p:nvPr/>
        </p:nvSpPr>
        <p:spPr bwMode="auto">
          <a:xfrm>
            <a:off x="585061" y="489585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4. The Day of Worship</a:t>
            </a:r>
            <a:endParaRPr lang="en-US" sz="3200" b="1" dirty="0">
              <a:solidFill>
                <a:schemeClr val="bg2"/>
              </a:solidFill>
              <a:latin typeface="Times New Roman" pitchFamily="18" charset="0"/>
            </a:endParaRPr>
          </a:p>
        </p:txBody>
      </p:sp>
      <p:sp>
        <p:nvSpPr>
          <p:cNvPr id="9" name="AutoShape 3"/>
          <p:cNvSpPr>
            <a:spLocks noChangeArrowheads="1"/>
          </p:cNvSpPr>
          <p:nvPr/>
        </p:nvSpPr>
        <p:spPr bwMode="auto">
          <a:xfrm>
            <a:off x="585061" y="579120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5. The Items of Worship</a:t>
            </a:r>
            <a:endParaRPr lang="en-US" sz="3200" b="1" dirty="0">
              <a:solidFill>
                <a:schemeClr val="bg2"/>
              </a:solidFill>
              <a:latin typeface="Times New Roman" pitchFamily="18" charset="0"/>
            </a:endParaRPr>
          </a:p>
        </p:txBody>
      </p:sp>
    </p:spTree>
    <p:extLst>
      <p:ext uri="{BB962C8B-B14F-4D97-AF65-F5344CB8AC3E}">
        <p14:creationId xmlns:p14="http://schemas.microsoft.com/office/powerpoint/2010/main" val="19293625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53577" y="0"/>
            <a:ext cx="8102600" cy="901700"/>
          </a:xfrm>
          <a:prstGeom prst="rect">
            <a:avLst/>
          </a:prstGeom>
          <a:noFill/>
          <a:ln w="9525">
            <a:noFill/>
            <a:miter lim="800000"/>
            <a:headEnd/>
            <a:tailEnd/>
          </a:ln>
        </p:spPr>
        <p:txBody>
          <a:bodyPr lIns="92075" tIns="46037" rIns="92075" bIns="46037" anchor="ctr"/>
          <a:lstStyle/>
          <a:p>
            <a:pPr algn="ctr"/>
            <a:r>
              <a:rPr lang="en-US" sz="3200" b="1" dirty="0">
                <a:solidFill>
                  <a:srgbClr val="FFFF00"/>
                </a:solidFill>
              </a:rPr>
              <a:t>GOD’S SIMPLE PLAN FOR SALVATION</a:t>
            </a:r>
          </a:p>
        </p:txBody>
      </p:sp>
      <p:sp>
        <p:nvSpPr>
          <p:cNvPr id="5123" name="AutoShape 5"/>
          <p:cNvSpPr>
            <a:spLocks noChangeArrowheads="1"/>
          </p:cNvSpPr>
          <p:nvPr/>
        </p:nvSpPr>
        <p:spPr bwMode="auto">
          <a:xfrm>
            <a:off x="-7938" y="5416550"/>
            <a:ext cx="1524000" cy="14478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hear</a:t>
            </a:r>
          </a:p>
        </p:txBody>
      </p:sp>
      <p:sp>
        <p:nvSpPr>
          <p:cNvPr id="5124" name="AutoShape 6"/>
          <p:cNvSpPr>
            <a:spLocks noChangeArrowheads="1"/>
          </p:cNvSpPr>
          <p:nvPr/>
        </p:nvSpPr>
        <p:spPr bwMode="auto">
          <a:xfrm>
            <a:off x="1122362" y="4629150"/>
            <a:ext cx="1562100" cy="22860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600" b="1" dirty="0">
                <a:solidFill>
                  <a:srgbClr val="FF0000"/>
                </a:solidFill>
              </a:rPr>
              <a:t>believe</a:t>
            </a:r>
          </a:p>
        </p:txBody>
      </p:sp>
      <p:sp>
        <p:nvSpPr>
          <p:cNvPr id="5125" name="AutoShape 7"/>
          <p:cNvSpPr>
            <a:spLocks noChangeArrowheads="1"/>
          </p:cNvSpPr>
          <p:nvPr/>
        </p:nvSpPr>
        <p:spPr bwMode="auto">
          <a:xfrm>
            <a:off x="2316162" y="3854450"/>
            <a:ext cx="1739900" cy="30734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repent</a:t>
            </a:r>
          </a:p>
        </p:txBody>
      </p:sp>
      <p:sp>
        <p:nvSpPr>
          <p:cNvPr id="5126" name="AutoShape 8"/>
          <p:cNvSpPr>
            <a:spLocks noChangeArrowheads="1"/>
          </p:cNvSpPr>
          <p:nvPr/>
        </p:nvSpPr>
        <p:spPr bwMode="auto">
          <a:xfrm>
            <a:off x="3636962" y="2927350"/>
            <a:ext cx="2222500" cy="401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confess</a:t>
            </a:r>
          </a:p>
        </p:txBody>
      </p:sp>
      <p:sp>
        <p:nvSpPr>
          <p:cNvPr id="5127" name="AutoShape 9"/>
          <p:cNvSpPr>
            <a:spLocks noChangeArrowheads="1"/>
          </p:cNvSpPr>
          <p:nvPr/>
        </p:nvSpPr>
        <p:spPr bwMode="auto">
          <a:xfrm>
            <a:off x="5262562" y="1949450"/>
            <a:ext cx="2362200" cy="49657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baptism</a:t>
            </a:r>
          </a:p>
        </p:txBody>
      </p:sp>
      <p:sp>
        <p:nvSpPr>
          <p:cNvPr id="5130" name="Text Box 10"/>
          <p:cNvSpPr txBox="1">
            <a:spLocks noChangeArrowheads="1"/>
          </p:cNvSpPr>
          <p:nvPr/>
        </p:nvSpPr>
        <p:spPr bwMode="auto">
          <a:xfrm>
            <a:off x="79375" y="5089525"/>
            <a:ext cx="1725152"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ACTS 3:22</a:t>
            </a:r>
          </a:p>
        </p:txBody>
      </p:sp>
      <p:sp>
        <p:nvSpPr>
          <p:cNvPr id="5131" name="Text Box 11"/>
          <p:cNvSpPr txBox="1">
            <a:spLocks noChangeArrowheads="1"/>
          </p:cNvSpPr>
          <p:nvPr/>
        </p:nvSpPr>
        <p:spPr bwMode="auto">
          <a:xfrm>
            <a:off x="904875" y="4267200"/>
            <a:ext cx="1366080"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JN. </a:t>
            </a:r>
            <a:r>
              <a:rPr lang="en-US" sz="2400" b="1" dirty="0" smtClean="0">
                <a:latin typeface="Arial" pitchFamily="34" charset="0"/>
                <a:cs typeface="Arial" pitchFamily="34" charset="0"/>
              </a:rPr>
              <a:t>8:24</a:t>
            </a:r>
            <a:endParaRPr lang="en-US" sz="2400" b="1" dirty="0">
              <a:latin typeface="Arial" pitchFamily="34" charset="0"/>
              <a:cs typeface="Arial" pitchFamily="34" charset="0"/>
            </a:endParaRPr>
          </a:p>
        </p:txBody>
      </p:sp>
      <p:sp>
        <p:nvSpPr>
          <p:cNvPr id="5132" name="Text Box 12"/>
          <p:cNvSpPr txBox="1">
            <a:spLocks noChangeArrowheads="1"/>
          </p:cNvSpPr>
          <p:nvPr/>
        </p:nvSpPr>
        <p:spPr bwMode="auto">
          <a:xfrm>
            <a:off x="2276475" y="3511550"/>
            <a:ext cx="1401762"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LK. 13:3</a:t>
            </a:r>
          </a:p>
        </p:txBody>
      </p:sp>
      <p:sp>
        <p:nvSpPr>
          <p:cNvPr id="5133" name="Text Box 13"/>
          <p:cNvSpPr txBox="1">
            <a:spLocks noChangeArrowheads="1"/>
          </p:cNvSpPr>
          <p:nvPr/>
        </p:nvSpPr>
        <p:spPr bwMode="auto">
          <a:xfrm>
            <a:off x="3662362" y="2698750"/>
            <a:ext cx="1555750"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a:latin typeface="Arial" pitchFamily="34" charset="0"/>
                <a:cs typeface="Arial" pitchFamily="34" charset="0"/>
              </a:rPr>
              <a:t>JN. 12:42</a:t>
            </a:r>
          </a:p>
        </p:txBody>
      </p:sp>
      <p:sp>
        <p:nvSpPr>
          <p:cNvPr id="5134" name="Text Box 14"/>
          <p:cNvSpPr txBox="1">
            <a:spLocks noChangeArrowheads="1"/>
          </p:cNvSpPr>
          <p:nvPr/>
        </p:nvSpPr>
        <p:spPr bwMode="auto">
          <a:xfrm>
            <a:off x="5210175" y="1885950"/>
            <a:ext cx="1555234"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smtClean="0">
                <a:latin typeface="Arial" pitchFamily="34" charset="0"/>
                <a:cs typeface="Arial" pitchFamily="34" charset="0"/>
              </a:rPr>
              <a:t>Acts 2:38</a:t>
            </a:r>
            <a:endParaRPr lang="en-US" sz="2400" b="1" dirty="0">
              <a:latin typeface="Arial" pitchFamily="34" charset="0"/>
              <a:cs typeface="Arial" pitchFamily="34" charset="0"/>
            </a:endParaRPr>
          </a:p>
        </p:txBody>
      </p:sp>
      <p:sp>
        <p:nvSpPr>
          <p:cNvPr id="2" name="AutoShape 15"/>
          <p:cNvSpPr>
            <a:spLocks noChangeArrowheads="1"/>
          </p:cNvSpPr>
          <p:nvPr/>
        </p:nvSpPr>
        <p:spPr bwMode="auto">
          <a:xfrm>
            <a:off x="7015162" y="1624013"/>
            <a:ext cx="2120900" cy="528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endParaRPr lang="en-US" sz="2800" b="1">
              <a:solidFill>
                <a:schemeClr val="bg1"/>
              </a:solidFill>
            </a:endParaRPr>
          </a:p>
        </p:txBody>
      </p:sp>
      <p:sp>
        <p:nvSpPr>
          <p:cNvPr id="5136" name="Text Box 16"/>
          <p:cNvSpPr txBox="1">
            <a:spLocks noChangeArrowheads="1"/>
          </p:cNvSpPr>
          <p:nvPr/>
        </p:nvSpPr>
        <p:spPr bwMode="auto">
          <a:xfrm>
            <a:off x="7115175" y="1539875"/>
            <a:ext cx="1555750"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a:latin typeface="Arial" pitchFamily="34" charset="0"/>
                <a:cs typeface="Arial" pitchFamily="34" charset="0"/>
              </a:rPr>
              <a:t>Rev. 2:10</a:t>
            </a:r>
          </a:p>
        </p:txBody>
      </p:sp>
      <p:sp>
        <p:nvSpPr>
          <p:cNvPr id="5135" name="WordArt 17"/>
          <p:cNvSpPr>
            <a:spLocks noChangeArrowheads="1" noChangeShapeType="1" noTextEdit="1"/>
          </p:cNvSpPr>
          <p:nvPr/>
        </p:nvSpPr>
        <p:spPr bwMode="auto">
          <a:xfrm rot="5400000">
            <a:off x="6102350" y="3729038"/>
            <a:ext cx="3486150" cy="1295400"/>
          </a:xfrm>
          <a:prstGeom prst="rect">
            <a:avLst/>
          </a:prstGeom>
        </p:spPr>
        <p:txBody>
          <a:bodyPr wrap="none" fromWordArt="1">
            <a:prstTxWarp prst="textPlain">
              <a:avLst>
                <a:gd name="adj" fmla="val 50000"/>
              </a:avLst>
            </a:prstTxWarp>
          </a:bodyPr>
          <a:lstStyle/>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OBEDIENT</a:t>
            </a:r>
          </a:p>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UNTIL DEATH</a:t>
            </a:r>
          </a:p>
        </p:txBody>
      </p:sp>
    </p:spTree>
    <p:extLst>
      <p:ext uri="{BB962C8B-B14F-4D97-AF65-F5344CB8AC3E}">
        <p14:creationId xmlns:p14="http://schemas.microsoft.com/office/powerpoint/2010/main" val="192132182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609600" y="24384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rgbClr val="003B76"/>
                </a:solidFill>
                <a:latin typeface="Times New Roman" pitchFamily="18" charset="0"/>
              </a:rPr>
              <a:t>1</a:t>
            </a:r>
            <a:r>
              <a:rPr lang="en-US" sz="3200" b="1" dirty="0" smtClean="0">
                <a:solidFill>
                  <a:srgbClr val="003B76"/>
                </a:solidFill>
                <a:latin typeface="Times New Roman" pitchFamily="18" charset="0"/>
              </a:rPr>
              <a:t>. Jesus is the Only Head</a:t>
            </a:r>
            <a:endParaRPr lang="en-US" sz="3200" b="1" dirty="0">
              <a:solidFill>
                <a:srgbClr val="003B76"/>
              </a:solidFill>
              <a:latin typeface="Times New Roman" pitchFamily="18" charset="0"/>
            </a:endParaRPr>
          </a:p>
        </p:txBody>
      </p:sp>
      <p:sp>
        <p:nvSpPr>
          <p:cNvPr id="4" name="Rounded Rectangle 3"/>
          <p:cNvSpPr/>
          <p:nvPr/>
        </p:nvSpPr>
        <p:spPr bwMode="auto">
          <a:xfrm>
            <a:off x="419100" y="1066800"/>
            <a:ext cx="83058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a:r>
              <a:rPr lang="en-US" sz="4400" i="1" dirty="0" smtClean="0">
                <a:solidFill>
                  <a:srgbClr val="FFFFFF"/>
                </a:solidFill>
                <a:latin typeface="Times New Roman" panose="02020603050405020304" pitchFamily="18" charset="0"/>
                <a:cs typeface="Times New Roman" panose="02020603050405020304" pitchFamily="18" charset="0"/>
              </a:rPr>
              <a:t>It’s Standard and Discipline</a:t>
            </a: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The New Testament Church</a:t>
            </a:r>
            <a:endParaRPr lang="en-US" sz="40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
        <p:nvSpPr>
          <p:cNvPr id="7" name="AutoShape 3"/>
          <p:cNvSpPr>
            <a:spLocks noChangeArrowheads="1"/>
          </p:cNvSpPr>
          <p:nvPr/>
        </p:nvSpPr>
        <p:spPr bwMode="auto">
          <a:xfrm>
            <a:off x="609600" y="3316287"/>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2. OT is Not Her Law</a:t>
            </a:r>
            <a:endParaRPr lang="en-US" sz="3200" b="1" dirty="0">
              <a:solidFill>
                <a:srgbClr val="003B76"/>
              </a:solidFill>
              <a:latin typeface="Times New Roman" pitchFamily="18" charset="0"/>
            </a:endParaRPr>
          </a:p>
        </p:txBody>
      </p:sp>
      <p:sp>
        <p:nvSpPr>
          <p:cNvPr id="8" name="AutoShape 3"/>
          <p:cNvSpPr>
            <a:spLocks noChangeArrowheads="1"/>
          </p:cNvSpPr>
          <p:nvPr/>
        </p:nvSpPr>
        <p:spPr bwMode="auto">
          <a:xfrm>
            <a:off x="609600" y="4194174"/>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rgbClr val="003B76"/>
                </a:solidFill>
                <a:latin typeface="Times New Roman" pitchFamily="18" charset="0"/>
              </a:rPr>
              <a:t>3</a:t>
            </a:r>
            <a:r>
              <a:rPr lang="en-US" sz="3200" b="1" dirty="0" smtClean="0">
                <a:solidFill>
                  <a:srgbClr val="003B76"/>
                </a:solidFill>
                <a:latin typeface="Times New Roman" pitchFamily="18" charset="0"/>
              </a:rPr>
              <a:t>. NT is Her Only Guide</a:t>
            </a:r>
            <a:endParaRPr lang="en-US" sz="3200" b="1" dirty="0">
              <a:solidFill>
                <a:srgbClr val="003B76"/>
              </a:solidFill>
              <a:latin typeface="Times New Roman" pitchFamily="18" charset="0"/>
            </a:endParaRPr>
          </a:p>
        </p:txBody>
      </p:sp>
      <p:sp>
        <p:nvSpPr>
          <p:cNvPr id="9" name="AutoShape 3"/>
          <p:cNvSpPr>
            <a:spLocks noChangeArrowheads="1"/>
          </p:cNvSpPr>
          <p:nvPr/>
        </p:nvSpPr>
        <p:spPr bwMode="auto">
          <a:xfrm>
            <a:off x="609600" y="5072062"/>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4. Application &amp; Meaning</a:t>
            </a:r>
            <a:endParaRPr lang="en-US" sz="3200" b="1" dirty="0">
              <a:solidFill>
                <a:srgbClr val="003B76"/>
              </a:solidFill>
              <a:latin typeface="Times New Roman" pitchFamily="18" charset="0"/>
            </a:endParaRPr>
          </a:p>
        </p:txBody>
      </p:sp>
      <p:sp>
        <p:nvSpPr>
          <p:cNvPr id="5" name="Wave 4"/>
          <p:cNvSpPr/>
          <p:nvPr/>
        </p:nvSpPr>
        <p:spPr bwMode="auto">
          <a:xfrm>
            <a:off x="38100" y="707886"/>
            <a:ext cx="1638300" cy="762000"/>
          </a:xfrm>
          <a:prstGeom prst="wave">
            <a:avLst/>
          </a:prstGeom>
          <a:solidFill>
            <a:schemeClr val="tx1"/>
          </a:solidFill>
          <a:ln w="34925" cap="flat" cmpd="sng" algn="ctr">
            <a:solidFill>
              <a:schemeClr val="tx1"/>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p:spPr>
        <p:txBody>
          <a:bodyPr vert="horz" wrap="square" lIns="91440" tIns="45720" rIns="91440" bIns="45720" numCol="1" rtlCol="0" anchor="ctr" anchorCtr="0" compatLnSpc="1">
            <a:prstTxWarp prst="textNoShape">
              <a:avLst/>
            </a:prstTxWarp>
          </a:bodyPr>
          <a:lstStyle/>
          <a:p>
            <a:pPr algn="ctr"/>
            <a:r>
              <a:rPr lang="en-US" i="1" dirty="0" smtClean="0">
                <a:solidFill>
                  <a:srgbClr val="000000"/>
                </a:solidFill>
                <a:latin typeface="Arial Narrow" panose="020B0606020202030204" pitchFamily="34" charset="0"/>
              </a:rPr>
              <a:t>Review</a:t>
            </a:r>
          </a:p>
        </p:txBody>
      </p:sp>
    </p:spTree>
    <p:extLst>
      <p:ext uri="{BB962C8B-B14F-4D97-AF65-F5344CB8AC3E}">
        <p14:creationId xmlns:p14="http://schemas.microsoft.com/office/powerpoint/2010/main" val="3234162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609600" y="24384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rgbClr val="003B76"/>
                </a:solidFill>
                <a:latin typeface="Times New Roman" pitchFamily="18" charset="0"/>
              </a:rPr>
              <a:t>1</a:t>
            </a:r>
            <a:r>
              <a:rPr lang="en-US" sz="3200" b="1" dirty="0" smtClean="0">
                <a:solidFill>
                  <a:srgbClr val="003B76"/>
                </a:solidFill>
                <a:latin typeface="Times New Roman" pitchFamily="18" charset="0"/>
              </a:rPr>
              <a:t>. Origin of the NT Church</a:t>
            </a:r>
            <a:endParaRPr lang="en-US" sz="3200" b="1" dirty="0">
              <a:solidFill>
                <a:srgbClr val="003B76"/>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The New Testament Church</a:t>
            </a:r>
            <a:endParaRPr lang="en-US" sz="40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a:r>
              <a:rPr lang="en-US" sz="4000" i="1" dirty="0" smtClean="0">
                <a:solidFill>
                  <a:srgbClr val="FFFFFF"/>
                </a:solidFill>
                <a:latin typeface="Times New Roman" panose="02020603050405020304" pitchFamily="18" charset="0"/>
                <a:cs typeface="Times New Roman" panose="02020603050405020304" pitchFamily="18" charset="0"/>
              </a:rPr>
              <a:t>Origin and Establishment</a:t>
            </a:r>
          </a:p>
        </p:txBody>
      </p:sp>
      <p:sp>
        <p:nvSpPr>
          <p:cNvPr id="6" name="AutoShape 3"/>
          <p:cNvSpPr>
            <a:spLocks noChangeArrowheads="1"/>
          </p:cNvSpPr>
          <p:nvPr/>
        </p:nvSpPr>
        <p:spPr bwMode="auto">
          <a:xfrm>
            <a:off x="609600" y="3317945"/>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2. Establishment of the NT Church</a:t>
            </a:r>
            <a:endParaRPr lang="en-US" sz="3200" b="1" dirty="0">
              <a:solidFill>
                <a:srgbClr val="003B76"/>
              </a:solidFill>
              <a:latin typeface="Times New Roman" pitchFamily="18" charset="0"/>
            </a:endParaRPr>
          </a:p>
        </p:txBody>
      </p:sp>
      <p:sp>
        <p:nvSpPr>
          <p:cNvPr id="7" name="Wave 6"/>
          <p:cNvSpPr/>
          <p:nvPr/>
        </p:nvSpPr>
        <p:spPr bwMode="auto">
          <a:xfrm>
            <a:off x="38100" y="707886"/>
            <a:ext cx="1638300" cy="762000"/>
          </a:xfrm>
          <a:prstGeom prst="wave">
            <a:avLst/>
          </a:prstGeom>
          <a:solidFill>
            <a:schemeClr val="tx1"/>
          </a:solidFill>
          <a:ln w="34925" cap="flat" cmpd="sng" algn="ctr">
            <a:solidFill>
              <a:schemeClr val="tx1"/>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p:spPr>
        <p:txBody>
          <a:bodyPr vert="horz" wrap="square" lIns="91440" tIns="45720" rIns="91440" bIns="45720" numCol="1" rtlCol="0" anchor="ctr" anchorCtr="0" compatLnSpc="1">
            <a:prstTxWarp prst="textNoShape">
              <a:avLst/>
            </a:prstTxWarp>
          </a:bodyPr>
          <a:lstStyle/>
          <a:p>
            <a:pPr algn="ctr"/>
            <a:r>
              <a:rPr lang="en-US" i="1" dirty="0" smtClean="0">
                <a:solidFill>
                  <a:srgbClr val="000000"/>
                </a:solidFill>
                <a:latin typeface="Arial Narrow" panose="020B0606020202030204" pitchFamily="34" charset="0"/>
              </a:rPr>
              <a:t>Review</a:t>
            </a:r>
          </a:p>
        </p:txBody>
      </p:sp>
    </p:spTree>
    <p:extLst>
      <p:ext uri="{BB962C8B-B14F-4D97-AF65-F5344CB8AC3E}">
        <p14:creationId xmlns:p14="http://schemas.microsoft.com/office/powerpoint/2010/main" val="2438785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609600" y="19812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rgbClr val="003B76"/>
                </a:solidFill>
                <a:latin typeface="Times New Roman" pitchFamily="18" charset="0"/>
              </a:rPr>
              <a:t>1</a:t>
            </a:r>
            <a:r>
              <a:rPr lang="en-US" sz="3200" b="1" dirty="0" smtClean="0">
                <a:solidFill>
                  <a:srgbClr val="003B76"/>
                </a:solidFill>
                <a:latin typeface="Times New Roman" pitchFamily="18" charset="0"/>
              </a:rPr>
              <a:t>. The Saved</a:t>
            </a:r>
            <a:endParaRPr lang="en-US" sz="3200" b="1" dirty="0">
              <a:solidFill>
                <a:srgbClr val="003B76"/>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The New Testament Church</a:t>
            </a:r>
            <a:endParaRPr lang="en-US" sz="40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a:r>
              <a:rPr lang="en-US" sz="4000" i="1" dirty="0" smtClean="0">
                <a:solidFill>
                  <a:srgbClr val="FFFFFF"/>
                </a:solidFill>
                <a:latin typeface="Times New Roman" panose="02020603050405020304" pitchFamily="18" charset="0"/>
                <a:cs typeface="Times New Roman" panose="02020603050405020304" pitchFamily="18" charset="0"/>
              </a:rPr>
              <a:t>Its Nature</a:t>
            </a:r>
          </a:p>
        </p:txBody>
      </p:sp>
      <p:sp>
        <p:nvSpPr>
          <p:cNvPr id="6" name="AutoShape 3"/>
          <p:cNvSpPr>
            <a:spLocks noChangeArrowheads="1"/>
          </p:cNvSpPr>
          <p:nvPr/>
        </p:nvSpPr>
        <p:spPr bwMode="auto">
          <a:xfrm>
            <a:off x="609600" y="2655867"/>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2. The Church</a:t>
            </a:r>
            <a:endParaRPr lang="en-US" sz="3200" b="1" dirty="0">
              <a:solidFill>
                <a:srgbClr val="003B76"/>
              </a:solidFill>
              <a:latin typeface="Times New Roman" pitchFamily="18" charset="0"/>
            </a:endParaRPr>
          </a:p>
        </p:txBody>
      </p:sp>
      <p:sp>
        <p:nvSpPr>
          <p:cNvPr id="7" name="AutoShape 3"/>
          <p:cNvSpPr>
            <a:spLocks noChangeArrowheads="1"/>
          </p:cNvSpPr>
          <p:nvPr/>
        </p:nvSpPr>
        <p:spPr bwMode="auto">
          <a:xfrm>
            <a:off x="609600" y="3330534"/>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3. The Body</a:t>
            </a:r>
            <a:endParaRPr lang="en-US" sz="3200" b="1" dirty="0">
              <a:solidFill>
                <a:srgbClr val="003B76"/>
              </a:solidFill>
              <a:latin typeface="Times New Roman" pitchFamily="18" charset="0"/>
            </a:endParaRPr>
          </a:p>
        </p:txBody>
      </p:sp>
      <p:sp>
        <p:nvSpPr>
          <p:cNvPr id="8" name="AutoShape 3"/>
          <p:cNvSpPr>
            <a:spLocks noChangeArrowheads="1"/>
          </p:cNvSpPr>
          <p:nvPr/>
        </p:nvSpPr>
        <p:spPr bwMode="auto">
          <a:xfrm>
            <a:off x="609600" y="4005201"/>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4. The Kingdom</a:t>
            </a:r>
            <a:endParaRPr lang="en-US" sz="3200" b="1" dirty="0">
              <a:solidFill>
                <a:srgbClr val="003B76"/>
              </a:solidFill>
              <a:latin typeface="Times New Roman" pitchFamily="18" charset="0"/>
            </a:endParaRPr>
          </a:p>
        </p:txBody>
      </p:sp>
      <p:sp>
        <p:nvSpPr>
          <p:cNvPr id="9" name="AutoShape 3"/>
          <p:cNvSpPr>
            <a:spLocks noChangeArrowheads="1"/>
          </p:cNvSpPr>
          <p:nvPr/>
        </p:nvSpPr>
        <p:spPr bwMode="auto">
          <a:xfrm>
            <a:off x="609600" y="4679868"/>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5. The House</a:t>
            </a:r>
            <a:endParaRPr lang="en-US" sz="3200" b="1" dirty="0">
              <a:solidFill>
                <a:srgbClr val="003B76"/>
              </a:solidFill>
              <a:latin typeface="Times New Roman" pitchFamily="18" charset="0"/>
            </a:endParaRPr>
          </a:p>
        </p:txBody>
      </p:sp>
      <p:sp>
        <p:nvSpPr>
          <p:cNvPr id="10" name="AutoShape 3"/>
          <p:cNvSpPr>
            <a:spLocks noChangeArrowheads="1"/>
          </p:cNvSpPr>
          <p:nvPr/>
        </p:nvSpPr>
        <p:spPr bwMode="auto">
          <a:xfrm>
            <a:off x="609600" y="5354535"/>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6. The Temple</a:t>
            </a:r>
            <a:endParaRPr lang="en-US" sz="3200" b="1" dirty="0">
              <a:solidFill>
                <a:srgbClr val="003B76"/>
              </a:solidFill>
              <a:latin typeface="Times New Roman" pitchFamily="18" charset="0"/>
            </a:endParaRPr>
          </a:p>
        </p:txBody>
      </p:sp>
      <p:sp>
        <p:nvSpPr>
          <p:cNvPr id="11" name="AutoShape 3"/>
          <p:cNvSpPr>
            <a:spLocks noChangeArrowheads="1"/>
          </p:cNvSpPr>
          <p:nvPr/>
        </p:nvSpPr>
        <p:spPr bwMode="auto">
          <a:xfrm>
            <a:off x="609600" y="6029204"/>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rgbClr val="003B76"/>
                </a:solidFill>
                <a:latin typeface="Times New Roman" pitchFamily="18" charset="0"/>
              </a:rPr>
              <a:t>7</a:t>
            </a:r>
            <a:r>
              <a:rPr lang="en-US" sz="3200" b="1" dirty="0" smtClean="0">
                <a:solidFill>
                  <a:srgbClr val="003B76"/>
                </a:solidFill>
                <a:latin typeface="Times New Roman" pitchFamily="18" charset="0"/>
              </a:rPr>
              <a:t>. The Bride</a:t>
            </a:r>
            <a:endParaRPr lang="en-US" sz="3200" b="1" dirty="0">
              <a:solidFill>
                <a:srgbClr val="003B76"/>
              </a:solidFill>
              <a:latin typeface="Times New Roman" pitchFamily="18" charset="0"/>
            </a:endParaRPr>
          </a:p>
        </p:txBody>
      </p:sp>
      <p:sp>
        <p:nvSpPr>
          <p:cNvPr id="12" name="Wave 11"/>
          <p:cNvSpPr/>
          <p:nvPr/>
        </p:nvSpPr>
        <p:spPr bwMode="auto">
          <a:xfrm>
            <a:off x="38100" y="707886"/>
            <a:ext cx="1638300" cy="762000"/>
          </a:xfrm>
          <a:prstGeom prst="wave">
            <a:avLst/>
          </a:prstGeom>
          <a:solidFill>
            <a:schemeClr val="tx1"/>
          </a:solidFill>
          <a:ln w="34925" cap="flat" cmpd="sng" algn="ctr">
            <a:solidFill>
              <a:schemeClr val="tx1"/>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p:spPr>
        <p:txBody>
          <a:bodyPr vert="horz" wrap="square" lIns="91440" tIns="45720" rIns="91440" bIns="45720" numCol="1" rtlCol="0" anchor="ctr" anchorCtr="0" compatLnSpc="1">
            <a:prstTxWarp prst="textNoShape">
              <a:avLst/>
            </a:prstTxWarp>
          </a:bodyPr>
          <a:lstStyle/>
          <a:p>
            <a:pPr algn="ctr"/>
            <a:r>
              <a:rPr lang="en-US" i="1" dirty="0" smtClean="0">
                <a:solidFill>
                  <a:srgbClr val="000000"/>
                </a:solidFill>
                <a:latin typeface="Arial Narrow" panose="020B0606020202030204" pitchFamily="34" charset="0"/>
              </a:rPr>
              <a:t>Review</a:t>
            </a:r>
          </a:p>
        </p:txBody>
      </p:sp>
    </p:spTree>
    <p:extLst>
      <p:ext uri="{BB962C8B-B14F-4D97-AF65-F5344CB8AC3E}">
        <p14:creationId xmlns:p14="http://schemas.microsoft.com/office/powerpoint/2010/main" val="2305921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586353" y="24136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rgbClr val="003B76"/>
                </a:solidFill>
                <a:latin typeface="Times New Roman" pitchFamily="18" charset="0"/>
              </a:rPr>
              <a:t>1</a:t>
            </a:r>
            <a:r>
              <a:rPr lang="en-US" sz="3200" b="1" dirty="0" smtClean="0">
                <a:solidFill>
                  <a:srgbClr val="003B76"/>
                </a:solidFill>
                <a:latin typeface="Times New Roman" pitchFamily="18" charset="0"/>
              </a:rPr>
              <a:t>. The Term “Church” Used in Two Senses</a:t>
            </a:r>
            <a:endParaRPr lang="en-US" sz="3200" b="1" dirty="0">
              <a:solidFill>
                <a:srgbClr val="003B76"/>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The New Testament Church</a:t>
            </a:r>
            <a:endParaRPr lang="en-US" sz="40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a:r>
              <a:rPr lang="en-US" sz="4000" i="1" dirty="0" smtClean="0">
                <a:solidFill>
                  <a:srgbClr val="FFFFFF"/>
                </a:solidFill>
                <a:latin typeface="Times New Roman" panose="02020603050405020304" pitchFamily="18" charset="0"/>
                <a:cs typeface="Times New Roman" panose="02020603050405020304" pitchFamily="18" charset="0"/>
              </a:rPr>
              <a:t>Its Organization</a:t>
            </a:r>
          </a:p>
        </p:txBody>
      </p:sp>
      <p:sp>
        <p:nvSpPr>
          <p:cNvPr id="6" name="AutoShape 3"/>
          <p:cNvSpPr>
            <a:spLocks noChangeArrowheads="1"/>
          </p:cNvSpPr>
          <p:nvPr/>
        </p:nvSpPr>
        <p:spPr bwMode="auto">
          <a:xfrm>
            <a:off x="586353" y="349284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a:solidFill>
                  <a:srgbClr val="003B76"/>
                </a:solidFill>
                <a:latin typeface="Times New Roman" pitchFamily="18" charset="0"/>
              </a:rPr>
              <a:t>2</a:t>
            </a:r>
            <a:r>
              <a:rPr lang="en-US" sz="3200" b="1" dirty="0" smtClean="0">
                <a:solidFill>
                  <a:srgbClr val="003B76"/>
                </a:solidFill>
                <a:latin typeface="Times New Roman" pitchFamily="18" charset="0"/>
              </a:rPr>
              <a:t>. Universally – No Organization</a:t>
            </a:r>
            <a:endParaRPr lang="en-US" sz="3200" b="1" dirty="0">
              <a:solidFill>
                <a:srgbClr val="003B76"/>
              </a:solidFill>
              <a:latin typeface="Times New Roman" pitchFamily="18" charset="0"/>
            </a:endParaRPr>
          </a:p>
        </p:txBody>
      </p:sp>
      <p:sp>
        <p:nvSpPr>
          <p:cNvPr id="7" name="AutoShape 3"/>
          <p:cNvSpPr>
            <a:spLocks noChangeArrowheads="1"/>
          </p:cNvSpPr>
          <p:nvPr/>
        </p:nvSpPr>
        <p:spPr bwMode="auto">
          <a:xfrm>
            <a:off x="586353" y="457200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a:solidFill>
                  <a:srgbClr val="003B76"/>
                </a:solidFill>
                <a:latin typeface="Times New Roman" pitchFamily="18" charset="0"/>
              </a:rPr>
              <a:t>3</a:t>
            </a:r>
            <a:r>
              <a:rPr lang="en-US" sz="3200" b="1" dirty="0" smtClean="0">
                <a:solidFill>
                  <a:srgbClr val="003B76"/>
                </a:solidFill>
                <a:latin typeface="Times New Roman" pitchFamily="18" charset="0"/>
              </a:rPr>
              <a:t>. Local Church Organization</a:t>
            </a:r>
            <a:endParaRPr lang="en-US" sz="3200" b="1" dirty="0">
              <a:solidFill>
                <a:srgbClr val="003B76"/>
              </a:solidFill>
              <a:latin typeface="Times New Roman" pitchFamily="18" charset="0"/>
            </a:endParaRPr>
          </a:p>
        </p:txBody>
      </p:sp>
      <p:sp>
        <p:nvSpPr>
          <p:cNvPr id="8" name="Wave 7"/>
          <p:cNvSpPr/>
          <p:nvPr/>
        </p:nvSpPr>
        <p:spPr bwMode="auto">
          <a:xfrm>
            <a:off x="38100" y="707886"/>
            <a:ext cx="1638300" cy="762000"/>
          </a:xfrm>
          <a:prstGeom prst="wave">
            <a:avLst/>
          </a:prstGeom>
          <a:solidFill>
            <a:schemeClr val="tx1"/>
          </a:solidFill>
          <a:ln w="34925" cap="flat" cmpd="sng" algn="ctr">
            <a:solidFill>
              <a:schemeClr val="tx1"/>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p:spPr>
        <p:txBody>
          <a:bodyPr vert="horz" wrap="square" lIns="91440" tIns="45720" rIns="91440" bIns="45720" numCol="1" rtlCol="0" anchor="ctr" anchorCtr="0" compatLnSpc="1">
            <a:prstTxWarp prst="textNoShape">
              <a:avLst/>
            </a:prstTxWarp>
          </a:bodyPr>
          <a:lstStyle/>
          <a:p>
            <a:pPr algn="ctr"/>
            <a:r>
              <a:rPr lang="en-US" i="1" dirty="0" smtClean="0">
                <a:solidFill>
                  <a:srgbClr val="000000"/>
                </a:solidFill>
                <a:latin typeface="Arial Narrow" panose="020B0606020202030204" pitchFamily="34" charset="0"/>
              </a:rPr>
              <a:t>Review</a:t>
            </a:r>
          </a:p>
        </p:txBody>
      </p:sp>
    </p:spTree>
    <p:extLst>
      <p:ext uri="{BB962C8B-B14F-4D97-AF65-F5344CB8AC3E}">
        <p14:creationId xmlns:p14="http://schemas.microsoft.com/office/powerpoint/2010/main" val="3191164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585061" y="213360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rgbClr val="003B76"/>
                </a:solidFill>
                <a:latin typeface="Times New Roman" pitchFamily="18" charset="0"/>
              </a:rPr>
              <a:t>1</a:t>
            </a:r>
            <a:r>
              <a:rPr lang="en-US" sz="3200" b="1" dirty="0" smtClean="0">
                <a:solidFill>
                  <a:srgbClr val="003B76"/>
                </a:solidFill>
                <a:latin typeface="Times New Roman" pitchFamily="18" charset="0"/>
              </a:rPr>
              <a:t>. The Importance of a Name</a:t>
            </a:r>
            <a:endParaRPr lang="en-US" sz="3200" b="1" dirty="0">
              <a:solidFill>
                <a:srgbClr val="003B76"/>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The New Testament Church</a:t>
            </a:r>
            <a:endParaRPr lang="en-US" sz="40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a:r>
              <a:rPr lang="en-US" sz="4000" i="1" dirty="0" smtClean="0">
                <a:solidFill>
                  <a:srgbClr val="FFFFFF"/>
                </a:solidFill>
                <a:latin typeface="Times New Roman" panose="02020603050405020304" pitchFamily="18" charset="0"/>
                <a:cs typeface="Times New Roman" panose="02020603050405020304" pitchFamily="18" charset="0"/>
              </a:rPr>
              <a:t>Its Name</a:t>
            </a:r>
          </a:p>
        </p:txBody>
      </p:sp>
      <p:sp>
        <p:nvSpPr>
          <p:cNvPr id="6" name="AutoShape 3"/>
          <p:cNvSpPr>
            <a:spLocks noChangeArrowheads="1"/>
          </p:cNvSpPr>
          <p:nvPr/>
        </p:nvSpPr>
        <p:spPr bwMode="auto">
          <a:xfrm>
            <a:off x="585061" y="3022285"/>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2. Denominational Names</a:t>
            </a:r>
            <a:endParaRPr lang="en-US" sz="3200" b="1" dirty="0">
              <a:solidFill>
                <a:srgbClr val="003B76"/>
              </a:solidFill>
              <a:latin typeface="Times New Roman" pitchFamily="18" charset="0"/>
            </a:endParaRPr>
          </a:p>
        </p:txBody>
      </p:sp>
      <p:sp>
        <p:nvSpPr>
          <p:cNvPr id="7" name="AutoShape 3"/>
          <p:cNvSpPr>
            <a:spLocks noChangeArrowheads="1"/>
          </p:cNvSpPr>
          <p:nvPr/>
        </p:nvSpPr>
        <p:spPr bwMode="auto">
          <a:xfrm>
            <a:off x="585061" y="391097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3. Scriptural Names - Church</a:t>
            </a:r>
            <a:endParaRPr lang="en-US" sz="3200" b="1" dirty="0">
              <a:solidFill>
                <a:srgbClr val="003B76"/>
              </a:solidFill>
              <a:latin typeface="Times New Roman" pitchFamily="18" charset="0"/>
            </a:endParaRPr>
          </a:p>
        </p:txBody>
      </p:sp>
      <p:sp>
        <p:nvSpPr>
          <p:cNvPr id="8" name="AutoShape 3"/>
          <p:cNvSpPr>
            <a:spLocks noChangeArrowheads="1"/>
          </p:cNvSpPr>
          <p:nvPr/>
        </p:nvSpPr>
        <p:spPr bwMode="auto">
          <a:xfrm>
            <a:off x="585061" y="4799655"/>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4. Scriptural Names - Individual</a:t>
            </a:r>
            <a:endParaRPr lang="en-US" sz="3200" b="1" dirty="0">
              <a:solidFill>
                <a:srgbClr val="003B76"/>
              </a:solidFill>
              <a:latin typeface="Times New Roman" pitchFamily="18" charset="0"/>
            </a:endParaRPr>
          </a:p>
        </p:txBody>
      </p:sp>
      <p:sp>
        <p:nvSpPr>
          <p:cNvPr id="9" name="AutoShape 3"/>
          <p:cNvSpPr>
            <a:spLocks noChangeArrowheads="1"/>
          </p:cNvSpPr>
          <p:nvPr/>
        </p:nvSpPr>
        <p:spPr bwMode="auto">
          <a:xfrm>
            <a:off x="585061" y="568834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5. Ashamed of the Name</a:t>
            </a:r>
            <a:endParaRPr lang="en-US" sz="3200" b="1" dirty="0">
              <a:solidFill>
                <a:srgbClr val="003B76"/>
              </a:solidFill>
              <a:latin typeface="Times New Roman" pitchFamily="18" charset="0"/>
            </a:endParaRPr>
          </a:p>
        </p:txBody>
      </p:sp>
      <p:sp>
        <p:nvSpPr>
          <p:cNvPr id="10" name="Wave 9"/>
          <p:cNvSpPr/>
          <p:nvPr/>
        </p:nvSpPr>
        <p:spPr bwMode="auto">
          <a:xfrm>
            <a:off x="38100" y="707886"/>
            <a:ext cx="1638300" cy="762000"/>
          </a:xfrm>
          <a:prstGeom prst="wave">
            <a:avLst/>
          </a:prstGeom>
          <a:solidFill>
            <a:schemeClr val="tx1"/>
          </a:solidFill>
          <a:ln w="34925" cap="flat" cmpd="sng" algn="ctr">
            <a:solidFill>
              <a:schemeClr val="tx1"/>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p:spPr>
        <p:txBody>
          <a:bodyPr vert="horz" wrap="square" lIns="91440" tIns="45720" rIns="91440" bIns="45720" numCol="1" rtlCol="0" anchor="ctr" anchorCtr="0" compatLnSpc="1">
            <a:prstTxWarp prst="textNoShape">
              <a:avLst/>
            </a:prstTxWarp>
          </a:bodyPr>
          <a:lstStyle/>
          <a:p>
            <a:pPr algn="ctr"/>
            <a:r>
              <a:rPr lang="en-US" i="1" dirty="0" smtClean="0">
                <a:solidFill>
                  <a:srgbClr val="000000"/>
                </a:solidFill>
                <a:latin typeface="Arial Narrow" panose="020B0606020202030204" pitchFamily="34" charset="0"/>
              </a:rPr>
              <a:t>Review</a:t>
            </a:r>
          </a:p>
        </p:txBody>
      </p:sp>
    </p:spTree>
    <p:extLst>
      <p:ext uri="{BB962C8B-B14F-4D97-AF65-F5344CB8AC3E}">
        <p14:creationId xmlns:p14="http://schemas.microsoft.com/office/powerpoint/2010/main" val="3942634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596685" y="2464361"/>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rgbClr val="003B76"/>
                </a:solidFill>
                <a:latin typeface="Times New Roman" pitchFamily="18" charset="0"/>
              </a:rPr>
              <a:t>1</a:t>
            </a:r>
            <a:r>
              <a:rPr lang="en-US" sz="3200" b="1" dirty="0" smtClean="0">
                <a:solidFill>
                  <a:srgbClr val="003B76"/>
                </a:solidFill>
                <a:latin typeface="Times New Roman" pitchFamily="18" charset="0"/>
              </a:rPr>
              <a:t>. Finding the New Testament Church</a:t>
            </a:r>
            <a:endParaRPr lang="en-US" sz="3200" b="1" dirty="0">
              <a:solidFill>
                <a:srgbClr val="003B76"/>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The New Testament Church</a:t>
            </a:r>
            <a:endParaRPr lang="en-US" sz="40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a:r>
              <a:rPr lang="en-US" sz="4000" i="1" dirty="0" smtClean="0">
                <a:solidFill>
                  <a:srgbClr val="FFFFFF"/>
                </a:solidFill>
                <a:latin typeface="Times New Roman" panose="02020603050405020304" pitchFamily="18" charset="0"/>
                <a:cs typeface="Times New Roman" panose="02020603050405020304" pitchFamily="18" charset="0"/>
              </a:rPr>
              <a:t>Membership</a:t>
            </a:r>
          </a:p>
        </p:txBody>
      </p:sp>
      <p:sp>
        <p:nvSpPr>
          <p:cNvPr id="11" name="AutoShape 3"/>
          <p:cNvSpPr>
            <a:spLocks noChangeArrowheads="1"/>
          </p:cNvSpPr>
          <p:nvPr/>
        </p:nvSpPr>
        <p:spPr bwMode="auto">
          <a:xfrm>
            <a:off x="596685" y="3582030"/>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2. Why Do I Need to be a Member?</a:t>
            </a:r>
            <a:endParaRPr lang="en-US" sz="3200" b="1" dirty="0">
              <a:solidFill>
                <a:srgbClr val="003B76"/>
              </a:solidFill>
              <a:latin typeface="Times New Roman" pitchFamily="18" charset="0"/>
            </a:endParaRPr>
          </a:p>
        </p:txBody>
      </p:sp>
      <p:sp>
        <p:nvSpPr>
          <p:cNvPr id="12" name="AutoShape 3"/>
          <p:cNvSpPr>
            <a:spLocks noChangeArrowheads="1"/>
          </p:cNvSpPr>
          <p:nvPr/>
        </p:nvSpPr>
        <p:spPr bwMode="auto">
          <a:xfrm>
            <a:off x="596685" y="4699699"/>
            <a:ext cx="7924800" cy="710501"/>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rgbClr val="003B76"/>
                </a:solidFill>
                <a:latin typeface="Times New Roman" pitchFamily="18" charset="0"/>
              </a:rPr>
              <a:t>     3. How Do I Become a Member?</a:t>
            </a:r>
            <a:endParaRPr lang="en-US" sz="3200" b="1" dirty="0">
              <a:solidFill>
                <a:srgbClr val="003B76"/>
              </a:solidFill>
              <a:latin typeface="Times New Roman" pitchFamily="18" charset="0"/>
            </a:endParaRPr>
          </a:p>
        </p:txBody>
      </p:sp>
    </p:spTree>
    <p:extLst>
      <p:ext uri="{BB962C8B-B14F-4D97-AF65-F5344CB8AC3E}">
        <p14:creationId xmlns:p14="http://schemas.microsoft.com/office/powerpoint/2010/main" val="3945149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bwMode="auto">
          <a:xfrm>
            <a:off x="638175" y="4800600"/>
            <a:ext cx="8001000" cy="12192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000" i="1" dirty="0" smtClean="0">
                <a:latin typeface="Times New Roman" panose="02020603050405020304" pitchFamily="18" charset="0"/>
                <a:cs typeface="Times New Roman" panose="02020603050405020304" pitchFamily="18" charset="0"/>
              </a:rPr>
              <a:t>Its Worship</a:t>
            </a:r>
            <a:endPar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5" name="Rectangle 4"/>
          <p:cNvSpPr/>
          <p:nvPr/>
        </p:nvSpPr>
        <p:spPr>
          <a:xfrm>
            <a:off x="1011903" y="304800"/>
            <a:ext cx="7196394" cy="2369880"/>
          </a:xfrm>
          <a:prstGeom prst="rect">
            <a:avLst/>
          </a:prstGeom>
          <a:noFill/>
        </p:spPr>
        <p:txBody>
          <a:bodyPr wrap="none" lIns="91440" tIns="45720" rIns="91440" bIns="45720">
            <a:spAutoFit/>
          </a:bodyPr>
          <a:lstStyle/>
          <a:p>
            <a:pPr algn="ctr"/>
            <a:r>
              <a:rPr lang="en-US" sz="6000" i="1"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a:t>
            </a:r>
          </a:p>
          <a:p>
            <a:pPr algn="ctr"/>
            <a:r>
              <a:rPr lang="en-US" sz="88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New Testament</a:t>
            </a:r>
            <a:endParaRPr lang="en-US" sz="88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09600" y="1981200"/>
            <a:ext cx="7697941" cy="3154710"/>
          </a:xfrm>
          <a:prstGeom prst="rect">
            <a:avLst/>
          </a:prstGeom>
          <a:noFill/>
        </p:spPr>
        <p:txBody>
          <a:bodyPr wrap="none" lIns="91440" tIns="45720" rIns="91440" bIns="45720">
            <a:spAutoFit/>
          </a:bodyPr>
          <a:lstStyle/>
          <a:p>
            <a:pPr algn="ctr"/>
            <a:r>
              <a:rPr lang="en-US" sz="199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Church</a:t>
            </a:r>
            <a:endParaRPr lang="en-US" sz="199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2223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2826</TotalTime>
  <Words>1407</Words>
  <Application>Microsoft Office PowerPoint</Application>
  <PresentationFormat>On-screen Show (4:3)</PresentationFormat>
  <Paragraphs>230</Paragraphs>
  <Slides>29</Slides>
  <Notes>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29</vt:i4>
      </vt:variant>
    </vt:vector>
  </HeadingPairs>
  <TitlesOfParts>
    <vt:vector size="42" baseType="lpstr">
      <vt:lpstr>Arial</vt:lpstr>
      <vt:lpstr>Wingdings</vt:lpstr>
      <vt:lpstr>Arial Black</vt:lpstr>
      <vt:lpstr>Verdana</vt:lpstr>
      <vt:lpstr>Calibri</vt:lpstr>
      <vt:lpstr>Arial Narrow</vt:lpstr>
      <vt:lpstr>Times New Roman</vt:lpstr>
      <vt:lpstr>Globe</vt:lpstr>
      <vt:lpstr>13_Office Theme</vt:lpstr>
      <vt:lpstr>1_Globe</vt:lpstr>
      <vt:lpstr>2_Globe</vt:lpstr>
      <vt:lpstr>3_Globe</vt:lpstr>
      <vt:lpstr>4_Globe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John Croft</cp:lastModifiedBy>
  <cp:revision>111</cp:revision>
  <cp:lastPrinted>2014-12-07T22:23:00Z</cp:lastPrinted>
  <dcterms:created xsi:type="dcterms:W3CDTF">2006-01-22T03:44:01Z</dcterms:created>
  <dcterms:modified xsi:type="dcterms:W3CDTF">2016-08-28T17:37:46Z</dcterms:modified>
</cp:coreProperties>
</file>