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7" r:id="rId1"/>
    <p:sldMasterId id="2147483698" r:id="rId2"/>
    <p:sldMasterId id="2147483710" r:id="rId3"/>
  </p:sldMasterIdLst>
  <p:notesMasterIdLst>
    <p:notesMasterId r:id="rId28"/>
  </p:notesMasterIdLst>
  <p:handoutMasterIdLst>
    <p:handoutMasterId r:id="rId29"/>
  </p:handoutMasterIdLst>
  <p:sldIdLst>
    <p:sldId id="319" r:id="rId4"/>
    <p:sldId id="521" r:id="rId5"/>
    <p:sldId id="516" r:id="rId6"/>
    <p:sldId id="517" r:id="rId7"/>
    <p:sldId id="518" r:id="rId8"/>
    <p:sldId id="519" r:id="rId9"/>
    <p:sldId id="498" r:id="rId10"/>
    <p:sldId id="297" r:id="rId11"/>
    <p:sldId id="376" r:id="rId12"/>
    <p:sldId id="499" r:id="rId13"/>
    <p:sldId id="503" r:id="rId14"/>
    <p:sldId id="509" r:id="rId15"/>
    <p:sldId id="511" r:id="rId16"/>
    <p:sldId id="512" r:id="rId17"/>
    <p:sldId id="500" r:id="rId18"/>
    <p:sldId id="504" r:id="rId19"/>
    <p:sldId id="501" r:id="rId20"/>
    <p:sldId id="505" r:id="rId21"/>
    <p:sldId id="513" r:id="rId22"/>
    <p:sldId id="514" r:id="rId23"/>
    <p:sldId id="515" r:id="rId24"/>
    <p:sldId id="523" r:id="rId25"/>
    <p:sldId id="502" r:id="rId26"/>
    <p:sldId id="522" r:id="rId27"/>
  </p:sldIdLst>
  <p:sldSz cx="9144000" cy="6858000" type="screen4x3"/>
  <p:notesSz cx="7010400" cy="92964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Tempus Sans ITC" panose="04020404030D07020202" pitchFamily="82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FFFF00"/>
    <a:srgbClr val="FFFF66"/>
    <a:srgbClr val="0066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5" autoAdjust="0"/>
    <p:restoredTop sz="88330" autoAdjust="0"/>
  </p:normalViewPr>
  <p:slideViewPr>
    <p:cSldViewPr>
      <p:cViewPr varScale="1">
        <p:scale>
          <a:sx n="61" d="100"/>
          <a:sy n="61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BE096-1021-4D07-8B7C-F00AB8540F39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0749-40CA-4570-94AB-1CB909493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54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CB96AD-89C8-4C0E-B2A4-4DCA022936CE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C4080B-D960-4051-94AF-6629E383F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5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Divine in origin</a:t>
            </a:r>
            <a:r>
              <a:rPr lang="en-US" baseline="0" dirty="0" smtClean="0"/>
              <a:t> – Began in the mind of God</a:t>
            </a:r>
          </a:p>
          <a:p>
            <a:r>
              <a:rPr lang="en-US" baseline="0" dirty="0" smtClean="0"/>
              <a:t>Establish in Jerusalem (by Christ) in 33 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080B-D960-4051-94AF-6629E383F20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5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3D233-7436-4769-B5B6-2B723F9036AC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6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7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EF769E-3198-4E2D-ACD4-343AF79864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E54B-A08A-4860-ACC5-D756600558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98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EAE03-255E-489F-B949-96038BA4A8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8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49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16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4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08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8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03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58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B17B-3365-44B6-A372-987599626F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80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9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79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2F29-26F4-4577-92F7-0EEEFFFD87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83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399D-FA04-408C-AA47-85DDA63E4A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89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4197B-A32E-45FC-BF3E-3BD089C86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63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B5DDD-B409-4355-9B5E-4830364314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10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641E9-CD4D-426F-AFB0-691150533B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28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E82C-59C8-4826-83BC-F251F75A0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79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BCDC-6F65-4210-9CCF-C199C2D4B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7C05-71AD-497D-923E-D4F1438862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79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67398-4618-40CD-B065-D31164C9E3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78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38BE-41FA-4BA6-A6E6-D99203FFA6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32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7F3B0-9D3D-4B07-9DBE-5F9D17BDE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8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5C65-8485-40D1-A21E-56FA4740F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51A9-7B3C-497D-B27D-03879E53F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6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2AA4-9822-40FF-8EFD-492823DA5C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74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31ED-1BD3-4523-8E67-BA2066CD5F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71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3198-DDEB-4579-9311-EB5E6DBBEA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4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1992E-2E37-4489-B239-335DDE7413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08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1DCD-7B8C-4013-96C2-65A4C34D49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70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66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6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C094DB9-6802-498A-B593-FC2E29F32CA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9/5/2016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2D8C58EE-8D38-4DCF-BFDB-0E0CB3E66936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1903" y="304800"/>
            <a:ext cx="719639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1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88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</a:t>
            </a:r>
            <a:endParaRPr lang="en-US" sz="88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69794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endParaRPr lang="en-US" sz="199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96685" y="2464361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Finding the New Testament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12866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Finding the New Testament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finding the church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just one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4:4)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are empty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(Matt. 15:13; Psa. 127:1)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1219200" y="48006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71764"/>
              <a:gd name="adj6" fmla="val 46938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Every plant which My heavenly Father has not planted will be </a:t>
            </a:r>
            <a:r>
              <a:rPr lang="en-US" sz="2600" b="1" dirty="0" smtClean="0">
                <a:solidFill>
                  <a:srgbClr val="000000"/>
                </a:solidFill>
              </a:rPr>
              <a:t>uprooted.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5" name="Line Callout 2 4"/>
          <p:cNvSpPr/>
          <p:nvPr/>
        </p:nvSpPr>
        <p:spPr bwMode="auto">
          <a:xfrm>
            <a:off x="1219200" y="4809641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69371"/>
              <a:gd name="adj6" fmla="val 68842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Unless the LORD builds the house, They labor in vain who build </a:t>
            </a:r>
            <a:r>
              <a:rPr lang="en-US" sz="2600" b="1" dirty="0" smtClean="0">
                <a:solidFill>
                  <a:srgbClr val="000000"/>
                </a:solidFill>
              </a:rPr>
              <a:t>it.</a:t>
            </a:r>
            <a:endParaRPr lang="en-US" sz="2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Finding the New Testament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finding the church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it in a world of churches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like searching for a lost child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gospelgifs.com/art_pages_03/images/boy-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48928"/>
            <a:ext cx="1600200" cy="40683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0095" y="3505200"/>
            <a:ext cx="5560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“One boy is as good as another”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Find a boy that I like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Most popular boy</a:t>
            </a:r>
            <a:endParaRPr lang="en-US" sz="3200" dirty="0">
              <a:solidFill>
                <a:srgbClr val="FFFF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Finding the New Testament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finding the church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it in a world of churches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like searching for a lost child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gospelgifs.com/art_pages_03/images/boy-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48928"/>
            <a:ext cx="1600200" cy="40683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3192312"/>
            <a:ext cx="3399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10 Years old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70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lbs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50” tall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Name is Tommy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Hair: Brown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Eyes: Green</a:t>
            </a:r>
          </a:p>
        </p:txBody>
      </p:sp>
    </p:spTree>
    <p:extLst>
      <p:ext uri="{BB962C8B-B14F-4D97-AF65-F5344CB8AC3E}">
        <p14:creationId xmlns:p14="http://schemas.microsoft.com/office/powerpoint/2010/main" val="25080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Finding the New Testament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finding the church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it in a world of churches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like searching for a lost child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 the church with all the characteristics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1193" y="3561643"/>
            <a:ext cx="3012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Name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Origin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Organization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Worship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Doctrine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8924" y="3561643"/>
            <a:ext cx="3399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10 Years old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70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lbs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50” tall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Name is Tommy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Hair: Brown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Eyes: Green</a:t>
            </a:r>
          </a:p>
        </p:txBody>
      </p:sp>
    </p:spTree>
    <p:extLst>
      <p:ext uri="{BB962C8B-B14F-4D97-AF65-F5344CB8AC3E}">
        <p14:creationId xmlns:p14="http://schemas.microsoft.com/office/powerpoint/2010/main" val="21941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96685" y="2464361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Finding the New Testament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96685" y="358203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2. Why Do I Need to be a Member?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Why Do I Need to be a Member?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saved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2:47)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in Christ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1:22-23)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in the family of God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(Gal. 3:26-27)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benefit from the blood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20:28)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have all spiritual blessings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1:3)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have name enrolled in heaven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(Heb. 12:22-23)</a:t>
            </a:r>
          </a:p>
        </p:txBody>
      </p:sp>
      <p:sp>
        <p:nvSpPr>
          <p:cNvPr id="4" name="Line Callout 2 3"/>
          <p:cNvSpPr/>
          <p:nvPr/>
        </p:nvSpPr>
        <p:spPr bwMode="auto">
          <a:xfrm>
            <a:off x="1219200" y="51816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259102"/>
              <a:gd name="adj6" fmla="val 31964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And the Lord added to the </a:t>
            </a:r>
            <a:r>
              <a:rPr lang="en-US" sz="2600" b="1" u="sng" dirty="0">
                <a:solidFill>
                  <a:srgbClr val="000000"/>
                </a:solidFill>
              </a:rPr>
              <a:t>church</a:t>
            </a:r>
            <a:r>
              <a:rPr lang="en-US" sz="2600" b="1" dirty="0">
                <a:solidFill>
                  <a:srgbClr val="000000"/>
                </a:solidFill>
              </a:rPr>
              <a:t> daily those who were being </a:t>
            </a:r>
            <a:r>
              <a:rPr lang="en-US" sz="2600" b="1" u="sng" dirty="0">
                <a:solidFill>
                  <a:srgbClr val="000000"/>
                </a:solidFill>
              </a:rPr>
              <a:t>saved</a:t>
            </a:r>
            <a:r>
              <a:rPr lang="en-US" sz="26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Line Callout 2 4"/>
          <p:cNvSpPr/>
          <p:nvPr/>
        </p:nvSpPr>
        <p:spPr bwMode="auto">
          <a:xfrm>
            <a:off x="1234698" y="51816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214835"/>
              <a:gd name="adj6" fmla="val 37105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And He put all things under His feet, and gave Him to be head over all things to the </a:t>
            </a:r>
            <a:r>
              <a:rPr lang="en-US" sz="2600" b="1" u="sng" dirty="0">
                <a:solidFill>
                  <a:srgbClr val="000000"/>
                </a:solidFill>
              </a:rPr>
              <a:t>church</a:t>
            </a:r>
            <a:r>
              <a:rPr lang="en-US" sz="2600" b="1" dirty="0">
                <a:solidFill>
                  <a:srgbClr val="000000"/>
                </a:solidFill>
              </a:rPr>
              <a:t>, which is </a:t>
            </a:r>
            <a:r>
              <a:rPr lang="en-US" sz="2600" b="1" u="sng" dirty="0">
                <a:solidFill>
                  <a:srgbClr val="000000"/>
                </a:solidFill>
              </a:rPr>
              <a:t>His </a:t>
            </a:r>
            <a:r>
              <a:rPr lang="en-US" sz="2600" b="1" u="sng" dirty="0" smtClean="0">
                <a:solidFill>
                  <a:srgbClr val="000000"/>
                </a:solidFill>
              </a:rPr>
              <a:t>body</a:t>
            </a:r>
            <a:r>
              <a:rPr lang="en-US" sz="2600" b="1" dirty="0" smtClean="0">
                <a:solidFill>
                  <a:srgbClr val="000000"/>
                </a:solidFill>
              </a:rPr>
              <a:t>.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6" name="Line Callout 2 5"/>
          <p:cNvSpPr/>
          <p:nvPr/>
        </p:nvSpPr>
        <p:spPr bwMode="auto">
          <a:xfrm>
            <a:off x="1234698" y="5184183"/>
            <a:ext cx="7528302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72960"/>
              <a:gd name="adj6" fmla="val 59321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For you are all </a:t>
            </a:r>
            <a:r>
              <a:rPr lang="en-US" sz="2600" b="1" u="sng" dirty="0">
                <a:solidFill>
                  <a:srgbClr val="000000"/>
                </a:solidFill>
              </a:rPr>
              <a:t>sons of God </a:t>
            </a:r>
            <a:r>
              <a:rPr lang="en-US" sz="2600" b="1" dirty="0">
                <a:solidFill>
                  <a:srgbClr val="000000"/>
                </a:solidFill>
              </a:rPr>
              <a:t>through faith in Christ Jesus. For as many of you as were baptized into Christ have put on Christ. </a:t>
            </a:r>
          </a:p>
        </p:txBody>
      </p:sp>
      <p:sp>
        <p:nvSpPr>
          <p:cNvPr id="7" name="Line Callout 2 6"/>
          <p:cNvSpPr/>
          <p:nvPr/>
        </p:nvSpPr>
        <p:spPr bwMode="auto">
          <a:xfrm>
            <a:off x="1211451" y="5189349"/>
            <a:ext cx="6408549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29889"/>
              <a:gd name="adj6" fmla="val 66220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shepherd the </a:t>
            </a:r>
            <a:r>
              <a:rPr lang="en-US" sz="2600" b="1" u="sng" dirty="0">
                <a:solidFill>
                  <a:srgbClr val="000000"/>
                </a:solidFill>
              </a:rPr>
              <a:t>church </a:t>
            </a:r>
            <a:r>
              <a:rPr lang="en-US" sz="2600" b="1" dirty="0">
                <a:solidFill>
                  <a:srgbClr val="000000"/>
                </a:solidFill>
              </a:rPr>
              <a:t>of God which He </a:t>
            </a:r>
            <a:r>
              <a:rPr lang="en-US" sz="2600" b="1" u="sng" dirty="0">
                <a:solidFill>
                  <a:srgbClr val="000000"/>
                </a:solidFill>
              </a:rPr>
              <a:t>purchased with His own blood</a:t>
            </a:r>
            <a:r>
              <a:rPr lang="en-US" sz="2600" b="1" dirty="0">
                <a:solidFill>
                  <a:srgbClr val="000000"/>
                </a:solidFill>
              </a:rPr>
              <a:t>. </a:t>
            </a:r>
          </a:p>
          <a:p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8" name="Line Callout 2 7"/>
          <p:cNvSpPr/>
          <p:nvPr/>
        </p:nvSpPr>
        <p:spPr bwMode="auto">
          <a:xfrm>
            <a:off x="1242447" y="4876800"/>
            <a:ext cx="7520553" cy="1828799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44994"/>
              <a:gd name="adj6" fmla="val 65501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Blessed be the God and Father of our Lord Jesus Christ, who has blessed us with every </a:t>
            </a:r>
            <a:r>
              <a:rPr lang="en-US" sz="2600" b="1" u="sng" dirty="0">
                <a:solidFill>
                  <a:srgbClr val="000000"/>
                </a:solidFill>
              </a:rPr>
              <a:t>spiritual blessing </a:t>
            </a:r>
            <a:r>
              <a:rPr lang="en-US" sz="2600" b="1" dirty="0">
                <a:solidFill>
                  <a:srgbClr val="000000"/>
                </a:solidFill>
              </a:rPr>
              <a:t>in the heavenly places </a:t>
            </a:r>
            <a:r>
              <a:rPr lang="en-US" sz="2600" b="1" u="sng" dirty="0">
                <a:solidFill>
                  <a:srgbClr val="000000"/>
                </a:solidFill>
              </a:rPr>
              <a:t>in </a:t>
            </a:r>
            <a:r>
              <a:rPr lang="en-US" sz="2600" b="1" u="sng" dirty="0" smtClean="0">
                <a:solidFill>
                  <a:srgbClr val="000000"/>
                </a:solidFill>
              </a:rPr>
              <a:t>Christ</a:t>
            </a:r>
            <a:r>
              <a:rPr lang="en-US" sz="2600" b="1" dirty="0" smtClean="0">
                <a:solidFill>
                  <a:srgbClr val="000000"/>
                </a:solidFill>
              </a:rPr>
              <a:t>.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9" name="Line Callout 2 8"/>
          <p:cNvSpPr/>
          <p:nvPr/>
        </p:nvSpPr>
        <p:spPr bwMode="auto">
          <a:xfrm>
            <a:off x="1242447" y="4922649"/>
            <a:ext cx="7520553" cy="1828799"/>
          </a:xfrm>
          <a:prstGeom prst="borderCallout2">
            <a:avLst>
              <a:gd name="adj1" fmla="val 22166"/>
              <a:gd name="adj2" fmla="val -1153"/>
              <a:gd name="adj3" fmla="val -3310"/>
              <a:gd name="adj4" fmla="val -11910"/>
              <a:gd name="adj5" fmla="val -20418"/>
              <a:gd name="adj6" fmla="val 69004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000000"/>
                </a:solidFill>
              </a:rPr>
              <a:t>But you have come to Mount Zion and to the city of the living God, the heavenly Jerusalem, to an innumerable company of angels, to the general assembly and </a:t>
            </a:r>
            <a:r>
              <a:rPr lang="en-US" sz="2300" b="1" u="sng" dirty="0">
                <a:solidFill>
                  <a:srgbClr val="000000"/>
                </a:solidFill>
              </a:rPr>
              <a:t>church </a:t>
            </a:r>
            <a:r>
              <a:rPr lang="en-US" sz="2300" b="1" dirty="0">
                <a:solidFill>
                  <a:srgbClr val="000000"/>
                </a:solidFill>
              </a:rPr>
              <a:t>of the firstborn </a:t>
            </a:r>
            <a:r>
              <a:rPr lang="en-US" sz="2300" b="1" u="sng" dirty="0">
                <a:solidFill>
                  <a:srgbClr val="000000"/>
                </a:solidFill>
              </a:rPr>
              <a:t>who are registered in </a:t>
            </a:r>
            <a:r>
              <a:rPr lang="en-US" sz="2300" b="1" u="sng" dirty="0" smtClean="0">
                <a:solidFill>
                  <a:srgbClr val="000000"/>
                </a:solidFill>
              </a:rPr>
              <a:t>heaven</a:t>
            </a:r>
            <a:r>
              <a:rPr lang="en-US" sz="2300" b="1" dirty="0" smtClean="0">
                <a:solidFill>
                  <a:srgbClr val="000000"/>
                </a:solidFill>
              </a:rPr>
              <a:t>.</a:t>
            </a:r>
            <a:endParaRPr lang="en-US" sz="23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96685" y="2464361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Finding the New Testament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96685" y="3582030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2. Why Do I Need to be a Member?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96685" y="46996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3. How Do I Become a Member?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1524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How Do I Become a Member?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inheritance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(Rom. 9:6-7; Ezek. 18:20)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 the church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2:47)</a:t>
            </a:r>
          </a:p>
        </p:txBody>
      </p:sp>
      <p:sp>
        <p:nvSpPr>
          <p:cNvPr id="4" name="Line Callout 2 3"/>
          <p:cNvSpPr/>
          <p:nvPr/>
        </p:nvSpPr>
        <p:spPr bwMode="auto">
          <a:xfrm>
            <a:off x="1219200" y="51816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230388"/>
              <a:gd name="adj6" fmla="val 30623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For they are not all Israel who are of Israel, nor are they all children because they are the seed of </a:t>
            </a:r>
            <a:r>
              <a:rPr lang="en-US" sz="2600" b="1" dirty="0" smtClean="0">
                <a:solidFill>
                  <a:srgbClr val="000000"/>
                </a:solidFill>
              </a:rPr>
              <a:t>Abraham.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5" name="Line Callout 2 4"/>
          <p:cNvSpPr/>
          <p:nvPr/>
        </p:nvSpPr>
        <p:spPr bwMode="auto">
          <a:xfrm>
            <a:off x="1225658" y="51816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99281"/>
              <a:gd name="adj6" fmla="val 38893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And the Lord </a:t>
            </a:r>
            <a:r>
              <a:rPr lang="en-US" sz="2600" b="1" u="sng" dirty="0">
                <a:solidFill>
                  <a:srgbClr val="000000"/>
                </a:solidFill>
              </a:rPr>
              <a:t>added to the church</a:t>
            </a:r>
            <a:r>
              <a:rPr lang="en-US" sz="2600" b="1" dirty="0">
                <a:solidFill>
                  <a:srgbClr val="000000"/>
                </a:solidFill>
              </a:rPr>
              <a:t> daily those who were being saved. </a:t>
            </a:r>
          </a:p>
        </p:txBody>
      </p:sp>
    </p:spTree>
    <p:extLst>
      <p:ext uri="{BB962C8B-B14F-4D97-AF65-F5344CB8AC3E}">
        <p14:creationId xmlns:p14="http://schemas.microsoft.com/office/powerpoint/2010/main" val="27047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71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by: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Apostles given the keys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Spoken to Peter &amp; rest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(Matt. 16:18)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= terms of entrance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09600" y="1524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How Do I Become a Member?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5" name="Line Callout 2 4"/>
          <p:cNvSpPr/>
          <p:nvPr/>
        </p:nvSpPr>
        <p:spPr bwMode="auto">
          <a:xfrm>
            <a:off x="1225658" y="5181600"/>
            <a:ext cx="7537342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83728"/>
              <a:gd name="adj6" fmla="val 42389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And I also say to you that you are Peter, and on this rock I will build My church. And I will give you the </a:t>
            </a:r>
            <a:r>
              <a:rPr lang="en-US" sz="2600" b="1" u="sng" dirty="0">
                <a:solidFill>
                  <a:srgbClr val="000000"/>
                </a:solidFill>
              </a:rPr>
              <a:t>keys of the kingdom </a:t>
            </a:r>
          </a:p>
        </p:txBody>
      </p:sp>
    </p:spTree>
    <p:extLst>
      <p:ext uri="{BB962C8B-B14F-4D97-AF65-F5344CB8AC3E}">
        <p14:creationId xmlns:p14="http://schemas.microsoft.com/office/powerpoint/2010/main" val="3186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763000" cy="646331"/>
          </a:xfrm>
          <a:prstGeom prst="rect">
            <a:avLst/>
          </a:prstGeom>
          <a:solidFill>
            <a:srgbClr val="0066CC">
              <a:alpha val="34000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“Upon this rock, I will build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church”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Matt. 16:18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4800" y="3716337"/>
            <a:ext cx="8610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Thus, this is the Lord’s church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Jesus is Divine – it is a Divine institution</a:t>
            </a:r>
          </a:p>
        </p:txBody>
      </p:sp>
    </p:spTree>
    <p:extLst>
      <p:ext uri="{BB962C8B-B14F-4D97-AF65-F5344CB8AC3E}">
        <p14:creationId xmlns:p14="http://schemas.microsoft.com/office/powerpoint/2010/main" val="7231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716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by: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Apostles given the keys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the apostles require?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in Christ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16:31)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 of sins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2:38; 17:30)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 of faith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8:37; Rom. 10:9-10)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 for the remission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2:38)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09600" y="1524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How Do I Become a Member?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5" name="Line Callout 2 4"/>
          <p:cNvSpPr/>
          <p:nvPr/>
        </p:nvSpPr>
        <p:spPr bwMode="auto">
          <a:xfrm>
            <a:off x="1225658" y="5181600"/>
            <a:ext cx="7537342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20318"/>
              <a:gd name="adj6" fmla="val 38277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u="sng" dirty="0">
                <a:solidFill>
                  <a:srgbClr val="000000"/>
                </a:solidFill>
              </a:rPr>
              <a:t>Believe</a:t>
            </a:r>
            <a:r>
              <a:rPr lang="en-US" sz="2600" b="1" dirty="0">
                <a:solidFill>
                  <a:srgbClr val="000000"/>
                </a:solidFill>
              </a:rPr>
              <a:t> on the Lord Jesus Christ, and you will be saved, you and your household</a:t>
            </a:r>
            <a:endParaRPr lang="en-US" sz="2600" b="1" u="sng" dirty="0">
              <a:solidFill>
                <a:srgbClr val="000000"/>
              </a:solidFill>
            </a:endParaRPr>
          </a:p>
        </p:txBody>
      </p:sp>
      <p:sp>
        <p:nvSpPr>
          <p:cNvPr id="6" name="Line Callout 2 5"/>
          <p:cNvSpPr/>
          <p:nvPr/>
        </p:nvSpPr>
        <p:spPr bwMode="auto">
          <a:xfrm>
            <a:off x="1225658" y="5184183"/>
            <a:ext cx="7537342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20318"/>
              <a:gd name="adj6" fmla="val 56783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but now God commands all men everywhere to </a:t>
            </a:r>
            <a:r>
              <a:rPr lang="en-US" sz="2600" b="1" u="sng" dirty="0" smtClean="0">
                <a:solidFill>
                  <a:srgbClr val="000000"/>
                </a:solidFill>
              </a:rPr>
              <a:t>repent</a:t>
            </a:r>
            <a:r>
              <a:rPr lang="en-US" sz="2600" b="1" dirty="0" smtClean="0">
                <a:solidFill>
                  <a:srgbClr val="000000"/>
                </a:solidFill>
              </a:rPr>
              <a:t>…</a:t>
            </a:r>
            <a:endParaRPr lang="en-US" sz="2600" b="1" u="sng" dirty="0">
              <a:solidFill>
                <a:srgbClr val="000000"/>
              </a:solidFill>
            </a:endParaRPr>
          </a:p>
        </p:txBody>
      </p:sp>
      <p:sp>
        <p:nvSpPr>
          <p:cNvPr id="7" name="Line Callout 2 6"/>
          <p:cNvSpPr/>
          <p:nvPr/>
        </p:nvSpPr>
        <p:spPr bwMode="auto">
          <a:xfrm>
            <a:off x="1225658" y="5181600"/>
            <a:ext cx="7537342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86818"/>
              <a:gd name="adj6" fmla="val 39922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Then Philip said, "If you believe with all your heart, you may." And he answered and said, "</a:t>
            </a:r>
            <a:r>
              <a:rPr lang="en-US" sz="2600" b="1" u="sng" dirty="0">
                <a:solidFill>
                  <a:srgbClr val="000000"/>
                </a:solidFill>
              </a:rPr>
              <a:t>I believe that Jesus Christ is the Son of God</a:t>
            </a:r>
            <a:r>
              <a:rPr lang="en-US" sz="2600" b="1" dirty="0">
                <a:solidFill>
                  <a:srgbClr val="000000"/>
                </a:solidFill>
              </a:rPr>
              <a:t>." </a:t>
            </a:r>
            <a:endParaRPr lang="en-US" sz="26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2002" y="724961"/>
            <a:ext cx="359425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Day of Pentecost</a:t>
            </a:r>
          </a:p>
          <a:p>
            <a:pPr algn="ct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(Acts 2)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029" y="1863734"/>
            <a:ext cx="84582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"Men of Israel,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 these words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Jesus of Nazareth, a Man attested by God to you by miracles, wonders, and signs which God did through Him in your midst, as you yourselves also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know– </a:t>
            </a: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"Therefore let all the house of Israel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assuredly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God has made this Jesus, whom you crucified, both Lord and Christ."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Peter said to them, "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let every one of you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baptized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name of Jesus Christ for the remission of sins; and you shall receive the gift of the Holy Spirit.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those who gladly received his word were baptized; and that day about three thousand souls were added to them.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praising God and having favor with all the people. And the Lord added to the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daily those who were being 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5113191" y="1863734"/>
            <a:ext cx="2209800" cy="73169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Hear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957677" y="3052629"/>
            <a:ext cx="2209800" cy="73169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Believe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177809" y="3643156"/>
            <a:ext cx="2209800" cy="73169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Repent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852777" y="4516019"/>
            <a:ext cx="2209800" cy="73169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Baptized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1524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How Do I Become a Member?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51092"/>
              </p:ext>
            </p:extLst>
          </p:nvPr>
        </p:nvGraphicFramePr>
        <p:xfrm>
          <a:off x="0" y="0"/>
          <a:ext cx="9144004" cy="686045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2528"/>
                <a:gridCol w="1872869"/>
                <a:gridCol w="1872869"/>
                <a:gridCol w="1872869"/>
                <a:gridCol w="1872869"/>
              </a:tblGrid>
              <a:tr h="526891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20832" marR="20832" marT="20832" marB="20832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BELIEVED</a:t>
                      </a:r>
                    </a:p>
                  </a:txBody>
                  <a:tcPr marL="20832" marR="20832" marT="20832" marB="20832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REPENTED</a:t>
                      </a:r>
                    </a:p>
                  </a:txBody>
                  <a:tcPr marL="20832" marR="20832" marT="20832" marB="20832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CONFESSED</a:t>
                      </a:r>
                    </a:p>
                  </a:txBody>
                  <a:tcPr marL="20832" marR="20832" marT="20832" marB="20832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BAPTIZED</a:t>
                      </a:r>
                    </a:p>
                  </a:txBody>
                  <a:tcPr marL="20832" marR="20832" marT="20832" marB="20832">
                    <a:solidFill>
                      <a:srgbClr val="66CCFF"/>
                    </a:solidFill>
                  </a:tcPr>
                </a:tc>
              </a:tr>
              <a:tr h="8291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Pentecost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2:14-41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20832" marR="20832" marT="20832" marB="20832"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Repented vs. 37-38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Were Baptized vs. 38-41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</a:tr>
              <a:tr h="8291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Folks of Samaria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       </a:t>
                      </a:r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8:5-13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20832" marR="20832" marT="20832" marB="20832"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Believed v. 12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Were Baptized vs. 12-13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</a:tr>
              <a:tr h="8291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The Eunuch </a:t>
                      </a:r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8:35-39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20832" marR="20832" marT="20832" marB="20832"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Believed vs. 36-37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Confessed v. 37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Was Baptized v. 38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</a:tr>
              <a:tr h="980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Saul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            </a:t>
                      </a:r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9:1-20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20832" marR="20832" marT="20832" marB="20832"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Was Baptized v. 18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</a:tr>
              <a:tr h="8291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Cornelius 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10:34-48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20832" marR="20832" marT="20832" marB="20832"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Believed v. 43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Was Baptized v. 48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</a:tr>
              <a:tr h="52689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Lydia 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16:13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20832" marR="20832" marT="20832" marB="20832"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Gave Heed v. 14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Was Baptized v. 15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</a:tr>
              <a:tr h="6780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The Jailer 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16:32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20832" marR="20832" marT="20832" marB="20832"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Believed v. 31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Was Baptized v. 33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</a:tr>
              <a:tr h="8291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The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Corinthians </a:t>
                      </a:r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18:8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20832" marR="20832" marT="20832" marB="20832"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Believed v. 8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 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Were Baptized v. 8</a:t>
                      </a:r>
                    </a:p>
                  </a:txBody>
                  <a:tcPr marL="20832" marR="20832" marT="20832" marB="20832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500" b="1" dirty="0" smtClean="0">
                <a:solidFill>
                  <a:srgbClr val="FFFFFF"/>
                </a:solidFill>
              </a:rPr>
              <a:t>Conversions    in Acts</a:t>
            </a:r>
            <a:endParaRPr lang="en-US" sz="1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0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96685" y="2464361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Finding the New Testament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96685" y="358203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2. Why Do I Need to be a Member?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96685" y="46996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3. How Do I Become a Member?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-1447800" y="152400"/>
            <a:ext cx="12268200" cy="1676400"/>
            <a:chOff x="-1008" y="0"/>
            <a:chExt cx="7728" cy="1056"/>
          </a:xfrm>
        </p:grpSpPr>
        <p:pic>
          <p:nvPicPr>
            <p:cNvPr id="6166" name="Picture 5" descr="so0189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08" y="0"/>
              <a:ext cx="772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336" y="240"/>
              <a:ext cx="51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  <a:cs typeface="Arial" pitchFamily="34" charset="0"/>
                </a:rPr>
                <a:t>Salvation	</a:t>
              </a:r>
            </a:p>
          </p:txBody>
        </p:sp>
        <p:sp>
          <p:nvSpPr>
            <p:cNvPr id="6168" name="Text Box 7"/>
            <p:cNvSpPr txBox="1">
              <a:spLocks noChangeArrowheads="1"/>
            </p:cNvSpPr>
            <p:nvPr/>
          </p:nvSpPr>
          <p:spPr bwMode="auto">
            <a:xfrm>
              <a:off x="1056" y="624"/>
              <a:ext cx="34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>
                <a:latin typeface="Tempus Sans ITC" pitchFamily="82" charset="0"/>
              </a:endParaRPr>
            </a:p>
          </p:txBody>
        </p:sp>
      </p:grp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304800" y="2590800"/>
            <a:ext cx="8991600" cy="579438"/>
            <a:chOff x="96" y="1660"/>
            <a:chExt cx="5856" cy="365"/>
          </a:xfrm>
        </p:grpSpPr>
        <p:sp>
          <p:nvSpPr>
            <p:cNvPr id="6164" name="Text Box 10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Hear the gospel 		(Rom. 10:17)</a:t>
              </a: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304800" y="3124200"/>
            <a:ext cx="8991600" cy="579438"/>
            <a:chOff x="96" y="1660"/>
            <a:chExt cx="5856" cy="365"/>
          </a:xfrm>
        </p:grpSpPr>
        <p:sp>
          <p:nvSpPr>
            <p:cNvPr id="6162" name="Text Box 13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Believe In Jesus		         (Jn. 8:24)</a:t>
              </a:r>
            </a:p>
          </p:txBody>
        </p:sp>
        <p:sp>
          <p:nvSpPr>
            <p:cNvPr id="6163" name="AutoShape 14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04800" y="3687763"/>
            <a:ext cx="8991600" cy="579437"/>
            <a:chOff x="96" y="1660"/>
            <a:chExt cx="5856" cy="365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empus Sans ITC" pitchFamily="82" charset="0"/>
                </a:rPr>
                <a:t>REPENT of your sins	         (</a:t>
              </a:r>
              <a:r>
                <a:rPr lang="en-US" sz="3200" b="1" dirty="0" err="1">
                  <a:latin typeface="Tempus Sans ITC" pitchFamily="82" charset="0"/>
                </a:rPr>
                <a:t>Lk</a:t>
              </a:r>
              <a:r>
                <a:rPr lang="en-US" sz="3200" b="1" dirty="0">
                  <a:latin typeface="Tempus Sans ITC" pitchFamily="82" charset="0"/>
                </a:rPr>
                <a:t>. </a:t>
              </a:r>
              <a:r>
                <a:rPr lang="en-US" sz="3200" b="1" dirty="0" smtClean="0">
                  <a:latin typeface="Tempus Sans ITC" pitchFamily="82" charset="0"/>
                </a:rPr>
                <a:t>13:3)</a:t>
              </a:r>
              <a:endParaRPr lang="en-US" sz="3200" b="1" dirty="0">
                <a:latin typeface="Tempus Sans ITC" pitchFamily="82" charset="0"/>
              </a:endParaRPr>
            </a:p>
          </p:txBody>
        </p:sp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0" name="Group 18"/>
          <p:cNvGrpSpPr>
            <a:grpSpLocks/>
          </p:cNvGrpSpPr>
          <p:nvPr/>
        </p:nvGrpSpPr>
        <p:grpSpPr bwMode="auto">
          <a:xfrm>
            <a:off x="304800" y="4221163"/>
            <a:ext cx="8991600" cy="579437"/>
            <a:chOff x="96" y="1660"/>
            <a:chExt cx="5856" cy="365"/>
          </a:xfrm>
        </p:grpSpPr>
        <p:sp>
          <p:nvSpPr>
            <p:cNvPr id="6158" name="Text Box 19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Confess your faith		(Matt. 10:32-33)</a:t>
              </a:r>
            </a:p>
          </p:txBody>
        </p:sp>
        <p:sp>
          <p:nvSpPr>
            <p:cNvPr id="6159" name="AutoShape 20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304800" y="4754563"/>
            <a:ext cx="9372600" cy="579437"/>
            <a:chOff x="96" y="1660"/>
            <a:chExt cx="5856" cy="365"/>
          </a:xfrm>
        </p:grpSpPr>
        <p:sp>
          <p:nvSpPr>
            <p:cNvPr id="6156" name="Text Box 22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Baptized Into Christ	         (Acts 2:38)</a:t>
              </a:r>
            </a:p>
          </p:txBody>
        </p:sp>
        <p:sp>
          <p:nvSpPr>
            <p:cNvPr id="6157" name="AutoShape 23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24"/>
          <p:cNvGrpSpPr>
            <a:grpSpLocks/>
          </p:cNvGrpSpPr>
          <p:nvPr/>
        </p:nvGrpSpPr>
        <p:grpSpPr bwMode="auto">
          <a:xfrm>
            <a:off x="304800" y="6049963"/>
            <a:ext cx="9372600" cy="579437"/>
            <a:chOff x="96" y="1660"/>
            <a:chExt cx="5856" cy="365"/>
          </a:xfrm>
        </p:grpSpPr>
        <p:sp>
          <p:nvSpPr>
            <p:cNvPr id="6154" name="Text Box 25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Faithful until death             (Rev. 2:10)</a:t>
              </a:r>
            </a:p>
          </p:txBody>
        </p:sp>
        <p:sp>
          <p:nvSpPr>
            <p:cNvPr id="6155" name="AutoShape 26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457200" y="5410200"/>
            <a:ext cx="8458200" cy="579438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empus Sans ITC" pitchFamily="82" charset="0"/>
              </a:rPr>
              <a:t>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19467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Jesus is the Only Head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1012686"/>
            <a:ext cx="83058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Standard and Discipline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1628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2. OT is Not Her Law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19417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NT is Her Only Guide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5072062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4. Application &amp; Meaning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5" name="Wave 4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7008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Origin of the 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and Establishment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3317945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2. Establishment of the 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7" name="Wave 6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085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265586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          2. The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3053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          3. The Body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005201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          4. The Kingdom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4679868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          5. The House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9600" y="5354535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          6. The Temple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09600" y="602920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The Bride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12" name="Wave 11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2142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6353" y="24136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Term “Church” Used in Two Senses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6353" y="349284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Universally – No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86353" y="45720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Wave 7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3765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5061" y="21336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Name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5061" y="3022285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2. Denominational Names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85061" y="391097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3. Scriptural Names -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85061" y="4799655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4. Scriptural Names - Individual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85061" y="568834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5. Ashamed of the Name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10" name="Wave 9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119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38175" y="4800600"/>
            <a:ext cx="8001000" cy="12192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903" y="304800"/>
            <a:ext cx="719639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88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</a:t>
            </a:r>
            <a:endParaRPr lang="en-US" sz="8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69794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endParaRPr lang="en-US" sz="199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09600" y="381000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676400"/>
            <a:ext cx="8153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know which church is the church we read about in the New Testament?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US" alt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important to be a member of that church?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US" alt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one become a member of the church?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US" alt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membership in the church mean?</a:t>
            </a:r>
          </a:p>
        </p:txBody>
      </p:sp>
    </p:spTree>
    <p:extLst>
      <p:ext uri="{BB962C8B-B14F-4D97-AF65-F5344CB8AC3E}">
        <p14:creationId xmlns:p14="http://schemas.microsoft.com/office/powerpoint/2010/main" val="32421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3030</TotalTime>
  <Words>1373</Words>
  <Application>Microsoft Office PowerPoint</Application>
  <PresentationFormat>On-screen Show (4:3)</PresentationFormat>
  <Paragraphs>235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Wingdings</vt:lpstr>
      <vt:lpstr>Verdana</vt:lpstr>
      <vt:lpstr>Tempus Sans ITC</vt:lpstr>
      <vt:lpstr>Calibri</vt:lpstr>
      <vt:lpstr>Arial Narrow</vt:lpstr>
      <vt:lpstr>Times New Roman</vt:lpstr>
      <vt:lpstr>Globe</vt:lpstr>
      <vt:lpstr>13_Office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Bethel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John Croft</cp:lastModifiedBy>
  <cp:revision>134</cp:revision>
  <cp:lastPrinted>2014-12-28T22:27:44Z</cp:lastPrinted>
  <dcterms:created xsi:type="dcterms:W3CDTF">2006-01-22T03:44:01Z</dcterms:created>
  <dcterms:modified xsi:type="dcterms:W3CDTF">2016-09-05T19:31:24Z</dcterms:modified>
</cp:coreProperties>
</file>