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  <p:sldMasterId id="2147483698" r:id="rId2"/>
  </p:sldMasterIdLst>
  <p:notesMasterIdLst>
    <p:notesMasterId r:id="rId34"/>
  </p:notesMasterIdLst>
  <p:handoutMasterIdLst>
    <p:handoutMasterId r:id="rId35"/>
  </p:handoutMasterIdLst>
  <p:sldIdLst>
    <p:sldId id="319" r:id="rId3"/>
    <p:sldId id="498" r:id="rId4"/>
    <p:sldId id="499" r:id="rId5"/>
    <p:sldId id="500" r:id="rId6"/>
    <p:sldId id="501" r:id="rId7"/>
    <p:sldId id="402" r:id="rId8"/>
    <p:sldId id="297" r:id="rId9"/>
    <p:sldId id="376" r:id="rId10"/>
    <p:sldId id="258" r:id="rId11"/>
    <p:sldId id="482" r:id="rId12"/>
    <p:sldId id="487" r:id="rId13"/>
    <p:sldId id="488" r:id="rId14"/>
    <p:sldId id="489" r:id="rId15"/>
    <p:sldId id="476" r:id="rId16"/>
    <p:sldId id="483" r:id="rId17"/>
    <p:sldId id="490" r:id="rId18"/>
    <p:sldId id="491" r:id="rId19"/>
    <p:sldId id="493" r:id="rId20"/>
    <p:sldId id="494" r:id="rId21"/>
    <p:sldId id="492" r:id="rId22"/>
    <p:sldId id="477" r:id="rId23"/>
    <p:sldId id="484" r:id="rId24"/>
    <p:sldId id="478" r:id="rId25"/>
    <p:sldId id="485" r:id="rId26"/>
    <p:sldId id="495" r:id="rId27"/>
    <p:sldId id="479" r:id="rId28"/>
    <p:sldId id="486" r:id="rId29"/>
    <p:sldId id="496" r:id="rId30"/>
    <p:sldId id="497" r:id="rId31"/>
    <p:sldId id="502" r:id="rId32"/>
    <p:sldId id="503" r:id="rId33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Tempus Sans ITC" panose="04020404030D07020202" pitchFamily="82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al Narrow" panose="020B0606020202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F00"/>
    <a:srgbClr val="FFFF66"/>
    <a:srgbClr val="00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88330" autoAdjust="0"/>
  </p:normalViewPr>
  <p:slideViewPr>
    <p:cSldViewPr>
      <p:cViewPr varScale="1">
        <p:scale>
          <a:sx n="61" d="100"/>
          <a:sy n="61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BE096-1021-4D07-8B7C-F00AB8540F39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0749-40CA-4570-94AB-1CB909493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5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B96AD-89C8-4C0E-B2A4-4DCA022936CE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C4080B-D960-4051-94AF-6629E383F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5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Divine in origin</a:t>
            </a:r>
            <a:r>
              <a:rPr lang="en-US" baseline="0" dirty="0" smtClean="0"/>
              <a:t> – Began in the mind of God</a:t>
            </a:r>
          </a:p>
          <a:p>
            <a:r>
              <a:rPr lang="en-US" baseline="0" dirty="0" smtClean="0"/>
              <a:t>Establish in Jerusalem (by Christ) in 33 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80B-D960-4051-94AF-6629E383F20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5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3D233-7436-4769-B5B6-2B723F9036AC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EF769E-3198-4E2D-ACD4-343AF79864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E54B-A08A-4860-ACC5-D756600558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9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AE03-255E-489F-B949-96038BA4A8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49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1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4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08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8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58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B17B-3365-44B6-A372-987599626F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7C05-71AD-497D-923E-D4F1438862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7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51A9-7B3C-497D-B27D-03879E53F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2AA4-9822-40FF-8EFD-492823DA5C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74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31ED-1BD3-4523-8E67-BA2066CD5F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7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3198-DDEB-4579-9311-EB5E6DBBEA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992E-2E37-4489-B239-335DDE7413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0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1DCD-7B8C-4013-96C2-65A4C34D49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70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C094DB9-6802-498A-B593-FC2E29F32CA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562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important?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matter if we call you by someone else’s name?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call you Jezebel? Judas?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it matter if your wife wears the name of another man?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562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Name?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Call the Church by Any Name?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“Church of Croft”?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“Church of Satan”?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4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562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Name?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Call the Church by Any Name?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We Call One Religious Group by Name of Another?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 – a Catholic?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– a Buddhist?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Presbyterian – a Muslim?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Nazarene – a Methodist?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of God – a Free Will Baptist?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Jehovah’s Witness – a Mormon?</a:t>
            </a:r>
          </a:p>
        </p:txBody>
      </p:sp>
    </p:spTree>
    <p:extLst>
      <p:ext uri="{BB962C8B-B14F-4D97-AF65-F5344CB8AC3E}">
        <p14:creationId xmlns:p14="http://schemas.microsoft.com/office/powerpoint/2010/main" val="31452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562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Name?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Call the Church by Any Name?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We Call One Religious Group by Name of Another?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Bride of Christ should wear husband’s name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11:2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(including name) by authority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3:17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632846" y="5181600"/>
            <a:ext cx="7901553" cy="1295400"/>
          </a:xfrm>
          <a:prstGeom prst="borderCallout2">
            <a:avLst>
              <a:gd name="adj1" fmla="val 22166"/>
              <a:gd name="adj2" fmla="val -1153"/>
              <a:gd name="adj3" fmla="val -10987"/>
              <a:gd name="adj4" fmla="val -3466"/>
              <a:gd name="adj5" fmla="val -141853"/>
              <a:gd name="adj6" fmla="val 76945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For I am jealous for you with godly jealousy. For I have </a:t>
            </a:r>
            <a:r>
              <a:rPr lang="en-US" sz="2600" b="1" u="sng" dirty="0">
                <a:solidFill>
                  <a:srgbClr val="000000"/>
                </a:solidFill>
              </a:rPr>
              <a:t>betrothed you to one husband, that I may present you as a chaste virgin to Christ</a:t>
            </a:r>
            <a:r>
              <a:rPr lang="en-US" sz="26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" name="Line Callout 2 5"/>
          <p:cNvSpPr/>
          <p:nvPr/>
        </p:nvSpPr>
        <p:spPr bwMode="auto">
          <a:xfrm>
            <a:off x="609600" y="5153186"/>
            <a:ext cx="7901553" cy="1295400"/>
          </a:xfrm>
          <a:prstGeom prst="borderCallout2">
            <a:avLst>
              <a:gd name="adj1" fmla="val 22166"/>
              <a:gd name="adj2" fmla="val -1153"/>
              <a:gd name="adj3" fmla="val -10987"/>
              <a:gd name="adj4" fmla="val -3466"/>
              <a:gd name="adj5" fmla="val -103568"/>
              <a:gd name="adj6" fmla="val 67530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And whatever you do in word or deed, do all </a:t>
            </a:r>
            <a:r>
              <a:rPr lang="en-US" sz="2600" b="1" dirty="0" smtClean="0">
                <a:solidFill>
                  <a:srgbClr val="000000"/>
                </a:solidFill>
              </a:rPr>
              <a:t>      </a:t>
            </a:r>
            <a:r>
              <a:rPr lang="en-US" sz="2600" b="1" u="sng" dirty="0" smtClean="0">
                <a:solidFill>
                  <a:srgbClr val="000000"/>
                </a:solidFill>
              </a:rPr>
              <a:t>in </a:t>
            </a:r>
            <a:r>
              <a:rPr lang="en-US" sz="2600" b="1" u="sng" dirty="0">
                <a:solidFill>
                  <a:srgbClr val="000000"/>
                </a:solidFill>
              </a:rPr>
              <a:t>the name of</a:t>
            </a:r>
            <a:r>
              <a:rPr lang="en-US" sz="2600" b="1" dirty="0">
                <a:solidFill>
                  <a:srgbClr val="000000"/>
                </a:solidFill>
              </a:rPr>
              <a:t> the Lord Jesus</a:t>
            </a:r>
          </a:p>
        </p:txBody>
      </p:sp>
    </p:spTree>
    <p:extLst>
      <p:ext uri="{BB962C8B-B14F-4D97-AF65-F5344CB8AC3E}">
        <p14:creationId xmlns:p14="http://schemas.microsoft.com/office/powerpoint/2010/main" val="27483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5061" y="213360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5061" y="3022285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2.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&amp; Meaning of Names?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 modern names came – Reformation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church – “Catholic” (Universal)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– “Lutheran” (Martin Luther)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of government – “Presbyterian” / “Episcopal”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– “Baptist” (immersion)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/ Doctrine – “Pentecostal”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(Miraculous Gifts)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1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&amp; Meaning of Names?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/ Sectarian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names – is the idea that God’s people (church as a whole) is divided into denominations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5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 descr="Blue tissue paper"/>
          <p:cNvSpPr>
            <a:spLocks noChangeArrowheads="1"/>
          </p:cNvSpPr>
          <p:nvPr/>
        </p:nvSpPr>
        <p:spPr bwMode="auto">
          <a:xfrm>
            <a:off x="838200" y="2094131"/>
            <a:ext cx="7239000" cy="4724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God’s People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(The Saved)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447800" y="2856131"/>
            <a:ext cx="16002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Adventist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048000" y="3694331"/>
            <a:ext cx="1524000" cy="14478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Nazarene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96000" y="2932331"/>
            <a:ext cx="1524000" cy="14478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Presb</a:t>
            </a:r>
            <a:r>
              <a:rPr lang="en-US" sz="2000" kern="0" dirty="0" err="1" smtClean="0">
                <a:solidFill>
                  <a:prstClr val="black"/>
                </a:solidFill>
              </a:rPr>
              <a:t>yterian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447800" y="4532531"/>
            <a:ext cx="17526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Church 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f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God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3276600" y="5294531"/>
            <a:ext cx="1447800" cy="13716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Baptist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6477000" y="4380131"/>
            <a:ext cx="1371600" cy="13716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prstClr val="black"/>
                </a:solidFill>
              </a:rPr>
              <a:t>church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2600" kern="0" dirty="0">
                <a:solidFill>
                  <a:prstClr val="black"/>
                </a:solidFill>
              </a:rPr>
              <a:t>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Christ</a:t>
            </a: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4876800" y="4913531"/>
            <a:ext cx="1600200" cy="16002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Methodist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4648200" y="3465731"/>
            <a:ext cx="1371600" cy="1371600"/>
          </a:xfrm>
          <a:prstGeom prst="ellipse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Catholic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" y="121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Denominationalism / Sectarianism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9921">
            <a:off x="182839" y="1814761"/>
            <a:ext cx="3078822" cy="2252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35423" y="929577"/>
            <a:ext cx="57085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15:1-7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am the true vine, and My Father is the vinedresser.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Every branch in Me that does not bear fruit He takes away; and every branch that bears fruit He prunes, that it may bear more fruit.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You are already clean because of the word which I have spoken to you.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Abide in Me, and I in you. As the branch cannot bear fruit of itself, unless it abides in the vine, neither can you, unless you abide in Me.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I am the vine,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the branches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who abides in Me, and I in him, bears much fruit; for without Me you can do nothing.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If anyone does not abide in Me, he is cast out as a branch and is withered; and they gather them and throw them into the fire, and they are burned.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If you abide in Me, and My words abide in you, you will ask what you desire, and it shall be done for you.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738" y="4572001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Argued that</a:t>
            </a:r>
          </a:p>
          <a:p>
            <a:r>
              <a:rPr lang="en-US" dirty="0" smtClean="0"/>
              <a:t>Jesus is talking</a:t>
            </a:r>
          </a:p>
          <a:p>
            <a:r>
              <a:rPr lang="en-US" dirty="0" smtClean="0"/>
              <a:t>About</a:t>
            </a:r>
          </a:p>
          <a:p>
            <a:r>
              <a:rPr lang="en-US" dirty="0" smtClean="0"/>
              <a:t>Denominations</a:t>
            </a:r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7381" y="926311"/>
            <a:ext cx="57085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15:1-7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am the true vine, and My Father is the vinedresser.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Every branch in Me that does not bear fruit He takes away; and every branch that bears fruit He prunes, that it may bear more fruit.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You are already clean because of the word which I have spoken to you.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Abide in Me, and I in you. As the branch cannot bear fruit of itself, unless it abides in the vine, neither can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unless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abide in Me.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I am the vine,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the branches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abides in Me, and I in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bears much fruit; for without Me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do nothing.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If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abide in Me,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cast out as a branch and is withered; and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gather them and throw them into the fire, and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burned.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If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abide in Me, and My words abide in </a:t>
            </a:r>
            <a:r>
              <a:rPr lang="en-US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will ask what you desire, and it shall be done for you.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9921">
            <a:off x="182839" y="1814761"/>
            <a:ext cx="3078822" cy="2252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1738" y="4572001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Argued that</a:t>
            </a:r>
          </a:p>
          <a:p>
            <a:r>
              <a:rPr lang="en-US" dirty="0" smtClean="0"/>
              <a:t>Jesus is talking</a:t>
            </a:r>
          </a:p>
          <a:p>
            <a:r>
              <a:rPr lang="en-US" dirty="0" smtClean="0"/>
              <a:t>About</a:t>
            </a:r>
          </a:p>
          <a:p>
            <a:r>
              <a:rPr lang="en-US" dirty="0" smtClean="0"/>
              <a:t>Denominations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763000" cy="646331"/>
          </a:xfrm>
          <a:prstGeom prst="rect">
            <a:avLst/>
          </a:prstGeom>
          <a:solidFill>
            <a:srgbClr val="0066CC">
              <a:alpha val="34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“Upon this rock, I will build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church”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Matt. 16:18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3716337"/>
            <a:ext cx="8610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Thus, this is the Lord’s church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Jesus is Divine – it is a Divine institution</a:t>
            </a:r>
          </a:p>
        </p:txBody>
      </p:sp>
    </p:spTree>
    <p:extLst>
      <p:ext uri="{BB962C8B-B14F-4D97-AF65-F5344CB8AC3E}">
        <p14:creationId xmlns:p14="http://schemas.microsoft.com/office/powerpoint/2010/main" val="22897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&amp; Meaning of Names?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/ Sectarian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names – is the idea that God’s people (church as a whole) is divided into denominations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a plan for unity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17:20-21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by different names is divisive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1:10-ff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609600" y="4724400"/>
            <a:ext cx="7901553" cy="1724186"/>
          </a:xfrm>
          <a:prstGeom prst="borderCallout2">
            <a:avLst>
              <a:gd name="adj1" fmla="val 22166"/>
              <a:gd name="adj2" fmla="val -1153"/>
              <a:gd name="adj3" fmla="val -10987"/>
              <a:gd name="adj4" fmla="val -3466"/>
              <a:gd name="adj5" fmla="val -76849"/>
              <a:gd name="adj6" fmla="val 55761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I do not pray for these alone, but also for those who will believe in Me through their word;  that they </a:t>
            </a:r>
            <a:r>
              <a:rPr lang="en-US" sz="2600" b="1" u="sng" dirty="0">
                <a:solidFill>
                  <a:srgbClr val="000000"/>
                </a:solidFill>
              </a:rPr>
              <a:t>all may be one</a:t>
            </a:r>
            <a:r>
              <a:rPr lang="en-US" sz="2600" b="1" dirty="0">
                <a:solidFill>
                  <a:srgbClr val="000000"/>
                </a:solidFill>
              </a:rPr>
              <a:t>, as You, Father, are in Me, and I in You; that they also may be one in Us</a:t>
            </a:r>
          </a:p>
        </p:txBody>
      </p:sp>
      <p:sp>
        <p:nvSpPr>
          <p:cNvPr id="5" name="Line Callout 2 4"/>
          <p:cNvSpPr/>
          <p:nvPr/>
        </p:nvSpPr>
        <p:spPr bwMode="auto">
          <a:xfrm>
            <a:off x="381001" y="4038600"/>
            <a:ext cx="8458200" cy="2409986"/>
          </a:xfrm>
          <a:prstGeom prst="borderCallout2">
            <a:avLst>
              <a:gd name="adj1" fmla="val 22166"/>
              <a:gd name="adj2" fmla="val -1153"/>
              <a:gd name="adj3" fmla="val -5764"/>
              <a:gd name="adj4" fmla="val -534"/>
              <a:gd name="adj5" fmla="val -13644"/>
              <a:gd name="adj6" fmla="val 74524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Now I plead with you, brethren  that there be no divisions among you, but that you be perfectly joined together in the same mind and in the same judgment. some are saying  "</a:t>
            </a:r>
            <a:r>
              <a:rPr lang="en-US" sz="2400" b="1" u="sng" dirty="0">
                <a:solidFill>
                  <a:srgbClr val="000000"/>
                </a:solidFill>
              </a:rPr>
              <a:t>I am of Paul</a:t>
            </a:r>
            <a:r>
              <a:rPr lang="en-US" sz="2400" b="1" dirty="0">
                <a:solidFill>
                  <a:srgbClr val="000000"/>
                </a:solidFill>
              </a:rPr>
              <a:t>," or "</a:t>
            </a:r>
            <a:r>
              <a:rPr lang="en-US" sz="2400" b="1" u="sng" dirty="0">
                <a:solidFill>
                  <a:srgbClr val="000000"/>
                </a:solidFill>
              </a:rPr>
              <a:t>I am of Apollos</a:t>
            </a:r>
            <a:r>
              <a:rPr lang="en-US" sz="2400" b="1" dirty="0">
                <a:solidFill>
                  <a:srgbClr val="000000"/>
                </a:solidFill>
              </a:rPr>
              <a:t>," or "</a:t>
            </a:r>
            <a:r>
              <a:rPr lang="en-US" sz="2400" b="1" u="sng" dirty="0">
                <a:solidFill>
                  <a:srgbClr val="000000"/>
                </a:solidFill>
              </a:rPr>
              <a:t>I am of Cephas</a:t>
            </a:r>
            <a:r>
              <a:rPr lang="en-US" sz="2400" b="1" dirty="0">
                <a:solidFill>
                  <a:srgbClr val="000000"/>
                </a:solidFill>
              </a:rPr>
              <a:t>," or "</a:t>
            </a:r>
            <a:r>
              <a:rPr lang="en-US" sz="2400" b="1" u="sng" dirty="0">
                <a:solidFill>
                  <a:srgbClr val="000000"/>
                </a:solidFill>
              </a:rPr>
              <a:t>I am of Christ</a:t>
            </a:r>
            <a:r>
              <a:rPr lang="en-US" sz="2400" b="1" dirty="0">
                <a:solidFill>
                  <a:srgbClr val="000000"/>
                </a:solidFill>
              </a:rPr>
              <a:t>." Is Christ divided? Was Paul crucified for you? </a:t>
            </a:r>
          </a:p>
        </p:txBody>
      </p:sp>
    </p:spTree>
    <p:extLst>
      <p:ext uri="{BB962C8B-B14F-4D97-AF65-F5344CB8AC3E}">
        <p14:creationId xmlns:p14="http://schemas.microsoft.com/office/powerpoint/2010/main" val="33081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5061" y="213360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5061" y="3022285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2.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5061" y="391097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3. Scriptural Names -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Scriptural Names -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of God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1:2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of Firstborn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12:23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hurches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Christ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16:16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Christ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1:24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God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3:15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16:1; Rev. 2:1, 8; 3:14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749" y="1295400"/>
            <a:ext cx="590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Descriptive Titles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3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5061" y="213360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5061" y="3022285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2.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5061" y="391097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3. Scriptural Names -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85061" y="4799655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4. Scriptural Names - Individual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Scriptural Names - Individual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Difference in the Individual &amp; The Church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5:16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is not one member but many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12:14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individual is called – not name of the church (vice versa)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cannot say, “I am a church of Christ”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1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Scriptural Names - Individual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Difference in the Individual &amp; The Church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5:16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Individuals were Called: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Christians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11:26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focus on relationship to Christ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Children of God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3:26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focus on relationship to God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Disciples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11:26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focus on following teaching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Saints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1:1-2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focus on separation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Brethren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1:2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focus on relationship to one another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5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5061" y="213360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5061" y="3022285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2.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5061" y="391097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3. Scriptural Names -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85061" y="4799655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4. Scriptural Names - Individual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85061" y="568834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5. Ashamed of the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2800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Ashamed of the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Never be Ashamed of Our Name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ashamed of gospel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1:16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ashamed of fellow Christians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1:8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ashamed of name Christian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4:16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was not ashamed to be call with brethren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2:11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not ashamed to be called our God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11:16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381001" y="5257800"/>
            <a:ext cx="8458200" cy="1143000"/>
          </a:xfrm>
          <a:prstGeom prst="borderCallout2">
            <a:avLst>
              <a:gd name="adj1" fmla="val 22166"/>
              <a:gd name="adj2" fmla="val -237"/>
              <a:gd name="adj3" fmla="val -24747"/>
              <a:gd name="adj4" fmla="val -2366"/>
              <a:gd name="adj5" fmla="val -238729"/>
              <a:gd name="adj6" fmla="val 68477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Therefore </a:t>
            </a:r>
            <a:r>
              <a:rPr lang="en-US" sz="2400" b="1" u="sng" dirty="0">
                <a:solidFill>
                  <a:srgbClr val="000000"/>
                </a:solidFill>
              </a:rPr>
              <a:t>do not be ashamed</a:t>
            </a:r>
            <a:r>
              <a:rPr lang="en-US" sz="2400" b="1" dirty="0">
                <a:solidFill>
                  <a:srgbClr val="000000"/>
                </a:solidFill>
              </a:rPr>
              <a:t> of the testimony of our Lord, nor of me His </a:t>
            </a:r>
            <a:r>
              <a:rPr lang="en-US" sz="2400" b="1" dirty="0" smtClean="0">
                <a:solidFill>
                  <a:srgbClr val="000000"/>
                </a:solidFill>
              </a:rPr>
              <a:t>prisoner.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381001" y="5257800"/>
            <a:ext cx="8458200" cy="1143000"/>
          </a:xfrm>
          <a:prstGeom prst="borderCallout2">
            <a:avLst>
              <a:gd name="adj1" fmla="val 22166"/>
              <a:gd name="adj2" fmla="val -237"/>
              <a:gd name="adj3" fmla="val -24747"/>
              <a:gd name="adj4" fmla="val -2366"/>
              <a:gd name="adj5" fmla="val -203475"/>
              <a:gd name="adj6" fmla="val 67378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Yet if anyone suffers as a Christian, </a:t>
            </a:r>
            <a:r>
              <a:rPr lang="en-US" sz="2400" b="1" u="sng" dirty="0">
                <a:solidFill>
                  <a:srgbClr val="000000"/>
                </a:solidFill>
              </a:rPr>
              <a:t>let him not be </a:t>
            </a:r>
            <a:r>
              <a:rPr lang="en-US" sz="2400" b="1" u="sng" dirty="0" smtClean="0">
                <a:solidFill>
                  <a:srgbClr val="000000"/>
                </a:solidFill>
              </a:rPr>
              <a:t>ashamed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392625" y="5257800"/>
            <a:ext cx="8458200" cy="1295400"/>
          </a:xfrm>
          <a:prstGeom prst="borderCallout2">
            <a:avLst>
              <a:gd name="adj1" fmla="val 22166"/>
              <a:gd name="adj2" fmla="val -237"/>
              <a:gd name="adj3" fmla="val -24747"/>
              <a:gd name="adj4" fmla="val -2366"/>
              <a:gd name="adj5" fmla="val -150912"/>
              <a:gd name="adj6" fmla="val 81671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For both He who sanctifies and those who are being sanctified are all of one, for which reason </a:t>
            </a:r>
            <a:r>
              <a:rPr lang="en-US" sz="2400" b="1" u="sng" dirty="0">
                <a:solidFill>
                  <a:srgbClr val="000000"/>
                </a:solidFill>
              </a:rPr>
              <a:t>He is not ashamed to call them </a:t>
            </a:r>
            <a:r>
              <a:rPr lang="en-US" sz="2400" b="1" u="sng" dirty="0" smtClean="0">
                <a:solidFill>
                  <a:srgbClr val="000000"/>
                </a:solidFill>
              </a:rPr>
              <a:t>brethren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Line Callout 2 6"/>
          <p:cNvSpPr/>
          <p:nvPr/>
        </p:nvSpPr>
        <p:spPr bwMode="auto">
          <a:xfrm>
            <a:off x="392625" y="5257800"/>
            <a:ext cx="8458200" cy="1143000"/>
          </a:xfrm>
          <a:prstGeom prst="borderCallout2">
            <a:avLst>
              <a:gd name="adj1" fmla="val 22166"/>
              <a:gd name="adj2" fmla="val -237"/>
              <a:gd name="adj3" fmla="val -24747"/>
              <a:gd name="adj4" fmla="val -2366"/>
              <a:gd name="adj5" fmla="val -134322"/>
              <a:gd name="adj6" fmla="val 76357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 Therefore </a:t>
            </a:r>
            <a:r>
              <a:rPr lang="en-US" sz="2400" b="1" u="sng" dirty="0">
                <a:solidFill>
                  <a:srgbClr val="000000"/>
                </a:solidFill>
              </a:rPr>
              <a:t>God is not ashamed to be called their God</a:t>
            </a:r>
            <a:r>
              <a:rPr lang="en-US" sz="2400" b="1" dirty="0">
                <a:solidFill>
                  <a:srgbClr val="000000"/>
                </a:solidFill>
              </a:rPr>
              <a:t>, for He has prepared a city for </a:t>
            </a:r>
            <a:r>
              <a:rPr lang="en-US" sz="2400" b="1" dirty="0" smtClean="0">
                <a:solidFill>
                  <a:srgbClr val="000000"/>
                </a:solidFill>
              </a:rPr>
              <a:t>them.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2800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Ashamed of the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Never be Ashamed of Our Name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You Think of Someone Ashamed of Your Name?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children ashamed to wear your name?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wife ashamed to wear your name?</a:t>
            </a:r>
          </a:p>
        </p:txBody>
      </p:sp>
    </p:spTree>
    <p:extLst>
      <p:ext uri="{BB962C8B-B14F-4D97-AF65-F5344CB8AC3E}">
        <p14:creationId xmlns:p14="http://schemas.microsoft.com/office/powerpoint/2010/main" val="12382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2800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Ashamed of the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Never be Ashamed of Our Name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You Think of Someone Ashamed of Your Name?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are Ashamed of the Name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churches – removed the name from 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churches – not used name in advertisement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Christian hesitate to tell where go to church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3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Jesus is the Only Head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12686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2. OT is Not Her Law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19417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NT is Her Only Guide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5072062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4. Application &amp; Meaning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2318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5061" y="213360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5061" y="3022285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2. Denominational Names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5061" y="3910970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3. Scriptural Names -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85061" y="4799655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4. Scriptural Names - Individual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85061" y="568834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5. Ashamed of the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1447800" y="152400"/>
            <a:ext cx="12268200" cy="1676400"/>
            <a:chOff x="-1008" y="0"/>
            <a:chExt cx="7728" cy="1056"/>
          </a:xfrm>
        </p:grpSpPr>
        <p:pic>
          <p:nvPicPr>
            <p:cNvPr id="6166" name="Picture 5" descr="so018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08" y="0"/>
              <a:ext cx="77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51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  <a:cs typeface="Arial" pitchFamily="34" charset="0"/>
                </a:rPr>
                <a:t>Salvation	</a:t>
              </a:r>
            </a:p>
          </p:txBody>
        </p:sp>
        <p:sp>
          <p:nvSpPr>
            <p:cNvPr id="6168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>
                <a:latin typeface="Tempus Sans ITC" pitchFamily="82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304800" y="2590800"/>
            <a:ext cx="8991600" cy="579438"/>
            <a:chOff x="96" y="1660"/>
            <a:chExt cx="5856" cy="365"/>
          </a:xfrm>
        </p:grpSpPr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Hear the gospel 		(Rom. 10:17)</a:t>
              </a: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304800" y="3124200"/>
            <a:ext cx="8991600" cy="579438"/>
            <a:chOff x="96" y="1660"/>
            <a:chExt cx="5856" cy="365"/>
          </a:xfrm>
        </p:grpSpPr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Believe In Jesus		         (Jn. 8:24)</a:t>
              </a:r>
            </a:p>
          </p:txBody>
        </p:sp>
        <p:sp>
          <p:nvSpPr>
            <p:cNvPr id="6163" name="AutoShape 14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04800" y="3687763"/>
            <a:ext cx="8991600" cy="579437"/>
            <a:chOff x="96" y="1660"/>
            <a:chExt cx="5856" cy="365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empus Sans ITC" pitchFamily="82" charset="0"/>
                </a:rPr>
                <a:t>REPENT of your sins	         (</a:t>
              </a:r>
              <a:r>
                <a:rPr lang="en-US" sz="3200" b="1" dirty="0" err="1">
                  <a:latin typeface="Tempus Sans ITC" pitchFamily="82" charset="0"/>
                </a:rPr>
                <a:t>Lk</a:t>
              </a:r>
              <a:r>
                <a:rPr lang="en-US" sz="3200" b="1" dirty="0">
                  <a:latin typeface="Tempus Sans ITC" pitchFamily="82" charset="0"/>
                </a:rPr>
                <a:t>. </a:t>
              </a:r>
              <a:r>
                <a:rPr lang="en-US" sz="3200" b="1" dirty="0" smtClean="0">
                  <a:latin typeface="Tempus Sans ITC" pitchFamily="82" charset="0"/>
                </a:rPr>
                <a:t>13:3)</a:t>
              </a:r>
              <a:endParaRPr lang="en-US" sz="3200" b="1" dirty="0">
                <a:latin typeface="Tempus Sans ITC" pitchFamily="82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304800" y="4221163"/>
            <a:ext cx="8991600" cy="579437"/>
            <a:chOff x="96" y="1660"/>
            <a:chExt cx="5856" cy="365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Confess your faith		(Matt. 10:32-33)</a:t>
              </a:r>
            </a:p>
          </p:txBody>
        </p:sp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4800" y="4754563"/>
            <a:ext cx="9372600" cy="579437"/>
            <a:chOff x="96" y="1660"/>
            <a:chExt cx="5856" cy="365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Baptized Into Christ	         (Acts 2:38)</a:t>
              </a:r>
            </a:p>
          </p:txBody>
        </p:sp>
        <p:sp>
          <p:nvSpPr>
            <p:cNvPr id="6157" name="AutoShape 23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304800" y="6049963"/>
            <a:ext cx="9372600" cy="579437"/>
            <a:chOff x="96" y="1660"/>
            <a:chExt cx="5856" cy="365"/>
          </a:xfrm>
        </p:grpSpPr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Faithful until death             (Rev. 2:10)</a:t>
              </a:r>
            </a:p>
          </p:txBody>
        </p:sp>
        <p:sp>
          <p:nvSpPr>
            <p:cNvPr id="6155" name="AutoShape 26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57200" y="5410200"/>
            <a:ext cx="8458200" cy="57943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empus Sans ITC" pitchFamily="82" charset="0"/>
              </a:rPr>
              <a:t>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1150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Origin of the 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and Establishment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331794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2. Establishment of the NT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946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4679868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5. The House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9600" y="535453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                           6. The Temple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09600" y="602920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3B76"/>
                </a:solidFill>
                <a:latin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3B76"/>
                </a:solidFill>
                <a:latin typeface="Times New Roman" pitchFamily="18" charset="0"/>
              </a:rPr>
              <a:t>. The Bride</a:t>
            </a:r>
            <a:endParaRPr lang="en-US" sz="3200" b="1" dirty="0">
              <a:solidFill>
                <a:srgbClr val="003B76"/>
              </a:solidFill>
              <a:latin typeface="Times New Roman" pitchFamily="18" charset="0"/>
            </a:endParaRPr>
          </a:p>
        </p:txBody>
      </p:sp>
      <p:sp>
        <p:nvSpPr>
          <p:cNvPr id="12" name="Wave 11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6966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6353" y="24136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6353" y="349284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Universally – No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6353" y="45720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Wave 7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4613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8175" y="4800600"/>
            <a:ext cx="8001000" cy="12192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381000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8153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name is key to identity of any person, place or thing.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A word by which a person, place, or thing, or any object of thought is designated, called, or known.”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name of the New Testament church?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to answer these questions: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name important?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one name used to the exclusion of all others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1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5061" y="21336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Importance of a Name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990600" y="3355415"/>
            <a:ext cx="7162800" cy="1828800"/>
          </a:xfrm>
          <a:prstGeom prst="wedgeRoundRectCallout">
            <a:avLst>
              <a:gd name="adj1" fmla="val -63025"/>
              <a:gd name="adj2" fmla="val 10876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“Names do not matter.”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2060"/>
                </a:solidFill>
              </a:rPr>
              <a:t>“There is nothing in a name.”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2966</TotalTime>
  <Words>1917</Words>
  <Application>Microsoft Office PowerPoint</Application>
  <PresentationFormat>On-screen Show (4:3)</PresentationFormat>
  <Paragraphs>253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Verdana</vt:lpstr>
      <vt:lpstr>Tempus Sans ITC</vt:lpstr>
      <vt:lpstr>Calibri</vt:lpstr>
      <vt:lpstr>Arial Narrow</vt:lpstr>
      <vt:lpstr>Times New Roman</vt:lpstr>
      <vt:lpstr>Wingdings</vt:lpstr>
      <vt:lpstr>Globe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Bethel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John Croft</cp:lastModifiedBy>
  <cp:revision>128</cp:revision>
  <cp:lastPrinted>2014-12-07T22:23:00Z</cp:lastPrinted>
  <dcterms:created xsi:type="dcterms:W3CDTF">2006-01-22T03:44:01Z</dcterms:created>
  <dcterms:modified xsi:type="dcterms:W3CDTF">2016-09-01T20:37:44Z</dcterms:modified>
</cp:coreProperties>
</file>