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7" r:id="rId1"/>
    <p:sldMasterId id="2147483698" r:id="rId2"/>
  </p:sldMasterIdLst>
  <p:notesMasterIdLst>
    <p:notesMasterId r:id="rId40"/>
  </p:notesMasterIdLst>
  <p:sldIdLst>
    <p:sldId id="319" r:id="rId3"/>
    <p:sldId id="267" r:id="rId4"/>
    <p:sldId id="296" r:id="rId5"/>
    <p:sldId id="321" r:id="rId6"/>
    <p:sldId id="359" r:id="rId7"/>
    <p:sldId id="297" r:id="rId8"/>
    <p:sldId id="376" r:id="rId9"/>
    <p:sldId id="258" r:id="rId10"/>
    <p:sldId id="364" r:id="rId11"/>
    <p:sldId id="374" r:id="rId12"/>
    <p:sldId id="373" r:id="rId13"/>
    <p:sldId id="360" r:id="rId14"/>
    <p:sldId id="365" r:id="rId15"/>
    <p:sldId id="377" r:id="rId16"/>
    <p:sldId id="361" r:id="rId17"/>
    <p:sldId id="375" r:id="rId18"/>
    <p:sldId id="366" r:id="rId19"/>
    <p:sldId id="378" r:id="rId20"/>
    <p:sldId id="381" r:id="rId21"/>
    <p:sldId id="382" r:id="rId22"/>
    <p:sldId id="383" r:id="rId23"/>
    <p:sldId id="384" r:id="rId24"/>
    <p:sldId id="385" r:id="rId25"/>
    <p:sldId id="386" r:id="rId26"/>
    <p:sldId id="389" r:id="rId27"/>
    <p:sldId id="390" r:id="rId28"/>
    <p:sldId id="391" r:id="rId29"/>
    <p:sldId id="380" r:id="rId30"/>
    <p:sldId id="393" r:id="rId31"/>
    <p:sldId id="394" r:id="rId32"/>
    <p:sldId id="396" r:id="rId33"/>
    <p:sldId id="397" r:id="rId34"/>
    <p:sldId id="399" r:id="rId35"/>
    <p:sldId id="379" r:id="rId36"/>
    <p:sldId id="401" r:id="rId37"/>
    <p:sldId id="362" r:id="rId38"/>
    <p:sldId id="402" r:id="rId39"/>
  </p:sldIdLst>
  <p:sldSz cx="9144000" cy="6858000" type="screen4x3"/>
  <p:notesSz cx="6858000" cy="9144000"/>
  <p:embeddedFontLst>
    <p:embeddedFont>
      <p:font typeface="Tempus Sans ITC" panose="04020404030D07020202" pitchFamily="82" charset="0"/>
      <p:regular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Arial Narrow" panose="020B0606020202030204" pitchFamily="34" charset="0"/>
      <p:regular r:id="rId50"/>
      <p:bold r:id="rId51"/>
      <p:italic r:id="rId52"/>
      <p:boldItalic r:id="rId53"/>
    </p:embeddedFont>
    <p:embeddedFont>
      <p:font typeface="Tahoma" panose="020B0604030504040204" pitchFamily="34" charset="0"/>
      <p:regular r:id="rId54"/>
      <p:bold r:id="rId55"/>
    </p:embeddedFont>
    <p:embeddedFont>
      <p:font typeface="Comic Sans MS" panose="030F0702030302020204" pitchFamily="66" charset="0"/>
      <p:regular r:id="rId56"/>
      <p:bold r:id="rId57"/>
      <p:italic r:id="rId58"/>
      <p:boldItalic r:id="rId5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0066CC"/>
    <a:srgbClr val="FFFF00"/>
    <a:srgbClr val="FFFF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5" autoAdjust="0"/>
    <p:restoredTop sz="88330" autoAdjust="0"/>
  </p:normalViewPr>
  <p:slideViewPr>
    <p:cSldViewPr>
      <p:cViewPr varScale="1">
        <p:scale>
          <a:sx n="61" d="100"/>
          <a:sy n="61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6.xml"/><Relationship Id="rId51" Type="http://schemas.openxmlformats.org/officeDocument/2006/relationships/font" Target="fonts/font1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59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B96AD-89C8-4C0E-B2A4-4DCA022936C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4080B-D960-4051-94AF-6629E383F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5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Divine in origin</a:t>
            </a:r>
            <a:r>
              <a:rPr lang="en-US" baseline="0" dirty="0" smtClean="0"/>
              <a:t> – Began in the mind of God</a:t>
            </a:r>
          </a:p>
          <a:p>
            <a:r>
              <a:rPr lang="en-US" baseline="0" dirty="0" smtClean="0"/>
              <a:t>Establish in Jerusalem (by Christ) in 33 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4080B-D960-4051-94AF-6629E383F2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5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13D233-7436-4769-B5B6-2B723F9036AC}" type="slidenum">
              <a:rPr lang="en-US" smtClean="0">
                <a:latin typeface="Arial" charset="0"/>
                <a:cs typeface="Arial" charset="0"/>
              </a:rPr>
              <a:pPr/>
              <a:t>37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5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7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7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8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8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8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9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CEF769E-3198-4E2D-ACD4-343AF79864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7E54B-A08A-4860-ACC5-D756600558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989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EAE03-255E-489F-B949-96038BA4A8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817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497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164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48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083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86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719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036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584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7B17B-3365-44B6-A372-987599626F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804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193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47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796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27C05-71AD-497D-923E-D4F1438862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795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051A9-7B3C-497D-B27D-03879E53F4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64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42AA4-9822-40FF-8EFD-492823DA5C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749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31ED-1BD3-4523-8E67-BA2066CD5F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715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E3198-DDEB-4579-9311-EB5E6DBBEA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4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1992E-2E37-4489-B239-335DDE7413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088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81DCD-7B8C-4013-96C2-65A4C34D49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702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/>
            </a:gs>
            <a:gs pos="88000">
              <a:schemeClr val="bg1">
                <a:gamma/>
                <a:shade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63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5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665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666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66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C094DB9-6802-498A-B593-FC2E29F32C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chemeClr val="bg1"/>
            </a:gs>
            <a:gs pos="88000">
              <a:schemeClr val="bg1">
                <a:gamma/>
                <a:shade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8/25/2016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pic>
        <p:nvPicPr>
          <p:cNvPr id="7" name="Picture 2" descr="http://2.bp.blogspot.com/_ppYFwyNQfbs/TLyLW9icdfI/AAAAAAAABVU/r8iatg5pvDU/s1600/happy-marriage.jpg"/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66" y="0"/>
            <a:ext cx="9163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22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1903" y="304800"/>
            <a:ext cx="7196394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i="1" dirty="0" smtClean="0">
                <a:ln w="9525">
                  <a:solidFill>
                    <a:srgbClr val="0066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0066CC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  <a:p>
            <a:pPr algn="ctr"/>
            <a:r>
              <a:rPr lang="en-US" sz="8800" dirty="0" smtClean="0">
                <a:ln w="9525">
                  <a:solidFill>
                    <a:srgbClr val="0066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0066CC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Testament</a:t>
            </a:r>
            <a:endParaRPr lang="en-US" sz="8800" dirty="0">
              <a:ln w="9525">
                <a:solidFill>
                  <a:srgbClr val="0066CC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0066CC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981200"/>
            <a:ext cx="769794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dirty="0" smtClean="0">
                <a:ln w="9525">
                  <a:solidFill>
                    <a:srgbClr val="0066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0066CC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endParaRPr lang="en-US" sz="19900" dirty="0">
              <a:ln w="9525">
                <a:solidFill>
                  <a:srgbClr val="0066CC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0066CC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06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906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We Harmonize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194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Church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(Eph. 4:4)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28194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Churches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(Rom. 16:16)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581400" y="3419564"/>
            <a:ext cx="19050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39305" y="15240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Term “Church” Used in Two Senses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6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Oval 3"/>
          <p:cNvSpPr>
            <a:spLocks noChangeArrowheads="1"/>
          </p:cNvSpPr>
          <p:nvPr/>
        </p:nvSpPr>
        <p:spPr bwMode="auto">
          <a:xfrm rot="-5400000">
            <a:off x="-1714500" y="2933700"/>
            <a:ext cx="5867399" cy="1981200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n-US" altLang="en-US" sz="5400" dirty="0" smtClean="0"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Churches</a:t>
            </a:r>
          </a:p>
          <a:p>
            <a:pPr algn="ctr"/>
            <a:r>
              <a:rPr lang="en-US" altLang="en-US" sz="4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Rom. 16:16</a:t>
            </a:r>
            <a:endParaRPr lang="en-US" altLang="en-US" sz="4400" dirty="0" smtClean="0">
              <a:solidFill>
                <a:srgbClr val="CC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24200" y="851191"/>
            <a:ext cx="4164986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 Antioch </a:t>
            </a:r>
            <a:r>
              <a:rPr lang="en-US" altLang="en-US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(Acts 13:1)</a:t>
            </a:r>
          </a:p>
          <a:p>
            <a:pPr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 Corinth </a:t>
            </a:r>
            <a:r>
              <a:rPr lang="en-US" altLang="en-US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(1 Cor. 1:2)</a:t>
            </a:r>
          </a:p>
          <a:p>
            <a:pPr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</a:rPr>
              <a:t>Cenchrea</a:t>
            </a:r>
            <a:r>
              <a:rPr lang="en-US" altLang="en-US" sz="2400" dirty="0" smtClean="0">
                <a:latin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(Rom. 16:1)</a:t>
            </a:r>
          </a:p>
          <a:p>
            <a:pPr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 Philippi </a:t>
            </a:r>
            <a:r>
              <a:rPr lang="en-US" altLang="en-US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(Phil. 1:1)</a:t>
            </a:r>
          </a:p>
          <a:p>
            <a:pPr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 Ephesus </a:t>
            </a:r>
            <a:r>
              <a:rPr lang="en-US" altLang="en-US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(Rev. 2:1)</a:t>
            </a:r>
          </a:p>
          <a:p>
            <a:pPr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 Smyrna </a:t>
            </a:r>
            <a:r>
              <a:rPr lang="en-US" altLang="en-US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(Rev. 2:8)</a:t>
            </a:r>
          </a:p>
          <a:p>
            <a:pPr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</a:rPr>
              <a:t>Pergamos</a:t>
            </a:r>
            <a:r>
              <a:rPr lang="en-US" altLang="en-US" sz="2400" dirty="0" smtClean="0">
                <a:latin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(Rev. 2:12)</a:t>
            </a:r>
          </a:p>
          <a:p>
            <a:pPr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 Thyatira </a:t>
            </a:r>
            <a:r>
              <a:rPr lang="en-US" altLang="en-US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(Rev. 2:18)</a:t>
            </a:r>
          </a:p>
          <a:p>
            <a:pPr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 Sardis </a:t>
            </a:r>
            <a:r>
              <a:rPr lang="en-US" altLang="en-US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(Rev. 3:1)</a:t>
            </a:r>
          </a:p>
          <a:p>
            <a:pPr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 Philadelphia </a:t>
            </a:r>
            <a:r>
              <a:rPr lang="en-US" altLang="en-US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(Rev. 3:7)</a:t>
            </a:r>
          </a:p>
          <a:p>
            <a:pPr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 Laodicea </a:t>
            </a:r>
            <a:r>
              <a:rPr lang="en-US" altLang="en-US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(Rev. 3:14)</a:t>
            </a:r>
          </a:p>
          <a:p>
            <a:pPr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 Thessalonica </a:t>
            </a:r>
            <a:r>
              <a:rPr lang="en-US" altLang="en-US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(1 Thess. 1:1)</a:t>
            </a:r>
          </a:p>
          <a:p>
            <a:pPr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 Crete </a:t>
            </a:r>
            <a:r>
              <a:rPr lang="en-US" altLang="en-US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(Titus 1:5)</a:t>
            </a:r>
          </a:p>
          <a:p>
            <a:pPr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</a:rPr>
              <a:t>Iconium</a:t>
            </a:r>
            <a:r>
              <a:rPr lang="en-US" altLang="en-US" sz="2400" dirty="0" smtClean="0">
                <a:latin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(Acts 14:23)</a:t>
            </a:r>
          </a:p>
          <a:p>
            <a:pPr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</a:rPr>
              <a:t>Derbe</a:t>
            </a:r>
            <a:r>
              <a:rPr lang="en-US" altLang="en-US" sz="2400" dirty="0" smtClean="0">
                <a:latin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(Acts 14:23)</a:t>
            </a:r>
          </a:p>
          <a:p>
            <a:pPr>
              <a:buFontTx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</a:rPr>
              <a:t>Lystra</a:t>
            </a:r>
            <a:r>
              <a:rPr lang="en-US" altLang="en-US" sz="2400" dirty="0" smtClean="0">
                <a:latin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(Acts 14:23)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39305" y="15240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Term “Church” Used in Two Senses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4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586353" y="2413699"/>
            <a:ext cx="7924800" cy="710501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Term “Church” Used in Two Senses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endParaRPr kumimoji="0" lang="en-US" sz="40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86353" y="3492849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Universally – No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56299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Universally – No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305" y="1371600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No earthly organization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latin typeface="Arial Narrow" panose="020B0606020202030204" pitchFamily="34" charset="0"/>
              </a:rPr>
              <a:t>No role for man to fill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latin typeface="Arial Narrow" panose="020B0606020202030204" pitchFamily="34" charset="0"/>
              </a:rPr>
              <a:t>No position for man to hold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latin typeface="Arial Narrow" panose="020B0606020202030204" pitchFamily="34" charset="0"/>
              </a:rPr>
              <a:t>No central organization – headquarters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latin typeface="Arial Narrow" panose="020B0606020202030204" pitchFamily="34" charset="0"/>
              </a:rPr>
              <a:t>Consist of Church &amp; Christ as head (</a:t>
            </a:r>
            <a:r>
              <a:rPr lang="en-US" b="1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Eph. 5:23</a:t>
            </a:r>
            <a:r>
              <a:rPr lang="en-US" i="1" dirty="0" smtClean="0">
                <a:latin typeface="Arial Narrow" panose="020B0606020202030204" pitchFamily="34" charset="0"/>
              </a:rPr>
              <a:t>)</a:t>
            </a:r>
            <a:endParaRPr lang="en-US" i="1" dirty="0">
              <a:latin typeface="Arial Narrow" panose="020B0606020202030204" pitchFamily="34" charset="0"/>
            </a:endParaRPr>
          </a:p>
        </p:txBody>
      </p:sp>
      <p:sp>
        <p:nvSpPr>
          <p:cNvPr id="4" name="Line Callout 2 3"/>
          <p:cNvSpPr/>
          <p:nvPr/>
        </p:nvSpPr>
        <p:spPr bwMode="auto">
          <a:xfrm>
            <a:off x="990600" y="4953000"/>
            <a:ext cx="6934200" cy="1295400"/>
          </a:xfrm>
          <a:prstGeom prst="borderCallout2">
            <a:avLst>
              <a:gd name="adj1" fmla="val 22166"/>
              <a:gd name="adj2" fmla="val -1153"/>
              <a:gd name="adj3" fmla="val 15334"/>
              <a:gd name="adj4" fmla="val -11704"/>
              <a:gd name="adj5" fmla="val -109550"/>
              <a:gd name="adj6" fmla="val 81358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For the husband is head of the wife, as also Christ is </a:t>
            </a:r>
            <a:r>
              <a:rPr lang="en-US" sz="2600" b="1" u="sng" dirty="0">
                <a:solidFill>
                  <a:srgbClr val="000000"/>
                </a:solidFill>
              </a:rPr>
              <a:t>head</a:t>
            </a:r>
            <a:r>
              <a:rPr lang="en-US" sz="2600" b="1" dirty="0">
                <a:solidFill>
                  <a:srgbClr val="000000"/>
                </a:solidFill>
              </a:rPr>
              <a:t> of the </a:t>
            </a:r>
            <a:r>
              <a:rPr lang="en-US" sz="2600" b="1" dirty="0" smtClean="0">
                <a:solidFill>
                  <a:srgbClr val="000000"/>
                </a:solidFill>
              </a:rPr>
              <a:t>church.</a:t>
            </a:r>
            <a:endParaRPr lang="en-US" sz="2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5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56299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Universally – No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305" y="1371600"/>
            <a:ext cx="7848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No earthly organization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 smtClean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No work to be done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 smtClean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No treasury from which to function</a:t>
            </a:r>
          </a:p>
        </p:txBody>
      </p:sp>
    </p:spTree>
    <p:extLst>
      <p:ext uri="{BB962C8B-B14F-4D97-AF65-F5344CB8AC3E}">
        <p14:creationId xmlns:p14="http://schemas.microsoft.com/office/powerpoint/2010/main" val="3634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586353" y="2413699"/>
            <a:ext cx="7924800" cy="710501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Term “Church” Used in Two Senses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endParaRPr kumimoji="0" lang="en-US" sz="40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86353" y="3492849"/>
            <a:ext cx="7924800" cy="710501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Universally – No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86353" y="457200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Local Church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63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1000" y="1524000"/>
            <a:ext cx="3962400" cy="5334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36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Universal</a:t>
            </a:r>
          </a:p>
          <a:p>
            <a:pPr algn="ctr"/>
            <a:endParaRPr lang="en-US" alt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one (Eph. 4:4)</a:t>
            </a:r>
          </a:p>
          <a:p>
            <a:pPr algn="ctr"/>
            <a:endParaRPr lang="en-US" alt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organization</a:t>
            </a:r>
          </a:p>
          <a:p>
            <a:pPr algn="ctr"/>
            <a:endParaRPr lang="en-US" alt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work as a whole</a:t>
            </a:r>
          </a:p>
          <a:p>
            <a:pPr algn="ctr"/>
            <a:endParaRPr lang="en-US" alt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Treasury</a:t>
            </a:r>
            <a:endParaRPr lang="en-US" alt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042834" y="762000"/>
            <a:ext cx="3009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Distinctions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800600" y="1524000"/>
            <a:ext cx="3962400" cy="5334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36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</a:p>
          <a:p>
            <a:pPr algn="ctr"/>
            <a:endParaRPr lang="en-US" alt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(Rom. 16:16)</a:t>
            </a:r>
          </a:p>
          <a:p>
            <a:pPr algn="ctr"/>
            <a:endParaRPr lang="en-US" alt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Elders, Deacons 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(Phil. 1:1)</a:t>
            </a:r>
          </a:p>
          <a:p>
            <a:pPr algn="ctr"/>
            <a:endParaRPr lang="en-US" alt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(Eph. 4:16)</a:t>
            </a:r>
          </a:p>
          <a:p>
            <a:pPr algn="ctr"/>
            <a:endParaRPr lang="en-US" alt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Treasury (1 Cor. 16:1-2)</a:t>
            </a:r>
            <a:endParaRPr lang="en-US" alt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32847" y="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Local Church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5724" y="1447800"/>
            <a:ext cx="85382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The Organization: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latin typeface="Arial Narrow" panose="020B0606020202030204" pitchFamily="34" charset="0"/>
              </a:rPr>
              <a:t>Elders, deacons &amp;  saints (</a:t>
            </a:r>
            <a:r>
              <a:rPr lang="en-US" b="1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Phil. 1:1</a:t>
            </a:r>
            <a:r>
              <a:rPr lang="en-US" i="1" dirty="0" smtClean="0">
                <a:latin typeface="Arial Narrow" panose="020B0606020202030204" pitchFamily="34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latin typeface="Arial Narrow" panose="020B0606020202030204" pitchFamily="34" charset="0"/>
              </a:rPr>
              <a:t>No </a:t>
            </a:r>
            <a:r>
              <a:rPr lang="en-US" i="1" dirty="0" smtClean="0">
                <a:latin typeface="Arial Narrow" panose="020B0606020202030204" pitchFamily="34" charset="0"/>
              </a:rPr>
              <a:t>board</a:t>
            </a:r>
            <a:endParaRPr lang="en-US" i="1" dirty="0" smtClean="0">
              <a:latin typeface="Arial Narrow" panose="020B0606020202030204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32847" y="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Local Church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4" name="Line Callout 2 3"/>
          <p:cNvSpPr/>
          <p:nvPr/>
        </p:nvSpPr>
        <p:spPr bwMode="auto">
          <a:xfrm>
            <a:off x="990600" y="4953000"/>
            <a:ext cx="6934200" cy="1295400"/>
          </a:xfrm>
          <a:prstGeom prst="borderCallout2">
            <a:avLst>
              <a:gd name="adj1" fmla="val 22166"/>
              <a:gd name="adj2" fmla="val -1153"/>
              <a:gd name="adj3" fmla="val 15334"/>
              <a:gd name="adj4" fmla="val -11704"/>
              <a:gd name="adj5" fmla="val -205263"/>
              <a:gd name="adj6" fmla="val 65489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To all the </a:t>
            </a:r>
            <a:r>
              <a:rPr lang="en-US" sz="2600" b="1" u="sng" dirty="0">
                <a:solidFill>
                  <a:srgbClr val="000000"/>
                </a:solidFill>
              </a:rPr>
              <a:t>saints</a:t>
            </a:r>
            <a:r>
              <a:rPr lang="en-US" sz="2600" b="1" dirty="0">
                <a:solidFill>
                  <a:srgbClr val="000000"/>
                </a:solidFill>
              </a:rPr>
              <a:t> in Christ Jesus who are in Philippi, with the </a:t>
            </a:r>
            <a:r>
              <a:rPr lang="en-US" sz="2600" b="1" u="sng" dirty="0">
                <a:solidFill>
                  <a:srgbClr val="000000"/>
                </a:solidFill>
              </a:rPr>
              <a:t>bishops</a:t>
            </a:r>
            <a:r>
              <a:rPr lang="en-US" sz="2600" b="1" dirty="0">
                <a:solidFill>
                  <a:srgbClr val="000000"/>
                </a:solidFill>
              </a:rPr>
              <a:t> and </a:t>
            </a:r>
            <a:r>
              <a:rPr lang="en-US" sz="2600" b="1" u="sng" dirty="0" smtClean="0">
                <a:solidFill>
                  <a:srgbClr val="000000"/>
                </a:solidFill>
              </a:rPr>
              <a:t>deacons</a:t>
            </a:r>
            <a:r>
              <a:rPr lang="en-US" sz="2600" b="1" dirty="0" smtClean="0">
                <a:solidFill>
                  <a:srgbClr val="000000"/>
                </a:solidFill>
              </a:rPr>
              <a:t>.</a:t>
            </a:r>
            <a:endParaRPr lang="en-US" sz="2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1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5724" y="1447800"/>
            <a:ext cx="792867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The Organization: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 smtClean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Elders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latin typeface="Arial Narrow" panose="020B0606020202030204" pitchFamily="34" charset="0"/>
              </a:rPr>
              <a:t>What they are called</a:t>
            </a:r>
            <a:endParaRPr lang="en-US" i="1" dirty="0">
              <a:latin typeface="Arial Narrow" panose="020B0606020202030204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32847" y="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Local Church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2438400" cy="68580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Elders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787775" y="907942"/>
            <a:ext cx="3684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en-US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Presbuterion</a:t>
            </a:r>
            <a:endParaRPr lang="en-US" altLang="en-US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2819400" y="1746142"/>
            <a:ext cx="5943600" cy="236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u="sng" dirty="0" smtClean="0">
                <a:solidFill>
                  <a:srgbClr val="3333CC"/>
                </a:solidFill>
                <a:latin typeface="Arial" panose="020B0604020202020204" pitchFamily="34" charset="0"/>
              </a:rPr>
              <a:t>Means</a:t>
            </a:r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en-US" sz="2800" dirty="0">
                <a:solidFill>
                  <a:srgbClr val="3333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     1. Eldership; </a:t>
            </a:r>
            <a:r>
              <a:rPr lang="en-US" altLang="en-US" sz="2800" dirty="0" err="1" smtClean="0">
                <a:solidFill>
                  <a:srgbClr val="3333CC"/>
                </a:solidFill>
                <a:latin typeface="Arial" panose="020B0604020202020204" pitchFamily="34" charset="0"/>
              </a:rPr>
              <a:t>elderhood</a:t>
            </a:r>
            <a:endParaRPr lang="en-US" altLang="en-US" sz="2800" dirty="0" smtClean="0">
              <a:solidFill>
                <a:srgbClr val="3333CC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solidFill>
                  <a:srgbClr val="3333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     2. One older</a:t>
            </a:r>
          </a:p>
          <a:p>
            <a:pPr algn="ctr" eaLnBrk="1" hangingPunct="1"/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        3. Suggests maturity in </a:t>
            </a:r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judgment/ </a:t>
            </a:r>
            <a:endParaRPr lang="en-US" altLang="en-US" sz="2800" dirty="0" smtClean="0">
              <a:solidFill>
                <a:srgbClr val="3333CC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experience / wisdom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2819400" y="4489342"/>
            <a:ext cx="5943600" cy="236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 u="sng" dirty="0" smtClean="0">
                <a:solidFill>
                  <a:srgbClr val="3333CC"/>
                </a:solidFill>
                <a:latin typeface="Arial" panose="020B0604020202020204" pitchFamily="34" charset="0"/>
              </a:rPr>
              <a:t>Translated</a:t>
            </a:r>
            <a:endParaRPr lang="en-US" altLang="en-US" sz="2800" dirty="0" smtClean="0">
              <a:solidFill>
                <a:srgbClr val="3333CC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    1. </a:t>
            </a:r>
            <a:r>
              <a:rPr lang="en-US" altLang="en-US" sz="2800" i="1" dirty="0" smtClean="0">
                <a:solidFill>
                  <a:srgbClr val="3333CC"/>
                </a:solidFill>
                <a:latin typeface="Arial" panose="020B0604020202020204" pitchFamily="34" charset="0"/>
              </a:rPr>
              <a:t>Elder</a:t>
            </a:r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 (Acts 14:23; 1 Tim. </a:t>
            </a:r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5:1)</a:t>
            </a:r>
            <a:endParaRPr lang="en-US" altLang="en-US" sz="2800" dirty="0" smtClean="0">
              <a:solidFill>
                <a:srgbClr val="3333CC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   2</a:t>
            </a:r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2800" i="1" dirty="0" smtClean="0">
                <a:solidFill>
                  <a:srgbClr val="3333CC"/>
                </a:solidFill>
                <a:latin typeface="Arial" panose="020B0604020202020204" pitchFamily="34" charset="0"/>
              </a:rPr>
              <a:t>Presbyter</a:t>
            </a:r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 (1 Tim. 4:14)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32847" y="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Local Church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2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52400" y="1676400"/>
            <a:ext cx="8763000" cy="646331"/>
          </a:xfrm>
          <a:prstGeom prst="rect">
            <a:avLst/>
          </a:prstGeom>
          <a:solidFill>
            <a:srgbClr val="0066CC">
              <a:alpha val="34000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“Upon this rock, I will build 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My 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church”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533400" y="4572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Matt. 16:18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04800" y="3716337"/>
            <a:ext cx="86106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Thus, this is the Lord’s church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Since Jesus is Divine – it is a Divine institution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2438400" cy="68580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Elders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810000" y="745210"/>
            <a:ext cx="36845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Presbuterion</a:t>
            </a:r>
            <a:endParaRPr lang="en-US" altLang="en-US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Episcopos</a:t>
            </a:r>
            <a:endParaRPr lang="en-US" altLang="en-US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2819400" y="2193010"/>
            <a:ext cx="5943600" cy="25313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u="sng" dirty="0" smtClean="0">
                <a:solidFill>
                  <a:srgbClr val="3333CC"/>
                </a:solidFill>
                <a:latin typeface="Arial" panose="020B0604020202020204" pitchFamily="34" charset="0"/>
              </a:rPr>
              <a:t>Means</a:t>
            </a:r>
          </a:p>
          <a:p>
            <a:pPr marL="514350" indent="-514350" eaLnBrk="1" hangingPunct="1">
              <a:buAutoNum type="arabicPeriod"/>
            </a:pPr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Overseer</a:t>
            </a:r>
          </a:p>
          <a:p>
            <a:pPr eaLnBrk="1" hangingPunct="1"/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2. </a:t>
            </a:r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 One </a:t>
            </a:r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charged with duty of seeing</a:t>
            </a:r>
          </a:p>
          <a:p>
            <a:pPr eaLnBrk="1" hangingPunct="1"/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     that things are done by others</a:t>
            </a:r>
          </a:p>
          <a:p>
            <a:pPr eaLnBrk="1" hangingPunct="1"/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     (Thayer</a:t>
            </a:r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)</a:t>
            </a:r>
            <a:endParaRPr lang="en-US" altLang="en-US" sz="2800" dirty="0" smtClean="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2819400" y="5317210"/>
            <a:ext cx="5943600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800" b="1" u="sng" dirty="0" smtClean="0">
                <a:solidFill>
                  <a:srgbClr val="3333CC"/>
                </a:solidFill>
                <a:latin typeface="Arial" panose="020B0604020202020204" pitchFamily="34" charset="0"/>
              </a:rPr>
              <a:t>Translated</a:t>
            </a:r>
            <a:endParaRPr lang="en-US" altLang="en-US" sz="2800" dirty="0" smtClean="0">
              <a:solidFill>
                <a:srgbClr val="3333CC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2800" i="1" dirty="0" smtClean="0">
                <a:solidFill>
                  <a:srgbClr val="3333CC"/>
                </a:solidFill>
                <a:latin typeface="Arial" panose="020B0604020202020204" pitchFamily="34" charset="0"/>
              </a:rPr>
              <a:t>Overseer </a:t>
            </a:r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(Acts 20:28)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2. </a:t>
            </a:r>
            <a:r>
              <a:rPr lang="en-US" altLang="en-US" sz="2800" i="1" dirty="0" smtClean="0">
                <a:solidFill>
                  <a:srgbClr val="3333CC"/>
                </a:solidFill>
                <a:latin typeface="Arial" panose="020B0604020202020204" pitchFamily="34" charset="0"/>
              </a:rPr>
              <a:t>Bishop </a:t>
            </a:r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 (1 Tim. 3:1)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32847" y="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Local Church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0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2438400" cy="68580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Elders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06125" y="684670"/>
            <a:ext cx="35385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600" b="1" dirty="0" smtClean="0">
                <a:latin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latin typeface="Arial" panose="020B0604020202020204" pitchFamily="34" charset="0"/>
              </a:rPr>
              <a:t>Presbuterion</a:t>
            </a:r>
            <a:endParaRPr lang="en-US" altLang="en-US" sz="3600" b="1" dirty="0" smtClean="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600" b="1" dirty="0" smtClean="0">
                <a:latin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latin typeface="Arial" panose="020B0604020202020204" pitchFamily="34" charset="0"/>
              </a:rPr>
              <a:t>Episcopos</a:t>
            </a:r>
            <a:endParaRPr lang="en-US" altLang="en-US" sz="3600" b="1" dirty="0" smtClean="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600" b="1" dirty="0" smtClean="0">
                <a:latin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latin typeface="Arial" panose="020B0604020202020204" pitchFamily="34" charset="0"/>
              </a:rPr>
              <a:t>Poiman</a:t>
            </a:r>
            <a:endParaRPr lang="en-US" altLang="en-US" sz="3600" b="1" dirty="0" smtClean="0">
              <a:latin typeface="Arial" panose="020B0604020202020204" pitchFamily="34" charset="0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739325" y="2654757"/>
            <a:ext cx="59436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u="sng" dirty="0" smtClean="0">
                <a:solidFill>
                  <a:srgbClr val="3333CC"/>
                </a:solidFill>
                <a:latin typeface="Arial" panose="020B0604020202020204" pitchFamily="34" charset="0"/>
              </a:rPr>
              <a:t>Means</a:t>
            </a:r>
          </a:p>
          <a:p>
            <a:pPr eaLnBrk="1" hangingPunct="1"/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1. One who keeps, guards sheep.</a:t>
            </a:r>
          </a:p>
          <a:p>
            <a:pPr eaLnBrk="1" hangingPunct="1"/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2. To feed flock.</a:t>
            </a:r>
          </a:p>
          <a:p>
            <a:pPr eaLnBrk="1" hangingPunct="1"/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3. Work of shepherd: feed, guard,</a:t>
            </a:r>
          </a:p>
          <a:p>
            <a:pPr eaLnBrk="1" hangingPunct="1"/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     guide &amp; protect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739325" y="5321757"/>
            <a:ext cx="5943600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800" b="1" u="sng" dirty="0" smtClean="0">
                <a:solidFill>
                  <a:srgbClr val="3333CC"/>
                </a:solidFill>
                <a:latin typeface="Arial" panose="020B0604020202020204" pitchFamily="34" charset="0"/>
              </a:rPr>
              <a:t>Translated</a:t>
            </a:r>
            <a:endParaRPr lang="en-US" altLang="en-US" sz="2800" dirty="0" smtClean="0">
              <a:solidFill>
                <a:srgbClr val="3333CC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2800" i="1" dirty="0" smtClean="0">
                <a:solidFill>
                  <a:srgbClr val="3333CC"/>
                </a:solidFill>
                <a:latin typeface="Arial" panose="020B0604020202020204" pitchFamily="34" charset="0"/>
              </a:rPr>
              <a:t>Shepherd - feed </a:t>
            </a:r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 (Acts 20:28)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2. </a:t>
            </a:r>
            <a:r>
              <a:rPr lang="en-US" altLang="en-US" sz="2800" i="1" dirty="0" smtClean="0">
                <a:solidFill>
                  <a:srgbClr val="3333CC"/>
                </a:solidFill>
                <a:latin typeface="Arial" panose="020B0604020202020204" pitchFamily="34" charset="0"/>
              </a:rPr>
              <a:t>Pastor </a:t>
            </a:r>
            <a:r>
              <a:rPr lang="en-US" altLang="en-US" sz="2800" dirty="0" smtClean="0">
                <a:solidFill>
                  <a:srgbClr val="3333CC"/>
                </a:solidFill>
                <a:latin typeface="Arial" panose="020B0604020202020204" pitchFamily="34" charset="0"/>
              </a:rPr>
              <a:t> (Eph. 4:11)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32847" y="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Local Church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2438400" cy="68580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Elders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3040251" y="990600"/>
            <a:ext cx="5791200" cy="1752600"/>
          </a:xfrm>
          <a:prstGeom prst="rect">
            <a:avLst/>
          </a:prstGeom>
          <a:solidFill>
            <a:schemeClr val="tx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Elder / Presbyter</a:t>
            </a:r>
            <a:endParaRPr lang="en-US" sz="24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hangingPunct="1">
              <a:defRPr/>
            </a:pPr>
            <a:r>
              <a:rPr lang="en-US" sz="3600" b="1" i="1" dirty="0">
                <a:solidFill>
                  <a:srgbClr val="3333CC"/>
                </a:solidFill>
                <a:latin typeface="Comic Sans MS" pitchFamily="66" charset="0"/>
              </a:rPr>
              <a:t>Maturity</a:t>
            </a:r>
            <a:endParaRPr lang="en-US" sz="3600" b="1" i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3040251" y="2971800"/>
            <a:ext cx="5791200" cy="1752600"/>
          </a:xfrm>
          <a:prstGeom prst="rect">
            <a:avLst/>
          </a:prstGeom>
          <a:solidFill>
            <a:schemeClr val="tx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Overseer / Bishop</a:t>
            </a:r>
            <a:endParaRPr lang="en-US" sz="24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hangingPunct="1">
              <a:defRPr/>
            </a:pPr>
            <a:r>
              <a:rPr lang="en-US" sz="3600" b="1" i="1" dirty="0">
                <a:solidFill>
                  <a:srgbClr val="3333CC"/>
                </a:solidFill>
                <a:latin typeface="Comic Sans MS" pitchFamily="66" charset="0"/>
              </a:rPr>
              <a:t>Administrative Role</a:t>
            </a:r>
            <a:endParaRPr lang="en-US" sz="3600" b="1" i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3040251" y="4953000"/>
            <a:ext cx="5791200" cy="1752600"/>
          </a:xfrm>
          <a:prstGeom prst="rect">
            <a:avLst/>
          </a:prstGeom>
          <a:solidFill>
            <a:schemeClr val="tx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Shepherd / Pastor</a:t>
            </a:r>
            <a:endParaRPr lang="en-US" sz="24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hangingPunct="1">
              <a:defRPr/>
            </a:pPr>
            <a:r>
              <a:rPr lang="en-US" sz="3600" b="1" i="1" dirty="0">
                <a:solidFill>
                  <a:srgbClr val="3333CC"/>
                </a:solidFill>
                <a:latin typeface="Comic Sans MS" pitchFamily="66" charset="0"/>
              </a:rPr>
              <a:t>Teaching Role</a:t>
            </a:r>
            <a:endParaRPr lang="en-US" sz="3600" b="1" i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32847" y="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Local Church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87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2438400" cy="68580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Elders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439693" y="743058"/>
            <a:ext cx="670559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All 3 Terms</a:t>
            </a:r>
            <a:r>
              <a:rPr lang="en-US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 Acts 20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3219773" y="1519839"/>
            <a:ext cx="4877938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Elders (</a:t>
            </a:r>
            <a:r>
              <a:rPr lang="en-US" alt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v.</a:t>
            </a:r>
            <a:r>
              <a:rPr lang="en-US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17</a:t>
            </a:r>
            <a:r>
              <a:rPr lang="en-US" alt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Overseers (</a:t>
            </a:r>
            <a:r>
              <a:rPr lang="en-US" alt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v.</a:t>
            </a:r>
            <a:r>
              <a:rPr lang="en-US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28</a:t>
            </a:r>
            <a:r>
              <a:rPr lang="en-US" alt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Shepherds</a:t>
            </a:r>
            <a:r>
              <a:rPr lang="en-US" alt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</a:t>
            </a:r>
            <a:r>
              <a:rPr lang="en-US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v. 28</a:t>
            </a:r>
            <a:r>
              <a:rPr lang="en-US" alt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32847" y="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Local Church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6" name="Line Callout 2 5"/>
          <p:cNvSpPr/>
          <p:nvPr/>
        </p:nvSpPr>
        <p:spPr bwMode="auto">
          <a:xfrm>
            <a:off x="2590799" y="4271361"/>
            <a:ext cx="6504123" cy="2586639"/>
          </a:xfrm>
          <a:prstGeom prst="borderCallout2">
            <a:avLst>
              <a:gd name="adj1" fmla="val 22166"/>
              <a:gd name="adj2" fmla="val -1153"/>
              <a:gd name="adj3" fmla="val 23709"/>
              <a:gd name="adj4" fmla="val -743"/>
              <a:gd name="adj5" fmla="val 22055"/>
              <a:gd name="adj6" fmla="val -516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0000"/>
                </a:solidFill>
              </a:rPr>
              <a:t>17  From Miletus he sent to Ephesus and called for the </a:t>
            </a:r>
            <a:r>
              <a:rPr lang="en-US" sz="2400" b="1" u="sng" dirty="0">
                <a:solidFill>
                  <a:srgbClr val="000000"/>
                </a:solidFill>
              </a:rPr>
              <a:t>elders</a:t>
            </a:r>
            <a:r>
              <a:rPr lang="en-US" sz="2400" b="1" dirty="0">
                <a:solidFill>
                  <a:srgbClr val="000000"/>
                </a:solidFill>
              </a:rPr>
              <a:t> of the church. 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28  </a:t>
            </a:r>
            <a:r>
              <a:rPr lang="en-US" sz="2400" b="1" dirty="0">
                <a:solidFill>
                  <a:srgbClr val="000000"/>
                </a:solidFill>
              </a:rPr>
              <a:t>Therefore take heed to yourselves and to all the flock, among which the Holy Spirit has made you </a:t>
            </a:r>
            <a:r>
              <a:rPr lang="en-US" sz="2400" b="1" u="sng" dirty="0">
                <a:solidFill>
                  <a:srgbClr val="000000"/>
                </a:solidFill>
              </a:rPr>
              <a:t>overseers</a:t>
            </a:r>
            <a:r>
              <a:rPr lang="en-US" sz="2400" b="1" dirty="0">
                <a:solidFill>
                  <a:srgbClr val="000000"/>
                </a:solidFill>
              </a:rPr>
              <a:t>, to </a:t>
            </a:r>
            <a:r>
              <a:rPr lang="en-US" sz="2400" b="1" u="sng" dirty="0">
                <a:solidFill>
                  <a:srgbClr val="000000"/>
                </a:solidFill>
              </a:rPr>
              <a:t>shepherd</a:t>
            </a:r>
            <a:r>
              <a:rPr lang="en-US" sz="2400" b="1" dirty="0">
                <a:solidFill>
                  <a:srgbClr val="000000"/>
                </a:solidFill>
              </a:rPr>
              <a:t> (feed)  the church of God which He purchased with His own blood. </a:t>
            </a:r>
          </a:p>
        </p:txBody>
      </p:sp>
    </p:spTree>
    <p:extLst>
      <p:ext uri="{BB962C8B-B14F-4D97-AF65-F5344CB8AC3E}">
        <p14:creationId xmlns:p14="http://schemas.microsoft.com/office/powerpoint/2010/main" val="79524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5724" y="1447800"/>
            <a:ext cx="792867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The Organization: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 smtClean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Elders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latin typeface="Arial Narrow" panose="020B0606020202030204" pitchFamily="34" charset="0"/>
              </a:rPr>
              <a:t>What they are called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latin typeface="Arial Narrow" panose="020B0606020202030204" pitchFamily="34" charset="0"/>
              </a:rPr>
              <a:t>Elders in every church (</a:t>
            </a:r>
            <a:r>
              <a:rPr lang="en-US" b="1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Acts 14:23</a:t>
            </a:r>
            <a:r>
              <a:rPr lang="en-US" i="1" dirty="0" smtClean="0">
                <a:latin typeface="Arial Narrow" panose="020B0606020202030204" pitchFamily="34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latin typeface="Arial Narrow" panose="020B0606020202030204" pitchFamily="34" charset="0"/>
              </a:rPr>
              <a:t>To be a plurality (</a:t>
            </a:r>
            <a:r>
              <a:rPr lang="en-US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Acts 14:23; Phil. 1:1</a:t>
            </a:r>
            <a:r>
              <a:rPr lang="en-US" i="1" dirty="0" smtClean="0">
                <a:latin typeface="Arial Narrow" panose="020B0606020202030204" pitchFamily="34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latin typeface="Arial Narrow" panose="020B0606020202030204" pitchFamily="34" charset="0"/>
              </a:rPr>
              <a:t>Work they do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 Narrow" panose="020B0606020202030204" pitchFamily="34" charset="0"/>
              </a:rPr>
              <a:t>Oversee (</a:t>
            </a:r>
            <a:r>
              <a:rPr lang="en-US" b="1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Acts 20:28; 1 Pet. 5:1-2</a:t>
            </a:r>
            <a:r>
              <a:rPr lang="en-US" i="1" dirty="0" smtClean="0">
                <a:latin typeface="Arial Narrow" panose="020B0606020202030204" pitchFamily="34" charset="0"/>
              </a:rPr>
              <a:t>)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 Narrow" panose="020B0606020202030204" pitchFamily="34" charset="0"/>
              </a:rPr>
              <a:t>Watch for souls (</a:t>
            </a:r>
            <a:r>
              <a:rPr lang="en-US" b="1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Heb. 13:17</a:t>
            </a:r>
            <a:r>
              <a:rPr lang="en-US" i="1" dirty="0" smtClean="0">
                <a:latin typeface="Arial Narrow" panose="020B0606020202030204" pitchFamily="34" charset="0"/>
              </a:rPr>
              <a:t>)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 Narrow" panose="020B0606020202030204" pitchFamily="34" charset="0"/>
              </a:rPr>
              <a:t>Feed the flock (</a:t>
            </a:r>
            <a:r>
              <a:rPr lang="en-US" b="1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Acts 20:28</a:t>
            </a:r>
            <a:r>
              <a:rPr lang="en-US" i="1" dirty="0" smtClean="0">
                <a:latin typeface="Arial Narrow" panose="020B0606020202030204" pitchFamily="34" charset="0"/>
              </a:rPr>
              <a:t>)</a:t>
            </a:r>
            <a:endParaRPr lang="en-US" i="1" dirty="0">
              <a:latin typeface="Arial Narrow" panose="020B0606020202030204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32847" y="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Local Church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" name="Line Callout 2 4"/>
          <p:cNvSpPr/>
          <p:nvPr/>
        </p:nvSpPr>
        <p:spPr bwMode="auto">
          <a:xfrm>
            <a:off x="1128147" y="5540644"/>
            <a:ext cx="6934200" cy="1295400"/>
          </a:xfrm>
          <a:prstGeom prst="borderCallout2">
            <a:avLst>
              <a:gd name="adj1" fmla="val 22166"/>
              <a:gd name="adj2" fmla="val -1153"/>
              <a:gd name="adj3" fmla="val 15334"/>
              <a:gd name="adj4" fmla="val -11704"/>
              <a:gd name="adj5" fmla="val -171763"/>
              <a:gd name="adj6" fmla="val 52526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So when they had appointed elders in every </a:t>
            </a:r>
            <a:r>
              <a:rPr lang="en-US" sz="2600" b="1" dirty="0" smtClean="0">
                <a:solidFill>
                  <a:srgbClr val="000000"/>
                </a:solidFill>
              </a:rPr>
              <a:t>church…</a:t>
            </a:r>
            <a:endParaRPr lang="en-US" sz="2600" b="1" dirty="0">
              <a:solidFill>
                <a:srgbClr val="000000"/>
              </a:solidFill>
            </a:endParaRPr>
          </a:p>
        </p:txBody>
      </p:sp>
      <p:sp>
        <p:nvSpPr>
          <p:cNvPr id="6" name="Line Callout 2 5"/>
          <p:cNvSpPr/>
          <p:nvPr/>
        </p:nvSpPr>
        <p:spPr bwMode="auto">
          <a:xfrm>
            <a:off x="1128147" y="5546175"/>
            <a:ext cx="6934200" cy="1295400"/>
          </a:xfrm>
          <a:prstGeom prst="borderCallout2">
            <a:avLst>
              <a:gd name="adj1" fmla="val 22166"/>
              <a:gd name="adj2" fmla="val -1153"/>
              <a:gd name="adj3" fmla="val 15334"/>
              <a:gd name="adj4" fmla="val -11704"/>
              <a:gd name="adj5" fmla="val -72461"/>
              <a:gd name="adj6" fmla="val 43586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the Holy Spirit has made you </a:t>
            </a:r>
            <a:r>
              <a:rPr lang="en-US" sz="2600" b="1" u="sng" dirty="0">
                <a:solidFill>
                  <a:srgbClr val="000000"/>
                </a:solidFill>
              </a:rPr>
              <a:t>overseers</a:t>
            </a:r>
            <a:r>
              <a:rPr lang="en-US" sz="2600" b="1" dirty="0">
                <a:solidFill>
                  <a:srgbClr val="000000"/>
                </a:solidFill>
              </a:rPr>
              <a:t>, to shepherd the church of God </a:t>
            </a:r>
          </a:p>
        </p:txBody>
      </p:sp>
      <p:sp>
        <p:nvSpPr>
          <p:cNvPr id="7" name="Line Callout 2 6"/>
          <p:cNvSpPr/>
          <p:nvPr/>
        </p:nvSpPr>
        <p:spPr bwMode="auto">
          <a:xfrm>
            <a:off x="1141062" y="5572006"/>
            <a:ext cx="6934200" cy="1295400"/>
          </a:xfrm>
          <a:prstGeom prst="borderCallout2">
            <a:avLst>
              <a:gd name="adj1" fmla="val 22166"/>
              <a:gd name="adj2" fmla="val -1153"/>
              <a:gd name="adj3" fmla="val 15334"/>
              <a:gd name="adj4" fmla="val -11704"/>
              <a:gd name="adj5" fmla="val -43747"/>
              <a:gd name="adj6" fmla="val 47386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Obey those who rule over you, and be submissive, for they </a:t>
            </a:r>
            <a:r>
              <a:rPr lang="en-US" sz="2600" b="1" u="sng" dirty="0">
                <a:solidFill>
                  <a:srgbClr val="000000"/>
                </a:solidFill>
              </a:rPr>
              <a:t>watch out for your </a:t>
            </a:r>
            <a:r>
              <a:rPr lang="en-US" sz="2600" b="1" u="sng" dirty="0" smtClean="0">
                <a:solidFill>
                  <a:srgbClr val="000000"/>
                </a:solidFill>
              </a:rPr>
              <a:t>souls</a:t>
            </a:r>
            <a:r>
              <a:rPr lang="en-US" sz="2600" b="1" dirty="0" smtClean="0">
                <a:solidFill>
                  <a:srgbClr val="000000"/>
                </a:solidFill>
              </a:rPr>
              <a:t>.</a:t>
            </a:r>
            <a:endParaRPr lang="en-US" sz="2600" b="1" dirty="0">
              <a:solidFill>
                <a:srgbClr val="000000"/>
              </a:solidFill>
            </a:endParaRPr>
          </a:p>
        </p:txBody>
      </p:sp>
      <p:sp>
        <p:nvSpPr>
          <p:cNvPr id="8" name="Line Callout 2 7"/>
          <p:cNvSpPr/>
          <p:nvPr/>
        </p:nvSpPr>
        <p:spPr bwMode="auto">
          <a:xfrm>
            <a:off x="457200" y="5568131"/>
            <a:ext cx="8382000" cy="1295400"/>
          </a:xfrm>
          <a:prstGeom prst="borderCallout2">
            <a:avLst>
              <a:gd name="adj1" fmla="val 22166"/>
              <a:gd name="adj2" fmla="val -1153"/>
              <a:gd name="adj3" fmla="val -20558"/>
              <a:gd name="adj4" fmla="val -2459"/>
              <a:gd name="adj5" fmla="val -76050"/>
              <a:gd name="adj6" fmla="val 59455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The elders who are among you I exhort, I who am a fellow elder </a:t>
            </a:r>
            <a:r>
              <a:rPr lang="en-US" sz="2600" b="1" dirty="0" smtClean="0">
                <a:solidFill>
                  <a:srgbClr val="000000"/>
                </a:solidFill>
              </a:rPr>
              <a:t>…Shepherd </a:t>
            </a:r>
            <a:r>
              <a:rPr lang="en-US" sz="2600" b="1" dirty="0">
                <a:solidFill>
                  <a:srgbClr val="000000"/>
                </a:solidFill>
              </a:rPr>
              <a:t>the flock of God which is among you, serving as </a:t>
            </a:r>
            <a:r>
              <a:rPr lang="en-US" sz="2600" b="1" u="sng" dirty="0">
                <a:solidFill>
                  <a:srgbClr val="000000"/>
                </a:solidFill>
              </a:rPr>
              <a:t>overseers</a:t>
            </a:r>
            <a:endParaRPr lang="en-US" sz="2600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9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5724" y="1447800"/>
            <a:ext cx="792867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The Organization: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 smtClean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Elders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latin typeface="Arial Narrow" panose="020B0606020202030204" pitchFamily="34" charset="0"/>
              </a:rPr>
              <a:t>What they are called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latin typeface="Arial Narrow" panose="020B0606020202030204" pitchFamily="34" charset="0"/>
              </a:rPr>
              <a:t>Elders in every church (</a:t>
            </a:r>
            <a:r>
              <a:rPr lang="en-US" b="1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Acts 14:23</a:t>
            </a:r>
            <a:r>
              <a:rPr lang="en-US" i="1" dirty="0" smtClean="0">
                <a:latin typeface="Arial Narrow" panose="020B0606020202030204" pitchFamily="34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latin typeface="Arial Narrow" panose="020B0606020202030204" pitchFamily="34" charset="0"/>
              </a:rPr>
              <a:t>To be a plurality (</a:t>
            </a:r>
            <a:r>
              <a:rPr lang="en-US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Acts 14:23; Phil. </a:t>
            </a:r>
            <a:r>
              <a:rPr lang="en-US" b="1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1:1</a:t>
            </a:r>
            <a:r>
              <a:rPr lang="en-US" i="1" dirty="0" smtClean="0">
                <a:latin typeface="Arial Narrow" panose="020B0606020202030204" pitchFamily="34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latin typeface="Arial Narrow" panose="020B0606020202030204" pitchFamily="34" charset="0"/>
              </a:rPr>
              <a:t>Work they do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latin typeface="Arial Narrow" panose="020B0606020202030204" pitchFamily="34" charset="0"/>
              </a:rPr>
              <a:t>Qualifications (</a:t>
            </a:r>
            <a:r>
              <a:rPr lang="en-US" b="1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1 Tim. 3:1-7; Titus 1:5-7</a:t>
            </a:r>
            <a:r>
              <a:rPr lang="en-US" i="1" dirty="0" smtClean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32847" y="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Local Church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3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289050" y="1638230"/>
            <a:ext cx="59134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1.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 A Man </a:t>
            </a:r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(1 Tim. 3:1; Tit. 1:6)</a:t>
            </a:r>
          </a:p>
          <a:p>
            <a:pPr eaLnBrk="1" hangingPunct="1"/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2.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 Desires the office </a:t>
            </a:r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(1 Tim. 3:1)</a:t>
            </a:r>
          </a:p>
          <a:p>
            <a:pPr eaLnBrk="1" hangingPunct="1"/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3.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 Blameless </a:t>
            </a:r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(1 Tim. 3:2; Tit. 1:6)</a:t>
            </a:r>
          </a:p>
          <a:p>
            <a:pPr eaLnBrk="1" hangingPunct="1"/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4.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 Husband - one wife </a:t>
            </a:r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(1 Tim. 3:2; Tit. 1:6)</a:t>
            </a:r>
            <a:endParaRPr lang="en-US" altLang="en-US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5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. Faithful children </a:t>
            </a:r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(1 Tim. 3:4; Tit. 1:6)</a:t>
            </a:r>
            <a:endParaRPr lang="en-US" altLang="en-US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6.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 Vigilant </a:t>
            </a:r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(1 Tim. 3:2)</a:t>
            </a:r>
            <a:endParaRPr lang="en-US" altLang="en-US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7.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 Temperate </a:t>
            </a:r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(Tit. 1:8)</a:t>
            </a: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1295400" y="4152830"/>
            <a:ext cx="7010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8.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 Sober </a:t>
            </a:r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(1 Tim. 3:2; Tit. 1:8)</a:t>
            </a:r>
          </a:p>
          <a:p>
            <a:pPr eaLnBrk="1" hangingPunct="1"/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9.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 Of Good Behavior </a:t>
            </a:r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(1 Tim. 3:2)</a:t>
            </a:r>
            <a:endParaRPr lang="en-US" altLang="en-US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10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. Given To Hospitality </a:t>
            </a:r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(1 Tim. 3:2; Tit. 1:8)</a:t>
            </a:r>
          </a:p>
          <a:p>
            <a:pPr eaLnBrk="1" hangingPunct="1"/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11.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 Apt to Teach </a:t>
            </a:r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(1 Tim. 3:2; Tit. 1:9)</a:t>
            </a:r>
            <a:endParaRPr lang="en-US" altLang="en-US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12.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 Of Good Report </a:t>
            </a:r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(1 Tim. 3:7)</a:t>
            </a:r>
            <a:endParaRPr lang="en-US" altLang="en-US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13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. Not Given to Wine </a:t>
            </a:r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(1 Tim. 3:3; Tit. 1:7)</a:t>
            </a:r>
          </a:p>
          <a:p>
            <a:pPr eaLnBrk="1" hangingPunct="1"/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14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. Not a Striker </a:t>
            </a:r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rPr>
              <a:t>(1 Tim. 3:3;Tit. 1:7)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83568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Qualifications of Elders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32847" y="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Local Church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1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320800" y="1631279"/>
            <a:ext cx="5003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t>15.</a:t>
            </a: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Not Greedy</a:t>
            </a: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t>(1 Tim. 3:3; Tit. 1:7)</a:t>
            </a: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t>16.</a:t>
            </a: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Patient </a:t>
            </a:r>
            <a:r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t>(1 Tim. 3:3)</a:t>
            </a:r>
          </a:p>
          <a:p>
            <a:pPr eaLnBrk="1" hangingPunct="1"/>
            <a:r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t>17.</a:t>
            </a: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Not a Brawler</a:t>
            </a: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t>(1 Tim. 3:3)</a:t>
            </a: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t>18.</a:t>
            </a: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Not Covetous</a:t>
            </a: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t>(1 Tim. 3:3)</a:t>
            </a:r>
          </a:p>
          <a:p>
            <a:pPr eaLnBrk="1" hangingPunct="1"/>
            <a:r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t>19.</a:t>
            </a: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Not a Novice</a:t>
            </a: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t>(1 Tim. 3:6)</a:t>
            </a: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t>20.</a:t>
            </a: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Not Self-Willed</a:t>
            </a: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t>(Tit. 1:7)</a:t>
            </a:r>
          </a:p>
          <a:p>
            <a:pPr eaLnBrk="1" hangingPunct="1"/>
            <a:r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t>21.</a:t>
            </a: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Not Soon Angry</a:t>
            </a: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t>(Tit. 1:7)</a:t>
            </a:r>
          </a:p>
          <a:p>
            <a:pPr eaLnBrk="1" hangingPunct="1"/>
            <a:r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t>22.</a:t>
            </a: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Lover of Good Men</a:t>
            </a: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t>(Tit. 1:8)</a:t>
            </a: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327150" y="4557042"/>
            <a:ext cx="2532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t>23.</a:t>
            </a:r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 Just </a:t>
            </a:r>
            <a:r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t>(Tit. 1:8)</a:t>
            </a:r>
            <a:endParaRPr lang="en-US" altLang="en-US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t>24.</a:t>
            </a:r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 Holy </a:t>
            </a:r>
            <a:r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t>(Tit. 1:8)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87729"/>
            <a:ext cx="9144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Qualifications of Elders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32847" y="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Local Church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3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5724" y="1447800"/>
            <a:ext cx="79286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The Organization: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 smtClean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Elders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 smtClean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Deacons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latin typeface="Arial Narrow" panose="020B0606020202030204" pitchFamily="34" charset="0"/>
              </a:rPr>
              <a:t>Word “deacon” </a:t>
            </a:r>
            <a:r>
              <a:rPr lang="en-US" i="1" dirty="0" smtClean="0">
                <a:latin typeface="Arial Narrow" panose="020B0606020202030204" pitchFamily="34" charset="0"/>
              </a:rPr>
              <a:t>= servant </a:t>
            </a:r>
            <a:r>
              <a:rPr lang="en-US" i="1" dirty="0" smtClean="0">
                <a:latin typeface="Arial Narrow" panose="020B0606020202030204" pitchFamily="34" charset="0"/>
              </a:rPr>
              <a:t>or minister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latin typeface="Arial Narrow" panose="020B0606020202030204" pitchFamily="34" charset="0"/>
              </a:rPr>
              <a:t>Serve under the oversight of elders </a:t>
            </a:r>
            <a:endParaRPr lang="en-US" i="1" dirty="0">
              <a:latin typeface="Arial Narrow" panose="020B0606020202030204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32847" y="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Local Church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4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1181100"/>
            <a:ext cx="77724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Authority Except - Delegated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143000" y="3238500"/>
            <a:ext cx="3048000" cy="34290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u="sng" dirty="0">
                <a:solidFill>
                  <a:srgbClr val="FBF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Elders</a:t>
            </a:r>
          </a:p>
          <a:p>
            <a:pPr algn="ctr">
              <a:defRPr/>
            </a:pPr>
            <a:r>
              <a:rPr lang="en-US" sz="3200" b="1" u="sng" dirty="0">
                <a:solidFill>
                  <a:srgbClr val="FBF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</a:t>
            </a:r>
            <a:endParaRPr lang="en-US" b="1" dirty="0">
              <a:solidFill>
                <a:srgbClr val="FBFA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b="1" dirty="0">
              <a:solidFill>
                <a:srgbClr val="FBFA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b="1" dirty="0">
                <a:solidFill>
                  <a:srgbClr val="FBF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“oversee”</a:t>
            </a:r>
          </a:p>
          <a:p>
            <a:pPr algn="ctr">
              <a:defRPr/>
            </a:pPr>
            <a:r>
              <a:rPr lang="en-US" b="1" dirty="0">
                <a:solidFill>
                  <a:srgbClr val="FBF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(Acts 20:28)</a:t>
            </a:r>
          </a:p>
          <a:p>
            <a:pPr algn="ctr">
              <a:defRPr/>
            </a:pPr>
            <a:r>
              <a:rPr lang="en-US" b="1" dirty="0">
                <a:solidFill>
                  <a:srgbClr val="FBF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“Rule”</a:t>
            </a:r>
          </a:p>
          <a:p>
            <a:pPr algn="ctr">
              <a:defRPr/>
            </a:pPr>
            <a:r>
              <a:rPr lang="en-US" b="1" dirty="0">
                <a:solidFill>
                  <a:srgbClr val="FBF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(Heb. 13:17)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181600" y="3238500"/>
            <a:ext cx="3048000" cy="34290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u="sng" dirty="0">
                <a:solidFill>
                  <a:srgbClr val="FBF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Deacon</a:t>
            </a:r>
          </a:p>
          <a:p>
            <a:pPr algn="ctr">
              <a:defRPr/>
            </a:pPr>
            <a:r>
              <a:rPr lang="en-US" sz="3200" b="1" u="sng" dirty="0">
                <a:solidFill>
                  <a:srgbClr val="FBF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Elders</a:t>
            </a:r>
            <a:endParaRPr lang="en-US" b="1" dirty="0">
              <a:solidFill>
                <a:srgbClr val="FBFA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b="1" dirty="0">
              <a:solidFill>
                <a:srgbClr val="FBFA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b="1" dirty="0" smtClean="0">
              <a:solidFill>
                <a:srgbClr val="FBFA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FBF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</a:t>
            </a:r>
            <a:r>
              <a:rPr lang="en-US" b="1" dirty="0">
                <a:solidFill>
                  <a:srgbClr val="FBF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</a:t>
            </a:r>
          </a:p>
          <a:p>
            <a:pPr algn="ctr">
              <a:defRPr/>
            </a:pPr>
            <a:r>
              <a:rPr lang="en-US" b="1" dirty="0">
                <a:solidFill>
                  <a:srgbClr val="FBF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suggests</a:t>
            </a:r>
          </a:p>
          <a:p>
            <a:pPr algn="ctr">
              <a:defRPr/>
            </a:pPr>
            <a:r>
              <a:rPr lang="en-US" b="1" dirty="0">
                <a:solidFill>
                  <a:srgbClr val="FBFA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“submission”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32847" y="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Local Church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7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09600" y="24384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Jesus is the Only Head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19100" y="1066800"/>
            <a:ext cx="83058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It’s Standard and Discipline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09600" y="3316287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2. OT is Not Her Law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09600" y="4194174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NT is Her Only Guide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09600" y="5072062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4. Application &amp; Meaning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" name="Wave 4"/>
          <p:cNvSpPr/>
          <p:nvPr/>
        </p:nvSpPr>
        <p:spPr bwMode="auto">
          <a:xfrm>
            <a:off x="38100" y="707886"/>
            <a:ext cx="1638300" cy="762000"/>
          </a:xfrm>
          <a:prstGeom prst="wave">
            <a:avLst/>
          </a:prstGeom>
          <a:solidFill>
            <a:schemeClr val="tx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01595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5724" y="1447800"/>
            <a:ext cx="792867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The Organization: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 smtClean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Elders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 smtClean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Deacons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latin typeface="Arial Narrow" panose="020B0606020202030204" pitchFamily="34" charset="0"/>
              </a:rPr>
              <a:t>Word “deacon” means servant or minister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latin typeface="Arial Narrow" panose="020B0606020202030204" pitchFamily="34" charset="0"/>
              </a:rPr>
              <a:t>Serve under the oversight of elders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latin typeface="Arial Narrow" panose="020B0606020202030204" pitchFamily="34" charset="0"/>
              </a:rPr>
              <a:t>Example of how deacons work (</a:t>
            </a:r>
            <a:r>
              <a:rPr lang="en-US" b="1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Acts 6:1-6</a:t>
            </a:r>
            <a:r>
              <a:rPr lang="en-US" i="1" dirty="0" smtClean="0">
                <a:latin typeface="Arial Narrow" panose="020B0606020202030204" pitchFamily="34" charset="0"/>
              </a:rPr>
              <a:t>) </a:t>
            </a:r>
            <a:endParaRPr lang="en-US" i="1" dirty="0">
              <a:latin typeface="Arial Narrow" panose="020B0606020202030204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32847" y="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Local Church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79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705173" y="1371600"/>
            <a:ext cx="7924800" cy="45550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600" dirty="0" smtClean="0">
                <a:solidFill>
                  <a:srgbClr val="402000"/>
                </a:solidFill>
                <a:cs typeface="Times New Roman" panose="02020603050405020304" pitchFamily="18" charset="0"/>
              </a:rPr>
              <a:t>1 Now in those days, when the number of the disciples was multiplying, there arose a murmuring against the Hebrews by the Hellenists, because their widows were neglected in the daily </a:t>
            </a:r>
            <a:r>
              <a:rPr lang="en-US" altLang="en-US" sz="2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distribution</a:t>
            </a:r>
            <a:r>
              <a:rPr lang="en-US" altLang="en-US" sz="2600" b="1" dirty="0" smtClean="0">
                <a:solidFill>
                  <a:srgbClr val="402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600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diakonia</a:t>
            </a:r>
            <a:r>
              <a:rPr lang="en-US" altLang="en-US" sz="2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). </a:t>
            </a:r>
          </a:p>
          <a:p>
            <a:endParaRPr lang="en-US" altLang="en-US" sz="1000" dirty="0" smtClean="0">
              <a:solidFill>
                <a:srgbClr val="402000"/>
              </a:solidFill>
              <a:cs typeface="Times New Roman" panose="02020603050405020304" pitchFamily="18" charset="0"/>
            </a:endParaRPr>
          </a:p>
          <a:p>
            <a:r>
              <a:rPr lang="en-US" altLang="en-US" sz="2600" dirty="0" smtClean="0">
                <a:solidFill>
                  <a:srgbClr val="402000"/>
                </a:solidFill>
                <a:cs typeface="Times New Roman" panose="02020603050405020304" pitchFamily="18" charset="0"/>
              </a:rPr>
              <a:t>2 Then the twelve summoned the multitude of the disciples and said, "It is not desirable that we should leave the word of God and </a:t>
            </a:r>
            <a:r>
              <a:rPr lang="en-US" altLang="en-US" sz="2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serve (</a:t>
            </a:r>
            <a:r>
              <a:rPr lang="en-US" altLang="en-US" sz="2600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diakoneo</a:t>
            </a:r>
            <a:r>
              <a:rPr lang="en-US" altLang="en-US" sz="2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600" b="1" dirty="0" smtClean="0">
                <a:solidFill>
                  <a:srgbClr val="402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smtClean="0">
                <a:solidFill>
                  <a:srgbClr val="402000"/>
                </a:solidFill>
                <a:cs typeface="Times New Roman" panose="02020603050405020304" pitchFamily="18" charset="0"/>
              </a:rPr>
              <a:t>tables. </a:t>
            </a:r>
          </a:p>
          <a:p>
            <a:endParaRPr lang="en-US" altLang="en-US" sz="1000" dirty="0" smtClean="0">
              <a:solidFill>
                <a:srgbClr val="402000"/>
              </a:solidFill>
              <a:cs typeface="Times New Roman" panose="02020603050405020304" pitchFamily="18" charset="0"/>
            </a:endParaRPr>
          </a:p>
          <a:p>
            <a:r>
              <a:rPr lang="en-US" altLang="en-US" sz="2600" dirty="0" smtClean="0">
                <a:solidFill>
                  <a:srgbClr val="402000"/>
                </a:solidFill>
                <a:cs typeface="Times New Roman" panose="02020603050405020304" pitchFamily="18" charset="0"/>
              </a:rPr>
              <a:t>3 Therefore, brethren, seek out from among you seven men of good reputation, full of the Holy Spirit and wisdom, whom we may appoint over this business; </a:t>
            </a:r>
          </a:p>
          <a:p>
            <a:endParaRPr lang="en-US" altLang="en-US" sz="1000" dirty="0" smtClean="0">
              <a:solidFill>
                <a:srgbClr val="402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7873" y="78295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6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32847" y="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Local Church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1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5724" y="1447800"/>
            <a:ext cx="79286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The Organization: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 smtClean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Elders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 smtClean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Deacons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latin typeface="Arial Narrow" panose="020B0606020202030204" pitchFamily="34" charset="0"/>
              </a:rPr>
              <a:t>Word “deacon” means servant or minister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latin typeface="Arial Narrow" panose="020B0606020202030204" pitchFamily="34" charset="0"/>
              </a:rPr>
              <a:t>Serve under the oversight of elders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latin typeface="Arial Narrow" panose="020B0606020202030204" pitchFamily="34" charset="0"/>
              </a:rPr>
              <a:t>Example of how deacons work (</a:t>
            </a:r>
            <a:r>
              <a:rPr lang="en-US" b="1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Acts 6:1-6</a:t>
            </a:r>
            <a:r>
              <a:rPr lang="en-US" i="1" dirty="0" smtClean="0">
                <a:latin typeface="Arial Narrow" panose="020B0606020202030204" pitchFamily="34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latin typeface="Arial Narrow" panose="020B0606020202030204" pitchFamily="34" charset="0"/>
              </a:rPr>
              <a:t>Qualifications (</a:t>
            </a:r>
            <a:r>
              <a:rPr lang="en-US" b="1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1 Tim. 3:8-13</a:t>
            </a:r>
            <a:r>
              <a:rPr lang="en-US" i="1" dirty="0" smtClean="0">
                <a:latin typeface="Arial Narrow" panose="020B0606020202030204" pitchFamily="34" charset="0"/>
              </a:rPr>
              <a:t>) </a:t>
            </a:r>
            <a:endParaRPr lang="en-US" i="1" dirty="0">
              <a:latin typeface="Arial Narrow" panose="020B0606020202030204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32847" y="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Local Church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152069" y="2290465"/>
            <a:ext cx="3429000" cy="609600"/>
          </a:xfrm>
          <a:prstGeom prst="roundRect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Reverent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152069" y="3052465"/>
            <a:ext cx="3429000" cy="609600"/>
          </a:xfrm>
          <a:prstGeom prst="roundRect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Not Given </a:t>
            </a:r>
            <a:r>
              <a:rPr lang="en-US" sz="2600" dirty="0" smtClean="0">
                <a:solidFill>
                  <a:srgbClr val="FFFFFF"/>
                </a:solidFill>
              </a:rPr>
              <a:t>much Wine</a:t>
            </a:r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152069" y="3814465"/>
            <a:ext cx="3429000" cy="609600"/>
          </a:xfrm>
          <a:prstGeom prst="roundRect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Hold Mystery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152069" y="4576465"/>
            <a:ext cx="3505200" cy="609600"/>
          </a:xfrm>
          <a:prstGeom prst="roundRect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Blameless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152069" y="5338465"/>
            <a:ext cx="7315200" cy="609600"/>
          </a:xfrm>
          <a:prstGeom prst="roundRect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Rule Children &amp; Houses Well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152069" y="6100465"/>
            <a:ext cx="7315200" cy="609600"/>
          </a:xfrm>
          <a:prstGeom prst="roundRect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Wife - Faithful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038269" y="2290465"/>
            <a:ext cx="3429000" cy="609600"/>
          </a:xfrm>
          <a:prstGeom prst="roundRect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Not Double Tongued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038269" y="3052465"/>
            <a:ext cx="3429000" cy="609600"/>
          </a:xfrm>
          <a:prstGeom prst="roundRect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Not Greedy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5038269" y="3814465"/>
            <a:ext cx="3429000" cy="609600"/>
          </a:xfrm>
          <a:prstGeom prst="roundRect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Tested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4962069" y="4576465"/>
            <a:ext cx="3505200" cy="609600"/>
          </a:xfrm>
          <a:prstGeom prst="roundRect">
            <a:avLst>
              <a:gd name="adj" fmla="val 5000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Husband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23469" y="995065"/>
            <a:ext cx="76290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Qualifications of a Deacon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632847" y="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Local Church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3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5724" y="1447800"/>
            <a:ext cx="792867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The Organization: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 smtClean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Elders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 smtClean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Deacons</a:t>
            </a:r>
          </a:p>
          <a:p>
            <a:pPr marL="514350" indent="-514350">
              <a:buFont typeface="+mj-lt"/>
              <a:buAutoNum type="alphaUcPeriod"/>
            </a:pPr>
            <a:endParaRPr lang="en-US" sz="1000" dirty="0" smtClean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rial Narrow" panose="020B0606020202030204" pitchFamily="34" charset="0"/>
              </a:rPr>
              <a:t>Each Local Church is Autonomous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32847" y="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Local Church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0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954830" y="3000660"/>
            <a:ext cx="2879271" cy="3850640"/>
            <a:chOff x="6112329" y="2473960"/>
            <a:chExt cx="2879271" cy="3850640"/>
          </a:xfrm>
        </p:grpSpPr>
        <p:sp>
          <p:nvSpPr>
            <p:cNvPr id="11" name="Oval 10"/>
            <p:cNvSpPr/>
            <p:nvPr/>
          </p:nvSpPr>
          <p:spPr>
            <a:xfrm>
              <a:off x="7467600" y="5105400"/>
              <a:ext cx="1524000" cy="1219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r>
                <a:rPr lang="en-US" sz="1800" dirty="0" smtClean="0">
                  <a:solidFill>
                    <a:srgbClr val="000000"/>
                  </a:solidFill>
                </a:rPr>
                <a:t>Local</a:t>
              </a:r>
            </a:p>
            <a:p>
              <a:pPr algn="ctr" eaLnBrk="1" hangingPunct="1"/>
              <a:r>
                <a:rPr lang="en-US" sz="1800" dirty="0" smtClean="0">
                  <a:solidFill>
                    <a:srgbClr val="000000"/>
                  </a:solidFill>
                </a:rPr>
                <a:t>Church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6112329" y="5181600"/>
              <a:ext cx="1660071" cy="45720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7467600" y="3775424"/>
              <a:ext cx="1524000" cy="1219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r>
                <a:rPr lang="en-US" sz="1800" dirty="0" smtClean="0">
                  <a:solidFill>
                    <a:srgbClr val="000000"/>
                  </a:solidFill>
                </a:rPr>
                <a:t>Local</a:t>
              </a:r>
            </a:p>
            <a:p>
              <a:pPr algn="ctr" eaLnBrk="1" hangingPunct="1"/>
              <a:r>
                <a:rPr lang="en-US" sz="1800" dirty="0" smtClean="0">
                  <a:solidFill>
                    <a:srgbClr val="000000"/>
                  </a:solidFill>
                </a:rPr>
                <a:t>Church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324600" y="4385024"/>
              <a:ext cx="1447800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7467600" y="2473960"/>
              <a:ext cx="1524000" cy="1219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r>
                <a:rPr lang="en-US" sz="1800" dirty="0" smtClean="0">
                  <a:solidFill>
                    <a:srgbClr val="000000"/>
                  </a:solidFill>
                </a:rPr>
                <a:t>Local</a:t>
              </a:r>
            </a:p>
            <a:p>
              <a:pPr algn="ctr" eaLnBrk="1" hangingPunct="1"/>
              <a:r>
                <a:rPr lang="en-US" sz="1800" dirty="0" smtClean="0">
                  <a:solidFill>
                    <a:srgbClr val="000000"/>
                  </a:solidFill>
                </a:rPr>
                <a:t>Church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6112329" y="3151052"/>
              <a:ext cx="1660071" cy="27794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629400" y="3003211"/>
              <a:ext cx="615553" cy="2635589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 eaLnBrk="1" hangingPunct="1"/>
              <a:r>
                <a:rPr lang="en-US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No Authority</a:t>
              </a:r>
              <a:endPara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8535" y="798969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Local Church Autonomy</a:t>
            </a:r>
          </a:p>
          <a:p>
            <a:pPr algn="ctr" eaLnBrk="1" hangingPunct="1"/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Limitation of Elders’ Authority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52301" y="3026578"/>
            <a:ext cx="4419600" cy="3770293"/>
            <a:chOff x="2209800" y="2499878"/>
            <a:chExt cx="4419600" cy="3770293"/>
          </a:xfrm>
        </p:grpSpPr>
        <p:sp>
          <p:nvSpPr>
            <p:cNvPr id="5" name="Oval 4"/>
            <p:cNvSpPr/>
            <p:nvPr/>
          </p:nvSpPr>
          <p:spPr>
            <a:xfrm>
              <a:off x="2209800" y="2499878"/>
              <a:ext cx="4419600" cy="37702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800">
                <a:solidFill>
                  <a:srgbClr val="FFFFFF"/>
                </a:solidFill>
              </a:endParaRPr>
            </a:p>
          </p:txBody>
        </p:sp>
        <p:pic>
          <p:nvPicPr>
            <p:cNvPr id="4" name="Picture 2" descr="http://www.rba.gov.au/abouttherba/_Images/board_meeting.jp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39403" r="6866" b="54717"/>
            <a:stretch>
              <a:fillRect/>
            </a:stretch>
          </p:blipFill>
          <p:spPr bwMode="auto">
            <a:xfrm>
              <a:off x="2995386" y="3151052"/>
              <a:ext cx="2728686" cy="1091474"/>
            </a:xfrm>
            <a:prstGeom prst="roundRect">
              <a:avLst>
                <a:gd name="adj" fmla="val 12895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3162301" y="422522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/>
              <a:r>
                <a:rPr lang="en-US" sz="2400" b="1" dirty="0" smtClean="0">
                  <a:solidFill>
                    <a:srgbClr val="000000"/>
                  </a:solidFill>
                  <a:latin typeface="Arial" pitchFamily="34" charset="0"/>
                </a:rPr>
                <a:t>Elders</a:t>
              </a:r>
              <a:endParaRPr lang="en-US" sz="24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19400" y="5130225"/>
              <a:ext cx="32929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/>
              <a:r>
                <a:rPr lang="en-US" sz="3200" b="1" dirty="0" smtClean="0">
                  <a:solidFill>
                    <a:srgbClr val="000000"/>
                  </a:solidFill>
                  <a:latin typeface="Arial" pitchFamily="34" charset="0"/>
                </a:rPr>
                <a:t>Local Church</a:t>
              </a:r>
              <a:endParaRPr lang="en-US" sz="32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74471" y="4658380"/>
              <a:ext cx="37501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/>
              <a:r>
                <a:rPr lang="en-US" b="1" i="1" dirty="0" smtClean="0">
                  <a:solidFill>
                    <a:srgbClr val="C00000"/>
                  </a:solidFill>
                  <a:latin typeface="Arial Narrow" pitchFamily="34" charset="0"/>
                </a:rPr>
                <a:t>Oversight Limited To This</a:t>
              </a:r>
              <a:endParaRPr lang="en-US" b="1" i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0" y="1999298"/>
            <a:ext cx="2438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 Pet. 5:1-2</a:t>
            </a: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632847" y="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Local Church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1" name="Line Callout 2 20"/>
          <p:cNvSpPr/>
          <p:nvPr/>
        </p:nvSpPr>
        <p:spPr bwMode="auto">
          <a:xfrm>
            <a:off x="-1" y="2584074"/>
            <a:ext cx="2052301" cy="3816726"/>
          </a:xfrm>
          <a:prstGeom prst="borderCallout2">
            <a:avLst>
              <a:gd name="adj1" fmla="val 22166"/>
              <a:gd name="adj2" fmla="val -1153"/>
              <a:gd name="adj3" fmla="val 22613"/>
              <a:gd name="adj4" fmla="val 1889"/>
              <a:gd name="adj5" fmla="val 22256"/>
              <a:gd name="adj6" fmla="val -1092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300" b="1" dirty="0">
                <a:solidFill>
                  <a:srgbClr val="000000"/>
                </a:solidFill>
              </a:rPr>
              <a:t>The elders who are among you I exhort, I who am a fellow </a:t>
            </a:r>
            <a:r>
              <a:rPr lang="en-US" sz="2300" b="1" dirty="0" smtClean="0">
                <a:solidFill>
                  <a:srgbClr val="000000"/>
                </a:solidFill>
              </a:rPr>
              <a:t>elder… Shepherd </a:t>
            </a:r>
            <a:r>
              <a:rPr lang="en-US" sz="2300" b="1" dirty="0">
                <a:solidFill>
                  <a:srgbClr val="000000"/>
                </a:solidFill>
              </a:rPr>
              <a:t>the flock of God </a:t>
            </a:r>
            <a:r>
              <a:rPr lang="en-US" sz="2300" b="1" u="sng" dirty="0">
                <a:solidFill>
                  <a:srgbClr val="000000"/>
                </a:solidFill>
              </a:rPr>
              <a:t>which is among </a:t>
            </a:r>
            <a:r>
              <a:rPr lang="en-US" sz="2300" b="1" u="sng" dirty="0" smtClean="0">
                <a:solidFill>
                  <a:srgbClr val="000000"/>
                </a:solidFill>
              </a:rPr>
              <a:t>you</a:t>
            </a:r>
            <a:r>
              <a:rPr lang="en-US" sz="2300" b="1" dirty="0" smtClean="0">
                <a:solidFill>
                  <a:srgbClr val="000000"/>
                </a:solidFill>
              </a:rPr>
              <a:t>.</a:t>
            </a:r>
            <a:endParaRPr lang="en-US" sz="23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9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586353" y="2413699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Term “Church” Used in Two Senses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endParaRPr kumimoji="0" lang="en-US" sz="40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86353" y="3492849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2. Universally – No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86353" y="457200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3. Local Church Organization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-1447800" y="152400"/>
            <a:ext cx="12268200" cy="1676400"/>
            <a:chOff x="-1008" y="0"/>
            <a:chExt cx="7728" cy="1056"/>
          </a:xfrm>
        </p:grpSpPr>
        <p:pic>
          <p:nvPicPr>
            <p:cNvPr id="6166" name="Picture 5" descr="so01898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08" y="0"/>
              <a:ext cx="772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6"/>
            <p:cNvSpPr txBox="1">
              <a:spLocks noChangeArrowheads="1"/>
            </p:cNvSpPr>
            <p:nvPr/>
          </p:nvSpPr>
          <p:spPr bwMode="auto">
            <a:xfrm>
              <a:off x="336" y="240"/>
              <a:ext cx="51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empus Sans ITC" pitchFamily="82" charset="0"/>
                  <a:cs typeface="Arial" pitchFamily="34" charset="0"/>
                </a:rPr>
                <a:t>Salvation	</a:t>
              </a:r>
            </a:p>
          </p:txBody>
        </p:sp>
        <p:sp>
          <p:nvSpPr>
            <p:cNvPr id="6168" name="Text Box 7"/>
            <p:cNvSpPr txBox="1">
              <a:spLocks noChangeArrowheads="1"/>
            </p:cNvSpPr>
            <p:nvPr/>
          </p:nvSpPr>
          <p:spPr bwMode="auto">
            <a:xfrm>
              <a:off x="1056" y="624"/>
              <a:ext cx="34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3600">
                <a:latin typeface="Tempus Sans ITC" pitchFamily="82" charset="0"/>
              </a:endParaRPr>
            </a:p>
          </p:txBody>
        </p:sp>
      </p:grpSp>
      <p:grpSp>
        <p:nvGrpSpPr>
          <p:cNvPr id="6147" name="Group 9"/>
          <p:cNvGrpSpPr>
            <a:grpSpLocks/>
          </p:cNvGrpSpPr>
          <p:nvPr/>
        </p:nvGrpSpPr>
        <p:grpSpPr bwMode="auto">
          <a:xfrm>
            <a:off x="304800" y="2590800"/>
            <a:ext cx="8991600" cy="579438"/>
            <a:chOff x="96" y="1660"/>
            <a:chExt cx="5856" cy="365"/>
          </a:xfrm>
        </p:grpSpPr>
        <p:sp>
          <p:nvSpPr>
            <p:cNvPr id="6164" name="Text Box 10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Hear the gospel 		(Rom. 10:17)</a:t>
              </a:r>
            </a:p>
          </p:txBody>
        </p:sp>
        <p:sp>
          <p:nvSpPr>
            <p:cNvPr id="6165" name="AutoShape 11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48" name="Group 12"/>
          <p:cNvGrpSpPr>
            <a:grpSpLocks/>
          </p:cNvGrpSpPr>
          <p:nvPr/>
        </p:nvGrpSpPr>
        <p:grpSpPr bwMode="auto">
          <a:xfrm>
            <a:off x="304800" y="3124200"/>
            <a:ext cx="8991600" cy="579438"/>
            <a:chOff x="96" y="1660"/>
            <a:chExt cx="5856" cy="365"/>
          </a:xfrm>
        </p:grpSpPr>
        <p:sp>
          <p:nvSpPr>
            <p:cNvPr id="6162" name="Text Box 13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Believe In Jesus		         (Jn. 8:24)</a:t>
              </a:r>
            </a:p>
          </p:txBody>
        </p:sp>
        <p:sp>
          <p:nvSpPr>
            <p:cNvPr id="6163" name="AutoShape 14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49" name="Group 15"/>
          <p:cNvGrpSpPr>
            <a:grpSpLocks/>
          </p:cNvGrpSpPr>
          <p:nvPr/>
        </p:nvGrpSpPr>
        <p:grpSpPr bwMode="auto">
          <a:xfrm>
            <a:off x="304800" y="3687763"/>
            <a:ext cx="8991600" cy="579437"/>
            <a:chOff x="96" y="1660"/>
            <a:chExt cx="5856" cy="365"/>
          </a:xfrm>
        </p:grpSpPr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latin typeface="Tempus Sans ITC" pitchFamily="82" charset="0"/>
                </a:rPr>
                <a:t>REPENT of your sins	         (</a:t>
              </a:r>
              <a:r>
                <a:rPr lang="en-US" sz="3200" b="1" dirty="0" err="1">
                  <a:latin typeface="Tempus Sans ITC" pitchFamily="82" charset="0"/>
                </a:rPr>
                <a:t>Lk</a:t>
              </a:r>
              <a:r>
                <a:rPr lang="en-US" sz="3200" b="1" dirty="0">
                  <a:latin typeface="Tempus Sans ITC" pitchFamily="82" charset="0"/>
                </a:rPr>
                <a:t>. </a:t>
              </a:r>
              <a:r>
                <a:rPr lang="en-US" sz="3200" b="1" dirty="0" smtClean="0">
                  <a:latin typeface="Tempus Sans ITC" pitchFamily="82" charset="0"/>
                </a:rPr>
                <a:t>13:3)</a:t>
              </a:r>
              <a:endParaRPr lang="en-US" sz="3200" b="1" dirty="0">
                <a:latin typeface="Tempus Sans ITC" pitchFamily="82" charset="0"/>
              </a:endParaRPr>
            </a:p>
          </p:txBody>
        </p:sp>
        <p:sp>
          <p:nvSpPr>
            <p:cNvPr id="6161" name="AutoShape 17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0" name="Group 18"/>
          <p:cNvGrpSpPr>
            <a:grpSpLocks/>
          </p:cNvGrpSpPr>
          <p:nvPr/>
        </p:nvGrpSpPr>
        <p:grpSpPr bwMode="auto">
          <a:xfrm>
            <a:off x="304800" y="4221163"/>
            <a:ext cx="8991600" cy="579437"/>
            <a:chOff x="96" y="1660"/>
            <a:chExt cx="5856" cy="365"/>
          </a:xfrm>
        </p:grpSpPr>
        <p:sp>
          <p:nvSpPr>
            <p:cNvPr id="6158" name="Text Box 19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Confess your faith		(Matt. 10:32-33)</a:t>
              </a:r>
            </a:p>
          </p:txBody>
        </p:sp>
        <p:sp>
          <p:nvSpPr>
            <p:cNvPr id="6159" name="AutoShape 20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1" name="Group 21"/>
          <p:cNvGrpSpPr>
            <a:grpSpLocks/>
          </p:cNvGrpSpPr>
          <p:nvPr/>
        </p:nvGrpSpPr>
        <p:grpSpPr bwMode="auto">
          <a:xfrm>
            <a:off x="304800" y="4754563"/>
            <a:ext cx="9372600" cy="579437"/>
            <a:chOff x="96" y="1660"/>
            <a:chExt cx="5856" cy="365"/>
          </a:xfrm>
        </p:grpSpPr>
        <p:sp>
          <p:nvSpPr>
            <p:cNvPr id="6156" name="Text Box 22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Baptized Into Christ	         (Acts 2:38)</a:t>
              </a:r>
            </a:p>
          </p:txBody>
        </p:sp>
        <p:sp>
          <p:nvSpPr>
            <p:cNvPr id="6157" name="AutoShape 23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2" name="Group 24"/>
          <p:cNvGrpSpPr>
            <a:grpSpLocks/>
          </p:cNvGrpSpPr>
          <p:nvPr/>
        </p:nvGrpSpPr>
        <p:grpSpPr bwMode="auto">
          <a:xfrm>
            <a:off x="304800" y="6049963"/>
            <a:ext cx="9372600" cy="579437"/>
            <a:chOff x="96" y="1660"/>
            <a:chExt cx="5856" cy="365"/>
          </a:xfrm>
        </p:grpSpPr>
        <p:sp>
          <p:nvSpPr>
            <p:cNvPr id="6154" name="Text Box 25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Faithful until death             (Rev. 2:10)</a:t>
              </a:r>
            </a:p>
          </p:txBody>
        </p:sp>
        <p:sp>
          <p:nvSpPr>
            <p:cNvPr id="6155" name="AutoShape 26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3" name="Text Box 27"/>
          <p:cNvSpPr txBox="1">
            <a:spLocks noChangeArrowheads="1"/>
          </p:cNvSpPr>
          <p:nvPr/>
        </p:nvSpPr>
        <p:spPr bwMode="auto">
          <a:xfrm>
            <a:off x="457200" y="5410200"/>
            <a:ext cx="8458200" cy="579438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Tempus Sans ITC" pitchFamily="82" charset="0"/>
              </a:rPr>
              <a:t>REMISSION OF SINS</a:t>
            </a:r>
          </a:p>
        </p:txBody>
      </p:sp>
    </p:spTree>
    <p:extLst>
      <p:ext uri="{BB962C8B-B14F-4D97-AF65-F5344CB8AC3E}">
        <p14:creationId xmlns:p14="http://schemas.microsoft.com/office/powerpoint/2010/main" val="72746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09600" y="24384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Origin of the NT Church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Origin and Establishment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09600" y="3317945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2. Establishment of the NT Church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7" name="Wave 6"/>
          <p:cNvSpPr/>
          <p:nvPr/>
        </p:nvSpPr>
        <p:spPr bwMode="auto">
          <a:xfrm>
            <a:off x="38100" y="707886"/>
            <a:ext cx="1638300" cy="762000"/>
          </a:xfrm>
          <a:prstGeom prst="wave">
            <a:avLst/>
          </a:prstGeom>
          <a:solidFill>
            <a:schemeClr val="tx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3273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09600" y="19812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Saved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Nature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09600" y="2655867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2. The Church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09600" y="3330534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3. The Body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09600" y="4005201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4. The Kingdom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09600" y="4679868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5. The House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609600" y="5354535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6. The Temple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609600" y="6029204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7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Bride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2" name="Wave 11"/>
          <p:cNvSpPr/>
          <p:nvPr/>
        </p:nvSpPr>
        <p:spPr bwMode="auto">
          <a:xfrm>
            <a:off x="38100" y="707886"/>
            <a:ext cx="1638300" cy="762000"/>
          </a:xfrm>
          <a:prstGeom prst="wave">
            <a:avLst/>
          </a:prstGeom>
          <a:solidFill>
            <a:schemeClr val="tx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722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38175" y="4800600"/>
            <a:ext cx="8001000" cy="12192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Organization</a:t>
            </a:r>
            <a:endParaRPr kumimoji="0" lang="en-US" sz="40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1903" y="304800"/>
            <a:ext cx="7196394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  <a:p>
            <a:pPr algn="ctr"/>
            <a:r>
              <a:rPr lang="en-US" sz="88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Testament</a:t>
            </a:r>
            <a:endParaRPr lang="en-US" sz="88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981200"/>
            <a:ext cx="769794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endParaRPr lang="en-US" sz="199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endParaRPr kumimoji="0" lang="en-US" sz="40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20574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it structured?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it governed?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some universal organization?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 headquarters?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a congregation get its direction?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212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586353" y="2413699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Term “Church” Used in Two Senses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endParaRPr kumimoji="0" lang="en-US" sz="40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39305" y="152400"/>
            <a:ext cx="7924800" cy="710501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Term “Church” Used in Two Senses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62000" y="1752600"/>
            <a:ext cx="3581400" cy="441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/>
            <a:r>
              <a:rPr lang="en-US" altLang="en-US" sz="3600" b="1" u="sng" dirty="0" smtClean="0">
                <a:solidFill>
                  <a:srgbClr val="C00000"/>
                </a:solidFill>
                <a:latin typeface="Arial" panose="020B0604020202020204" pitchFamily="34" charset="0"/>
              </a:rPr>
              <a:t>Universal</a:t>
            </a:r>
          </a:p>
          <a:p>
            <a:pPr algn="ctr"/>
            <a:endParaRPr lang="en-US" altLang="en-US" sz="36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</a:rPr>
              <a:t>All the saved</a:t>
            </a:r>
          </a:p>
          <a:p>
            <a:pPr algn="ctr"/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</a:rPr>
              <a:t>over the world</a:t>
            </a:r>
          </a:p>
          <a:p>
            <a:pPr algn="ctr"/>
            <a:endParaRPr lang="en-US" altLang="en-US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</a:rPr>
              <a:t>Matt. 16:18</a:t>
            </a:r>
          </a:p>
          <a:p>
            <a:pPr algn="ctr"/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</a:rPr>
              <a:t>Eph. 1:22-23</a:t>
            </a:r>
            <a:endParaRPr lang="en-US" altLang="en-US" sz="3600" b="1" u="sng" dirty="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724400" y="1752600"/>
            <a:ext cx="3581400" cy="441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/>
            <a:r>
              <a:rPr lang="en-US" altLang="en-US" sz="3600" b="1" u="sng" dirty="0" smtClean="0">
                <a:solidFill>
                  <a:srgbClr val="C00000"/>
                </a:solidFill>
                <a:latin typeface="Arial" panose="020B0604020202020204" pitchFamily="34" charset="0"/>
              </a:rPr>
              <a:t>Local</a:t>
            </a:r>
          </a:p>
          <a:p>
            <a:pPr algn="ctr"/>
            <a:endParaRPr lang="en-US" altLang="en-US" sz="36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</a:rPr>
              <a:t>The saved</a:t>
            </a:r>
          </a:p>
          <a:p>
            <a:pPr algn="ctr"/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</a:rPr>
              <a:t>in a certain locale</a:t>
            </a:r>
          </a:p>
          <a:p>
            <a:pPr algn="ctr"/>
            <a:endParaRPr lang="en-US" altLang="en-US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</a:rPr>
              <a:t>1 Cor. 1:2</a:t>
            </a:r>
          </a:p>
          <a:p>
            <a:pPr algn="ctr"/>
            <a:r>
              <a:rPr lang="en-US" altLang="en-US" dirty="0" smtClean="0">
                <a:solidFill>
                  <a:srgbClr val="002060"/>
                </a:solidFill>
                <a:latin typeface="Arial" panose="020B0604020202020204" pitchFamily="34" charset="0"/>
              </a:rPr>
              <a:t>Rev. 2-3</a:t>
            </a:r>
            <a:endParaRPr lang="en-US" altLang="en-US" sz="3600" b="1" u="sng" dirty="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9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753</TotalTime>
  <Words>1810</Words>
  <Application>Microsoft Office PowerPoint</Application>
  <PresentationFormat>On-screen Show (4:3)</PresentationFormat>
  <Paragraphs>367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Tempus Sans ITC</vt:lpstr>
      <vt:lpstr>Verdana</vt:lpstr>
      <vt:lpstr>Calibri</vt:lpstr>
      <vt:lpstr>Arial Narrow</vt:lpstr>
      <vt:lpstr>Times New Roman</vt:lpstr>
      <vt:lpstr>Wingdings</vt:lpstr>
      <vt:lpstr>Tahoma</vt:lpstr>
      <vt:lpstr>Comic Sans MS</vt:lpstr>
      <vt:lpstr>Globe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 Bethel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Donnie V. Rader</dc:creator>
  <cp:lastModifiedBy>John Croft</cp:lastModifiedBy>
  <cp:revision>91</cp:revision>
  <dcterms:created xsi:type="dcterms:W3CDTF">2006-01-22T03:44:01Z</dcterms:created>
  <dcterms:modified xsi:type="dcterms:W3CDTF">2016-08-25T21:07:09Z</dcterms:modified>
</cp:coreProperties>
</file>