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7" r:id="rId1"/>
    <p:sldMasterId id="2147483698" r:id="rId2"/>
  </p:sldMasterIdLst>
  <p:notesMasterIdLst>
    <p:notesMasterId r:id="rId40"/>
  </p:notesMasterIdLst>
  <p:sldIdLst>
    <p:sldId id="319" r:id="rId3"/>
    <p:sldId id="267" r:id="rId4"/>
    <p:sldId id="296" r:id="rId5"/>
    <p:sldId id="321" r:id="rId6"/>
    <p:sldId id="297" r:id="rId7"/>
    <p:sldId id="337" r:id="rId8"/>
    <p:sldId id="338" r:id="rId9"/>
    <p:sldId id="258" r:id="rId10"/>
    <p:sldId id="330" r:id="rId11"/>
    <p:sldId id="339" r:id="rId12"/>
    <p:sldId id="341" r:id="rId13"/>
    <p:sldId id="343" r:id="rId14"/>
    <p:sldId id="344" r:id="rId15"/>
    <p:sldId id="345" r:id="rId16"/>
    <p:sldId id="322" r:id="rId17"/>
    <p:sldId id="331" r:id="rId18"/>
    <p:sldId id="347" r:id="rId19"/>
    <p:sldId id="323" r:id="rId20"/>
    <p:sldId id="332" r:id="rId21"/>
    <p:sldId id="350" r:id="rId22"/>
    <p:sldId id="349" r:id="rId23"/>
    <p:sldId id="324" r:id="rId24"/>
    <p:sldId id="333" r:id="rId25"/>
    <p:sldId id="351" r:id="rId26"/>
    <p:sldId id="352" r:id="rId27"/>
    <p:sldId id="354" r:id="rId28"/>
    <p:sldId id="325" r:id="rId29"/>
    <p:sldId id="334" r:id="rId30"/>
    <p:sldId id="355" r:id="rId31"/>
    <p:sldId id="356" r:id="rId32"/>
    <p:sldId id="326" r:id="rId33"/>
    <p:sldId id="335" r:id="rId34"/>
    <p:sldId id="358" r:id="rId35"/>
    <p:sldId id="327" r:id="rId36"/>
    <p:sldId id="336" r:id="rId37"/>
    <p:sldId id="359" r:id="rId38"/>
    <p:sldId id="360" r:id="rId39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41"/>
      <p:bold r:id="rId42"/>
      <p:italic r:id="rId43"/>
      <p:bold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  <p:embeddedFont>
      <p:font typeface="Tempus Sans ITC" panose="04020404030D07020202" pitchFamily="82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FFFF00"/>
    <a:srgbClr val="FFFF66"/>
    <a:srgbClr val="0066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86833" autoAdjust="0"/>
  </p:normalViewPr>
  <p:slideViewPr>
    <p:cSldViewPr>
      <p:cViewPr varScale="1">
        <p:scale>
          <a:sx n="60" d="100"/>
          <a:sy n="60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9EBD1-E090-43D2-8ACC-FC23181B44B3}" type="doc">
      <dgm:prSet loTypeId="urn:microsoft.com/office/officeart/2005/8/layout/vProcess5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864A92E-EEB8-45D1-9FEB-936CAC8BD543}">
      <dgm:prSet phldrT="[Text]"/>
      <dgm:spPr>
        <a:solidFill>
          <a:schemeClr val="bg1">
            <a:lumMod val="20000"/>
            <a:lumOff val="8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Understanding the Nature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13A502CF-3A19-47BF-8850-70E8366DF353}" type="parTrans" cxnId="{6232A6BA-C096-4ACD-B67B-F54144938F15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891CF89A-2E82-45DA-8F49-33AFC0FAE763}" type="sibTrans" cxnId="{6232A6BA-C096-4ACD-B67B-F54144938F15}">
      <dgm:prSet/>
      <dgm:spPr>
        <a:solidFill>
          <a:schemeClr val="bg1">
            <a:lumMod val="7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EEC801FA-3F9D-4E49-AB4B-69150C3FEFD8}">
      <dgm:prSet phldrT="[Text]"/>
      <dgm:spPr>
        <a:solidFill>
          <a:schemeClr val="bg1">
            <a:lumMod val="40000"/>
            <a:lumOff val="6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Appreciate It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6B9BD09A-93D5-4457-A1EB-D190327131C8}" type="parTrans" cxnId="{3BC2C008-43D6-4857-BD37-F8BAAFF1755D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AFE98CE7-EA93-44AB-B921-1C6D909ED548}" type="sibTrans" cxnId="{3BC2C008-43D6-4857-BD37-F8BAAFF1755D}">
      <dgm:prSet/>
      <dgm:spPr>
        <a:solidFill>
          <a:schemeClr val="bg1">
            <a:lumMod val="7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CCFE709D-B809-4BA7-B8A5-74701EC4AC7D}">
      <dgm:prSet phldrT="[Text]"/>
      <dgm:spPr>
        <a:solidFill>
          <a:schemeClr val="bg1">
            <a:lumMod val="60000"/>
            <a:lumOff val="4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Reflected In How Conduct Self In It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1BCB0078-6030-49CB-A74F-968F229E1794}" type="parTrans" cxnId="{977F50BB-AF59-44D4-8AD7-18C9E40131E5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A1280EA3-0F38-4BB0-9B36-20BE8B4DEF36}" type="sibTrans" cxnId="{977F50BB-AF59-44D4-8AD7-18C9E40131E5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D03ECE0F-50B9-4B0D-AE04-7F894AE5C9A1}" type="pres">
      <dgm:prSet presAssocID="{57B9EBD1-E090-43D2-8ACC-FC23181B44B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FF843D-7D4A-428B-9698-978EF439F57E}" type="pres">
      <dgm:prSet presAssocID="{57B9EBD1-E090-43D2-8ACC-FC23181B44B3}" presName="dummyMaxCanvas" presStyleCnt="0">
        <dgm:presLayoutVars/>
      </dgm:prSet>
      <dgm:spPr/>
    </dgm:pt>
    <dgm:pt modelId="{9D509E6D-44E9-44A1-9703-BF6D9233557F}" type="pres">
      <dgm:prSet presAssocID="{57B9EBD1-E090-43D2-8ACC-FC23181B44B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C5B80-2C52-4903-A23F-24F492E0C77F}" type="pres">
      <dgm:prSet presAssocID="{57B9EBD1-E090-43D2-8ACC-FC23181B44B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012D6-896D-41A2-B396-FB05EE785787}" type="pres">
      <dgm:prSet presAssocID="{57B9EBD1-E090-43D2-8ACC-FC23181B44B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5880C-B66B-4B19-BC2E-6168D8332093}" type="pres">
      <dgm:prSet presAssocID="{57B9EBD1-E090-43D2-8ACC-FC23181B44B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80E58-BBEA-4779-9CDF-B2740B09A7E8}" type="pres">
      <dgm:prSet presAssocID="{57B9EBD1-E090-43D2-8ACC-FC23181B44B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03298-35B0-46FA-957E-2245A24299E2}" type="pres">
      <dgm:prSet presAssocID="{57B9EBD1-E090-43D2-8ACC-FC23181B44B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AEB5E-E837-4F6B-8826-B47251652FF8}" type="pres">
      <dgm:prSet presAssocID="{57B9EBD1-E090-43D2-8ACC-FC23181B44B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E64-D55C-4A96-8AE8-4B7DA91B554A}" type="pres">
      <dgm:prSet presAssocID="{57B9EBD1-E090-43D2-8ACC-FC23181B44B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32A6BA-C096-4ACD-B67B-F54144938F15}" srcId="{57B9EBD1-E090-43D2-8ACC-FC23181B44B3}" destId="{4864A92E-EEB8-45D1-9FEB-936CAC8BD543}" srcOrd="0" destOrd="0" parTransId="{13A502CF-3A19-47BF-8850-70E8366DF353}" sibTransId="{891CF89A-2E82-45DA-8F49-33AFC0FAE763}"/>
    <dgm:cxn modelId="{177D7636-CE44-4D19-B149-3B799AFB400B}" type="presOf" srcId="{4864A92E-EEB8-45D1-9FEB-936CAC8BD543}" destId="{9D509E6D-44E9-44A1-9703-BF6D9233557F}" srcOrd="0" destOrd="0" presId="urn:microsoft.com/office/officeart/2005/8/layout/vProcess5"/>
    <dgm:cxn modelId="{C339F84C-9D47-476C-8E94-0C909D9B6615}" type="presOf" srcId="{CCFE709D-B809-4BA7-B8A5-74701EC4AC7D}" destId="{51A012D6-896D-41A2-B396-FB05EE785787}" srcOrd="0" destOrd="0" presId="urn:microsoft.com/office/officeart/2005/8/layout/vProcess5"/>
    <dgm:cxn modelId="{3BC2C008-43D6-4857-BD37-F8BAAFF1755D}" srcId="{57B9EBD1-E090-43D2-8ACC-FC23181B44B3}" destId="{EEC801FA-3F9D-4E49-AB4B-69150C3FEFD8}" srcOrd="1" destOrd="0" parTransId="{6B9BD09A-93D5-4457-A1EB-D190327131C8}" sibTransId="{AFE98CE7-EA93-44AB-B921-1C6D909ED548}"/>
    <dgm:cxn modelId="{977F50BB-AF59-44D4-8AD7-18C9E40131E5}" srcId="{57B9EBD1-E090-43D2-8ACC-FC23181B44B3}" destId="{CCFE709D-B809-4BA7-B8A5-74701EC4AC7D}" srcOrd="2" destOrd="0" parTransId="{1BCB0078-6030-49CB-A74F-968F229E1794}" sibTransId="{A1280EA3-0F38-4BB0-9B36-20BE8B4DEF36}"/>
    <dgm:cxn modelId="{CF6214CA-4AF2-4083-BF82-0637BDBC2D2A}" type="presOf" srcId="{AFE98CE7-EA93-44AB-B921-1C6D909ED548}" destId="{A0C80E58-BBEA-4779-9CDF-B2740B09A7E8}" srcOrd="0" destOrd="0" presId="urn:microsoft.com/office/officeart/2005/8/layout/vProcess5"/>
    <dgm:cxn modelId="{3D014EB8-D7B7-477E-ACA4-819B11817A96}" type="presOf" srcId="{EEC801FA-3F9D-4E49-AB4B-69150C3FEFD8}" destId="{DCAC5B80-2C52-4903-A23F-24F492E0C77F}" srcOrd="0" destOrd="0" presId="urn:microsoft.com/office/officeart/2005/8/layout/vProcess5"/>
    <dgm:cxn modelId="{ED51EA51-647C-412C-8B2A-B8AF4D980CF1}" type="presOf" srcId="{CCFE709D-B809-4BA7-B8A5-74701EC4AC7D}" destId="{96D68E64-D55C-4A96-8AE8-4B7DA91B554A}" srcOrd="1" destOrd="0" presId="urn:microsoft.com/office/officeart/2005/8/layout/vProcess5"/>
    <dgm:cxn modelId="{894A7848-EA9E-479D-817A-025F7806F88D}" type="presOf" srcId="{891CF89A-2E82-45DA-8F49-33AFC0FAE763}" destId="{4A05880C-B66B-4B19-BC2E-6168D8332093}" srcOrd="0" destOrd="0" presId="urn:microsoft.com/office/officeart/2005/8/layout/vProcess5"/>
    <dgm:cxn modelId="{18314E85-95BE-4BD0-B49A-C6E4B1E88BA8}" type="presOf" srcId="{4864A92E-EEB8-45D1-9FEB-936CAC8BD543}" destId="{D9703298-35B0-46FA-957E-2245A24299E2}" srcOrd="1" destOrd="0" presId="urn:microsoft.com/office/officeart/2005/8/layout/vProcess5"/>
    <dgm:cxn modelId="{B5B2733A-09BD-43A1-9E0C-4DE3EC20EFFE}" type="presOf" srcId="{EEC801FA-3F9D-4E49-AB4B-69150C3FEFD8}" destId="{838AEB5E-E837-4F6B-8826-B47251652FF8}" srcOrd="1" destOrd="0" presId="urn:microsoft.com/office/officeart/2005/8/layout/vProcess5"/>
    <dgm:cxn modelId="{57F6B0E8-2FFC-4695-A11A-2695060346C3}" type="presOf" srcId="{57B9EBD1-E090-43D2-8ACC-FC23181B44B3}" destId="{D03ECE0F-50B9-4B0D-AE04-7F894AE5C9A1}" srcOrd="0" destOrd="0" presId="urn:microsoft.com/office/officeart/2005/8/layout/vProcess5"/>
    <dgm:cxn modelId="{E587CACF-16E3-480C-8BD5-D7E7B0D890F2}" type="presParOf" srcId="{D03ECE0F-50B9-4B0D-AE04-7F894AE5C9A1}" destId="{31FF843D-7D4A-428B-9698-978EF439F57E}" srcOrd="0" destOrd="0" presId="urn:microsoft.com/office/officeart/2005/8/layout/vProcess5"/>
    <dgm:cxn modelId="{5F8422B2-6435-4A90-9874-BC410C41A626}" type="presParOf" srcId="{D03ECE0F-50B9-4B0D-AE04-7F894AE5C9A1}" destId="{9D509E6D-44E9-44A1-9703-BF6D9233557F}" srcOrd="1" destOrd="0" presId="urn:microsoft.com/office/officeart/2005/8/layout/vProcess5"/>
    <dgm:cxn modelId="{38523A72-839B-4790-B192-92E06B25831A}" type="presParOf" srcId="{D03ECE0F-50B9-4B0D-AE04-7F894AE5C9A1}" destId="{DCAC5B80-2C52-4903-A23F-24F492E0C77F}" srcOrd="2" destOrd="0" presId="urn:microsoft.com/office/officeart/2005/8/layout/vProcess5"/>
    <dgm:cxn modelId="{7F951D2E-6B16-4348-9D17-2A4DCE2C4556}" type="presParOf" srcId="{D03ECE0F-50B9-4B0D-AE04-7F894AE5C9A1}" destId="{51A012D6-896D-41A2-B396-FB05EE785787}" srcOrd="3" destOrd="0" presId="urn:microsoft.com/office/officeart/2005/8/layout/vProcess5"/>
    <dgm:cxn modelId="{AF954CF6-76F7-47C3-80D5-79340858B202}" type="presParOf" srcId="{D03ECE0F-50B9-4B0D-AE04-7F894AE5C9A1}" destId="{4A05880C-B66B-4B19-BC2E-6168D8332093}" srcOrd="4" destOrd="0" presId="urn:microsoft.com/office/officeart/2005/8/layout/vProcess5"/>
    <dgm:cxn modelId="{94B84CDF-5A03-4779-B129-3A723ACF0E55}" type="presParOf" srcId="{D03ECE0F-50B9-4B0D-AE04-7F894AE5C9A1}" destId="{A0C80E58-BBEA-4779-9CDF-B2740B09A7E8}" srcOrd="5" destOrd="0" presId="urn:microsoft.com/office/officeart/2005/8/layout/vProcess5"/>
    <dgm:cxn modelId="{4ABC3644-EF07-4BFC-B395-53221767B986}" type="presParOf" srcId="{D03ECE0F-50B9-4B0D-AE04-7F894AE5C9A1}" destId="{D9703298-35B0-46FA-957E-2245A24299E2}" srcOrd="6" destOrd="0" presId="urn:microsoft.com/office/officeart/2005/8/layout/vProcess5"/>
    <dgm:cxn modelId="{E78298A7-8490-46FC-98F6-B3340C8B94DA}" type="presParOf" srcId="{D03ECE0F-50B9-4B0D-AE04-7F894AE5C9A1}" destId="{838AEB5E-E837-4F6B-8826-B47251652FF8}" srcOrd="7" destOrd="0" presId="urn:microsoft.com/office/officeart/2005/8/layout/vProcess5"/>
    <dgm:cxn modelId="{F952D690-C53A-41CE-A33C-9A36DFAB8D4C}" type="presParOf" srcId="{D03ECE0F-50B9-4B0D-AE04-7F894AE5C9A1}" destId="{96D68E64-D55C-4A96-8AE8-4B7DA91B554A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09E6D-44E9-44A1-9703-BF6D9233557F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>
                  <a:lumMod val="50000"/>
                </a:schemeClr>
              </a:solidFill>
            </a:rPr>
            <a:t>Understanding the Nature</a:t>
          </a:r>
          <a:endParaRPr lang="en-US" sz="3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5709" y="35709"/>
        <a:ext cx="3865988" cy="1147782"/>
      </dsp:txXfrm>
    </dsp:sp>
    <dsp:sp modelId="{DCAC5B80-2C52-4903-A23F-24F492E0C77F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bg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>
                  <a:lumMod val="50000"/>
                </a:schemeClr>
              </a:solidFill>
            </a:rPr>
            <a:t>Appreciate It</a:t>
          </a:r>
          <a:endParaRPr lang="en-US" sz="3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92908" y="1458108"/>
        <a:ext cx="3860502" cy="1147782"/>
      </dsp:txXfrm>
    </dsp:sp>
    <dsp:sp modelId="{51A012D6-896D-41A2-B396-FB05EE785787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bg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>
                  <a:lumMod val="50000"/>
                </a:schemeClr>
              </a:solidFill>
            </a:rPr>
            <a:t>Reflected In How Conduct Self In It</a:t>
          </a:r>
          <a:endParaRPr lang="en-US" sz="31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950108" y="2880508"/>
        <a:ext cx="3860502" cy="1147782"/>
      </dsp:txXfrm>
    </dsp:sp>
    <dsp:sp modelId="{4A05880C-B66B-4B19-BC2E-6168D8332093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>
                <a:lumMod val="50000"/>
              </a:schemeClr>
            </a:solidFill>
          </a:endParaRPr>
        </a:p>
      </dsp:txBody>
      <dsp:txXfrm>
        <a:off x="4567428" y="924560"/>
        <a:ext cx="435864" cy="596341"/>
      </dsp:txXfrm>
    </dsp:sp>
    <dsp:sp modelId="{A0C80E58-BBEA-4779-9CDF-B2740B09A7E8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>
                <a:lumMod val="50000"/>
              </a:schemeClr>
            </a:solidFill>
          </a:endParaRPr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B96AD-89C8-4C0E-B2A4-4DCA022936CE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4080B-D960-4051-94AF-6629E383F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5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Divine in origin</a:t>
            </a:r>
            <a:r>
              <a:rPr lang="en-US" baseline="0" dirty="0" smtClean="0"/>
              <a:t> – Began in the mind of God</a:t>
            </a:r>
          </a:p>
          <a:p>
            <a:r>
              <a:rPr lang="en-US" baseline="0" dirty="0" smtClean="0"/>
              <a:t>Establish in Jerusalem (by Christ) in 33 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080B-D960-4051-94AF-6629E383F2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5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080B-D960-4051-94AF-6629E383F2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13D233-7436-4769-B5B6-2B723F9036AC}" type="slidenum">
              <a:rPr lang="en-US" smtClean="0">
                <a:latin typeface="Arial" charset="0"/>
                <a:cs typeface="Arial" charset="0"/>
              </a:rPr>
              <a:pPr/>
              <a:t>37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8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9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EF769E-3198-4E2D-ACD4-343AF7986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7E54B-A08A-4860-ACC5-D75660055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98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EAE03-255E-489F-B949-96038BA4A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1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49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16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4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08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8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71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03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58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7B17B-3365-44B6-A372-987599626F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80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19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4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79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27C05-71AD-497D-923E-D4F143886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79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051A9-7B3C-497D-B27D-03879E53F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6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2AA4-9822-40FF-8EFD-492823DA5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74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31ED-1BD3-4523-8E67-BA2066CD5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71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3198-DDEB-4579-9311-EB5E6DBBEA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4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1992E-2E37-4489-B239-335DDE741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08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1DCD-7B8C-4013-96C2-65A4C34D49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70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88000">
              <a:schemeClr val="bg1">
                <a:gamma/>
                <a:shade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5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665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66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66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C094DB9-6802-498A-B593-FC2E29F32C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bg1"/>
            </a:gs>
            <a:gs pos="88000">
              <a:schemeClr val="bg1">
                <a:gamma/>
                <a:shade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8/18/2016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7" name="Picture 2" descr="http://2.bp.blogspot.com/_ppYFwyNQfbs/TLyLW9icdfI/AAAAAAAABVU/r8iatg5pvDU/s1600/happy-marriage.jp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6" y="0"/>
            <a:ext cx="916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2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1903" y="304800"/>
            <a:ext cx="719639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1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/>
            <a:r>
              <a:rPr lang="en-US" sz="88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Testament</a:t>
            </a:r>
            <a:endParaRPr lang="en-US" sz="88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769794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endParaRPr lang="en-US" sz="199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Not a building or place</a:t>
            </a:r>
          </a:p>
          <a:p>
            <a:pPr marL="514350" indent="-514350">
              <a:buAutoNum type="alphaUcPeriod"/>
            </a:pPr>
            <a:endParaRPr lang="en-US" sz="1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People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is made up of men and women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(Acts 8:3)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5779" y="3434997"/>
            <a:ext cx="7269480" cy="273921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Acts 8:3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As for Saul, he made havoc of the church, entering every house, and dragging off  men and women, committing them to prison. </a:t>
            </a: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4598862"/>
            <a:ext cx="1005840" cy="41148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899660" y="5003248"/>
            <a:ext cx="2179320" cy="41148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Not a building or place</a:t>
            </a:r>
          </a:p>
          <a:p>
            <a:pPr marL="514350" indent="-514350">
              <a:buAutoNum type="alphaUcPeriod"/>
            </a:pPr>
            <a:endParaRPr lang="en-US" sz="1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People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is made up of men and women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(Acts 8:3)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is made up of saints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8570" y="3266325"/>
            <a:ext cx="56268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“Church” = “Saints”</a:t>
            </a:r>
            <a:endParaRPr lang="en-US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5" name="Frame 4"/>
          <p:cNvSpPr/>
          <p:nvPr/>
        </p:nvSpPr>
        <p:spPr bwMode="auto">
          <a:xfrm>
            <a:off x="853440" y="4020150"/>
            <a:ext cx="7376160" cy="883413"/>
          </a:xfrm>
          <a:prstGeom prst="frame">
            <a:avLst>
              <a:gd name="adj1" fmla="val 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Eph. 1:1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saints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…. at  Ephesus”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Rev. 2:1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“The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church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at Ephesus”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Frame 5"/>
          <p:cNvSpPr/>
          <p:nvPr/>
        </p:nvSpPr>
        <p:spPr bwMode="auto">
          <a:xfrm>
            <a:off x="853440" y="4903563"/>
            <a:ext cx="7376160" cy="929133"/>
          </a:xfrm>
          <a:prstGeom prst="frame">
            <a:avLst>
              <a:gd name="adj1" fmla="val 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Phil. 1:1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“The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saints</a:t>
            </a:r>
            <a:r>
              <a:rPr kumimoji="0" lang="en-US" sz="24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….at Philippi”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u="none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Phil. 4:15 </a:t>
            </a:r>
            <a:r>
              <a:rPr lang="en-US" sz="2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“No </a:t>
            </a:r>
            <a:r>
              <a:rPr lang="en-US" sz="24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church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….but you only”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853440" y="5832696"/>
            <a:ext cx="7376160" cy="959613"/>
          </a:xfrm>
          <a:prstGeom prst="frame">
            <a:avLst>
              <a:gd name="adj1" fmla="val 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Acts 9:13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“The </a:t>
            </a:r>
            <a:r>
              <a:rPr kumimoji="0" lang="en-US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saints</a:t>
            </a:r>
            <a:r>
              <a:rPr kumimoji="0" lang="en-US" sz="24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at Jerusalem”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u="none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Acts 8:1 </a:t>
            </a:r>
            <a:r>
              <a:rPr lang="en-US" sz="2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“The </a:t>
            </a:r>
            <a:r>
              <a:rPr lang="en-US" sz="2400" b="1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church</a:t>
            </a:r>
            <a:r>
              <a:rPr lang="en-US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at Jerusalem”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Not a building or place</a:t>
            </a:r>
          </a:p>
          <a:p>
            <a:pPr marL="514350" indent="-514350">
              <a:buAutoNum type="alphaUcPeriod"/>
            </a:pPr>
            <a:endParaRPr lang="en-US" sz="1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People</a:t>
            </a:r>
          </a:p>
          <a:p>
            <a:pPr marL="514350" indent="-514350">
              <a:buAutoNum type="alphaUcPeriod"/>
            </a:pPr>
            <a:endParaRPr lang="en-US" sz="1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People who are saved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Not that people are saved – then they join the church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Those who are saved are added to the church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(Acts 2:47)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038600"/>
            <a:ext cx="77724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2:47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praising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and having favor with all the people. And the Lord added to the 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daily those who were being 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Curved Up Arrow 4"/>
          <p:cNvSpPr/>
          <p:nvPr/>
        </p:nvSpPr>
        <p:spPr bwMode="auto">
          <a:xfrm>
            <a:off x="3581400" y="5238928"/>
            <a:ext cx="4343400" cy="1238071"/>
          </a:xfrm>
          <a:prstGeom prst="curvedUpArrow">
            <a:avLst>
              <a:gd name="adj1" fmla="val 25000"/>
              <a:gd name="adj2" fmla="val 62814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Not a building or place</a:t>
            </a:r>
          </a:p>
          <a:p>
            <a:pPr marL="514350" indent="-514350">
              <a:buAutoNum type="alphaUcPeriod"/>
            </a:pPr>
            <a:endParaRPr lang="en-US" sz="1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People</a:t>
            </a:r>
          </a:p>
          <a:p>
            <a:pPr marL="514350" indent="-514350"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People who are saved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Not that people are saved – then they join the church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Those who are saved are added to the church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(Acts 2:47)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Those in the church are those who are Christians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(Acts 11)</a:t>
            </a:r>
          </a:p>
        </p:txBody>
      </p:sp>
    </p:spTree>
    <p:extLst>
      <p:ext uri="{BB962C8B-B14F-4D97-AF65-F5344CB8AC3E}">
        <p14:creationId xmlns:p14="http://schemas.microsoft.com/office/powerpoint/2010/main" val="187988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929640" y="2986564"/>
            <a:ext cx="24384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99"/>
                </a:solidFill>
                <a:latin typeface="Times New Roman" pitchFamily="18" charset="0"/>
              </a:rPr>
              <a:t>Heard</a:t>
            </a:r>
          </a:p>
          <a:p>
            <a:pPr algn="ctr"/>
            <a:r>
              <a:rPr lang="en-US" sz="2400" b="1" dirty="0">
                <a:solidFill>
                  <a:srgbClr val="FFFF99"/>
                </a:solidFill>
                <a:latin typeface="Times New Roman" pitchFamily="18" charset="0"/>
              </a:rPr>
              <a:t>“preaching </a:t>
            </a:r>
            <a:r>
              <a:rPr lang="en-US" sz="2400" b="1" dirty="0" smtClean="0">
                <a:solidFill>
                  <a:srgbClr val="FFFF99"/>
                </a:solidFill>
                <a:latin typeface="Times New Roman" pitchFamily="18" charset="0"/>
              </a:rPr>
              <a:t>of</a:t>
            </a:r>
            <a:endParaRPr lang="en-US" sz="2400" b="1" dirty="0">
              <a:solidFill>
                <a:srgbClr val="FFFF99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99"/>
                </a:solidFill>
                <a:latin typeface="Times New Roman" pitchFamily="18" charset="0"/>
              </a:rPr>
              <a:t>Lord </a:t>
            </a:r>
            <a:r>
              <a:rPr lang="en-US" sz="2400" b="1" dirty="0" smtClean="0">
                <a:solidFill>
                  <a:srgbClr val="FFFF99"/>
                </a:solidFill>
                <a:latin typeface="Times New Roman" pitchFamily="18" charset="0"/>
              </a:rPr>
              <a:t>Jesus”</a:t>
            </a:r>
            <a:endParaRPr lang="en-US" sz="2400" b="1" dirty="0" smtClean="0">
              <a:solidFill>
                <a:srgbClr val="FFFF99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v. 19-20</a:t>
            </a: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3520440" y="2986564"/>
            <a:ext cx="24384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99"/>
                </a:solidFill>
                <a:latin typeface="Times New Roman" pitchFamily="18" charset="0"/>
              </a:rPr>
              <a:t>Believed &amp;</a:t>
            </a:r>
          </a:p>
          <a:p>
            <a:pPr algn="ctr"/>
            <a:r>
              <a:rPr lang="en-US" sz="2400" b="1" dirty="0">
                <a:solidFill>
                  <a:srgbClr val="FFFF99"/>
                </a:solidFill>
                <a:latin typeface="Times New Roman" pitchFamily="18" charset="0"/>
              </a:rPr>
              <a:t>turned to</a:t>
            </a:r>
          </a:p>
          <a:p>
            <a:pPr algn="ctr"/>
            <a:r>
              <a:rPr lang="en-US" sz="2400" b="1" dirty="0" smtClean="0">
                <a:solidFill>
                  <a:srgbClr val="FFFF99"/>
                </a:solidFill>
                <a:latin typeface="Times New Roman" pitchFamily="18" charset="0"/>
              </a:rPr>
              <a:t>Lord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v. 21</a:t>
            </a: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6187440" y="2986564"/>
            <a:ext cx="2133600" cy="152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FF99"/>
                </a:solidFill>
                <a:latin typeface="Times New Roman" pitchFamily="18" charset="0"/>
              </a:rPr>
              <a:t>seen</a:t>
            </a:r>
            <a:endParaRPr lang="en-US" sz="2400" b="1" dirty="0">
              <a:solidFill>
                <a:srgbClr val="FFFF99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99"/>
                </a:solidFill>
                <a:latin typeface="Times New Roman" pitchFamily="18" charset="0"/>
              </a:rPr>
              <a:t>the grace </a:t>
            </a:r>
          </a:p>
          <a:p>
            <a:pPr algn="ctr"/>
            <a:r>
              <a:rPr lang="en-US" sz="2400" b="1" dirty="0">
                <a:solidFill>
                  <a:srgbClr val="FFFF99"/>
                </a:solidFill>
                <a:latin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FFFF99"/>
                </a:solidFill>
                <a:latin typeface="Times New Roman" pitchFamily="18" charset="0"/>
              </a:rPr>
              <a:t>God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v. 23</a:t>
            </a: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2758440" y="2831849"/>
            <a:ext cx="1066800" cy="5334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5425440" y="2831849"/>
            <a:ext cx="1066800" cy="5334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6263640" y="5075433"/>
            <a:ext cx="2133600" cy="152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FF99"/>
                </a:solidFill>
                <a:latin typeface="Times New Roman" pitchFamily="18" charset="0"/>
              </a:rPr>
              <a:t>Church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v. 26</a:t>
            </a: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 rot="4919146">
            <a:off x="7520940" y="4548664"/>
            <a:ext cx="1066800" cy="5334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1005840" y="5120164"/>
            <a:ext cx="2133600" cy="152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FF99"/>
                </a:solidFill>
                <a:latin typeface="Times New Roman" pitchFamily="18" charset="0"/>
              </a:rPr>
              <a:t>Christians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v. 26</a:t>
            </a: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3672840" y="5120164"/>
            <a:ext cx="2133600" cy="1524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FF99"/>
                </a:solidFill>
                <a:latin typeface="Times New Roman" pitchFamily="18" charset="0"/>
              </a:rPr>
              <a:t>Disciples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v. 26</a:t>
            </a: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 rot="4561427">
            <a:off x="3101340" y="4929664"/>
            <a:ext cx="533400" cy="10668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AutoShape 13"/>
          <p:cNvSpPr>
            <a:spLocks noChangeArrowheads="1"/>
          </p:cNvSpPr>
          <p:nvPr/>
        </p:nvSpPr>
        <p:spPr bwMode="auto">
          <a:xfrm rot="4561427">
            <a:off x="5768340" y="4929664"/>
            <a:ext cx="533400" cy="10668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25133" y="1066324"/>
            <a:ext cx="628248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Acts 11</a:t>
            </a:r>
          </a:p>
          <a:p>
            <a:pPr algn="ctr"/>
            <a:r>
              <a:rPr lang="en-US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Church = Christians</a:t>
            </a:r>
            <a:endParaRPr lang="en-US" sz="540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3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1981200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Nature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2655867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2. The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Translated from Greek: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Ekklesia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9600" y="2667000"/>
            <a:ext cx="784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Church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Ekklesia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4191000" y="3338513"/>
            <a:ext cx="1295400" cy="1066800"/>
            <a:chOff x="3168" y="768"/>
            <a:chExt cx="816" cy="672"/>
          </a:xfrm>
        </p:grpSpPr>
        <p:sp>
          <p:nvSpPr>
            <p:cNvPr id="14" name="AutoShape 6"/>
            <p:cNvSpPr>
              <a:spLocks/>
            </p:cNvSpPr>
            <p:nvPr/>
          </p:nvSpPr>
          <p:spPr bwMode="auto">
            <a:xfrm rot="5400000">
              <a:off x="3408" y="720"/>
              <a:ext cx="336" cy="432"/>
            </a:xfrm>
            <a:prstGeom prst="rightBrace">
              <a:avLst>
                <a:gd name="adj1" fmla="val 10714"/>
                <a:gd name="adj2" fmla="val 50000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3168" y="1152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FFFF00"/>
                  </a:solidFill>
                </a:rPr>
                <a:t>Out of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381559" y="3338513"/>
            <a:ext cx="1447800" cy="1066800"/>
            <a:chOff x="4176" y="720"/>
            <a:chExt cx="960" cy="672"/>
          </a:xfrm>
        </p:grpSpPr>
        <p:sp>
          <p:nvSpPr>
            <p:cNvPr id="17" name="AutoShape 7"/>
            <p:cNvSpPr>
              <a:spLocks/>
            </p:cNvSpPr>
            <p:nvPr/>
          </p:nvSpPr>
          <p:spPr bwMode="auto">
            <a:xfrm rot="5400000">
              <a:off x="4488" y="408"/>
              <a:ext cx="336" cy="960"/>
            </a:xfrm>
            <a:prstGeom prst="rightBrace">
              <a:avLst>
                <a:gd name="adj1" fmla="val 23810"/>
                <a:gd name="adj2" fmla="val 50000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4272" y="110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FFFF00"/>
                  </a:solidFill>
                </a:rPr>
                <a:t>To Call</a:t>
              </a:r>
            </a:p>
          </p:txBody>
        </p:sp>
      </p:grp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451610" y="4600903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/>
              <a:t>Those Who have been called </a:t>
            </a:r>
            <a:r>
              <a:rPr lang="en-US" sz="2800" i="1" dirty="0" smtClean="0"/>
              <a:t>out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159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822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Translated from Greek: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Ekklesia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Nature of this calling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Called by the gospel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(2 Thess. 2:14)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Called out of darkness into light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(1 Pet. 2:9)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Called to be saints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(Eph. 1:1; Phil. 1:1)</a:t>
            </a:r>
            <a:endParaRPr lang="en-US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10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1104900" y="5257800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95567"/>
              <a:gd name="adj6" fmla="val 63035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who called you out of darkness into His marvelous </a:t>
            </a:r>
            <a:r>
              <a:rPr lang="en-US" sz="2600" b="1" dirty="0" smtClean="0">
                <a:solidFill>
                  <a:srgbClr val="000000"/>
                </a:solidFill>
              </a:rPr>
              <a:t>light.</a:t>
            </a:r>
            <a:endParaRPr lang="en-US" sz="2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7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1981200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Nature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2655867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2. The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3053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3. The Body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Body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is the Body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Eph. 1:22-23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Col. 1:18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1112783" y="4842641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223560"/>
              <a:gd name="adj6" fmla="val 10969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gave Him to be head over all things to the </a:t>
            </a:r>
            <a:r>
              <a:rPr lang="en-US" sz="2600" b="1" u="sng" dirty="0">
                <a:solidFill>
                  <a:srgbClr val="000000"/>
                </a:solidFill>
              </a:rPr>
              <a:t>church</a:t>
            </a:r>
            <a:r>
              <a:rPr lang="en-US" sz="2600" b="1" dirty="0">
                <a:solidFill>
                  <a:srgbClr val="000000"/>
                </a:solidFill>
              </a:rPr>
              <a:t>, which is His </a:t>
            </a:r>
            <a:r>
              <a:rPr lang="en-US" sz="2600" b="1" u="sng" dirty="0" smtClean="0">
                <a:solidFill>
                  <a:srgbClr val="000000"/>
                </a:solidFill>
              </a:rPr>
              <a:t>body</a:t>
            </a:r>
            <a:r>
              <a:rPr lang="en-US" sz="2600" b="1" dirty="0" smtClean="0">
                <a:solidFill>
                  <a:srgbClr val="000000"/>
                </a:solidFill>
              </a:rPr>
              <a:t>.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5" name="Line Callout 2 4"/>
          <p:cNvSpPr/>
          <p:nvPr/>
        </p:nvSpPr>
        <p:spPr bwMode="auto">
          <a:xfrm>
            <a:off x="1112783" y="4800600"/>
            <a:ext cx="6934200" cy="8382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300233"/>
              <a:gd name="adj6" fmla="val 14153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And He is the head of the </a:t>
            </a:r>
            <a:r>
              <a:rPr lang="en-US" sz="2600" b="1" u="sng" dirty="0">
                <a:solidFill>
                  <a:srgbClr val="000000"/>
                </a:solidFill>
              </a:rPr>
              <a:t>body</a:t>
            </a:r>
            <a:r>
              <a:rPr lang="en-US" sz="2600" b="1" dirty="0">
                <a:solidFill>
                  <a:srgbClr val="000000"/>
                </a:solidFill>
              </a:rPr>
              <a:t>, the </a:t>
            </a:r>
            <a:r>
              <a:rPr lang="en-US" sz="2600" b="1" u="sng" dirty="0">
                <a:solidFill>
                  <a:srgbClr val="000000"/>
                </a:solidFill>
              </a:rPr>
              <a:t>church </a:t>
            </a:r>
          </a:p>
        </p:txBody>
      </p:sp>
    </p:spTree>
    <p:extLst>
      <p:ext uri="{BB962C8B-B14F-4D97-AF65-F5344CB8AC3E}">
        <p14:creationId xmlns:p14="http://schemas.microsoft.com/office/powerpoint/2010/main" val="332880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8763000" cy="646331"/>
          </a:xfrm>
          <a:prstGeom prst="rect">
            <a:avLst/>
          </a:prstGeom>
          <a:solidFill>
            <a:srgbClr val="0066CC">
              <a:alpha val="34000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“Upon this rock, I will build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My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church”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Matt. 16:18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04800" y="3716337"/>
            <a:ext cx="8610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Thus, this is the Lord’s church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Since Jesus is Divine – it is a Divine institution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Body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is the Body</a:t>
            </a:r>
          </a:p>
          <a:p>
            <a:pPr marL="514350" indent="-514350">
              <a:buAutoNum type="alphaUcPeriod"/>
            </a:pPr>
            <a:endParaRPr lang="en-US" sz="1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Comparison to human body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Many members yet one body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Cor. 12:20)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Each member has a function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(1 Cor. 12:14-19)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 division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(1 Cor. 12:24-25)</a:t>
            </a:r>
          </a:p>
          <a:p>
            <a:pPr marL="971550" lvl="1" indent="-514350">
              <a:buFont typeface="+mj-lt"/>
              <a:buAutoNum type="arabicPeriod"/>
            </a:pP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Christ is the head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(Col. 1:18; Eph. 1:23)</a:t>
            </a:r>
            <a:endParaRPr lang="en-US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Authority over the body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takes all direction from the head – subject to the head</a:t>
            </a:r>
          </a:p>
        </p:txBody>
      </p:sp>
      <p:sp>
        <p:nvSpPr>
          <p:cNvPr id="4" name="Line Callout 2 3"/>
          <p:cNvSpPr/>
          <p:nvPr/>
        </p:nvSpPr>
        <p:spPr bwMode="auto">
          <a:xfrm>
            <a:off x="1104900" y="5334000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218692"/>
              <a:gd name="adj6" fmla="val 61897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gave Him to be head over all things to the </a:t>
            </a:r>
            <a:r>
              <a:rPr lang="en-US" sz="2600" b="1" u="sng" dirty="0">
                <a:solidFill>
                  <a:srgbClr val="000000"/>
                </a:solidFill>
              </a:rPr>
              <a:t>church</a:t>
            </a:r>
            <a:r>
              <a:rPr lang="en-US" sz="2600" b="1" dirty="0">
                <a:solidFill>
                  <a:srgbClr val="000000"/>
                </a:solidFill>
              </a:rPr>
              <a:t>, which is His </a:t>
            </a:r>
            <a:r>
              <a:rPr lang="en-US" sz="2600" b="1" u="sng" dirty="0" smtClean="0">
                <a:solidFill>
                  <a:srgbClr val="000000"/>
                </a:solidFill>
              </a:rPr>
              <a:t>body</a:t>
            </a:r>
            <a:r>
              <a:rPr lang="en-US" sz="2600" b="1" dirty="0" smtClean="0">
                <a:solidFill>
                  <a:srgbClr val="000000"/>
                </a:solidFill>
              </a:rPr>
              <a:t>.</a:t>
            </a:r>
            <a:endParaRPr lang="en-US" sz="2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590800" y="1066800"/>
            <a:ext cx="39624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One Body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64520" y="2209800"/>
            <a:ext cx="7814960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Rom. 12:4-5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many members in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body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Cor. 10:17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one bread and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body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Cor. 12:12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members of the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body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Cor. 12:13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baptized into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body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2:16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reconciled in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body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Col. 3:15 – called in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body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Body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1981200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Nature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2655867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2. The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30534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3. The Body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005201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4. The Kingdom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0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4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Kingdom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and the Kingdom are the same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Premillennialism </a:t>
            </a:r>
            <a:r>
              <a:rPr lang="en-US" sz="240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says </a:t>
            </a:r>
            <a:r>
              <a:rPr lang="en-US" sz="240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they are distinct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They are one and the same in NT</a:t>
            </a:r>
            <a:endParaRPr lang="en-US" sz="2400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7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759517" y="3056392"/>
            <a:ext cx="1996440" cy="56388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19637" y="4488952"/>
            <a:ext cx="3489960" cy="56388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15277" y="1431337"/>
            <a:ext cx="8610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Matt 16:18-19</a:t>
            </a:r>
          </a:p>
          <a:p>
            <a:pPr eaLnBrk="1" hangingPunct="1"/>
            <a:endParaRPr lang="en-US" sz="3600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3200" dirty="0">
                <a:latin typeface="Times New Roman" pitchFamily="18" charset="0"/>
              </a:rPr>
              <a:t>18 And I also say to you that you are Peter, and on this rock I will build 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</a:rPr>
              <a:t>My church, </a:t>
            </a:r>
            <a:r>
              <a:rPr lang="en-US" sz="3200" dirty="0">
                <a:latin typeface="Times New Roman" pitchFamily="18" charset="0"/>
              </a:rPr>
              <a:t>and the gates of Hades shall not prevail against it. </a:t>
            </a:r>
          </a:p>
          <a:p>
            <a:pPr eaLnBrk="1" hangingPunct="1"/>
            <a:endParaRPr lang="en-US" sz="3200" dirty="0">
              <a:latin typeface="Times New Roman" pitchFamily="18" charset="0"/>
            </a:endParaRPr>
          </a:p>
          <a:p>
            <a:pPr eaLnBrk="1" hangingPunct="1"/>
            <a:r>
              <a:rPr lang="en-US" sz="3200" dirty="0">
                <a:latin typeface="Times New Roman" pitchFamily="18" charset="0"/>
              </a:rPr>
              <a:t>19 And I will give you the 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</a:rPr>
              <a:t>keys of the kingdom </a:t>
            </a:r>
            <a:r>
              <a:rPr lang="en-US" sz="32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of heaven..."  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83973" name="Picture 5" descr="j0240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1503089" cy="1438412"/>
          </a:xfrm>
          <a:prstGeom prst="rect">
            <a:avLst/>
          </a:prstGeom>
          <a:noFill/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4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Kingdom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8694" y="1026159"/>
            <a:ext cx="63770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“Church” = “Kingdom”</a:t>
            </a:r>
            <a:endParaRPr lang="en-US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566160" y="1796732"/>
            <a:ext cx="2788920" cy="2026920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0240" y="2162492"/>
            <a:ext cx="169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CC"/>
                </a:solidFill>
              </a:rPr>
              <a:t>Darkness</a:t>
            </a:r>
          </a:p>
          <a:p>
            <a:endParaRPr lang="en-US" sz="2400" dirty="0" smtClean="0">
              <a:solidFill>
                <a:srgbClr val="FFFFCC"/>
              </a:solidFill>
            </a:endParaRPr>
          </a:p>
          <a:p>
            <a:r>
              <a:rPr lang="en-US" sz="2400" dirty="0" smtClean="0">
                <a:solidFill>
                  <a:srgbClr val="FFFFCC"/>
                </a:solidFill>
              </a:rPr>
              <a:t>Darkness</a:t>
            </a:r>
            <a:endParaRPr lang="en-US" sz="2400" dirty="0">
              <a:solidFill>
                <a:srgbClr val="FF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0040" y="2147252"/>
            <a:ext cx="227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Into kingdom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In Lord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4120" y="2177732"/>
            <a:ext cx="169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Col. 1:13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Eph. 5:8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413760" y="2299652"/>
            <a:ext cx="609600" cy="15240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429000" y="3076892"/>
            <a:ext cx="609600" cy="15240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6720" y="4204652"/>
            <a:ext cx="826008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1158240" y="4494212"/>
            <a:ext cx="7467600" cy="1981200"/>
            <a:chOff x="1158240" y="4160520"/>
            <a:chExt cx="7467600" cy="1981200"/>
          </a:xfrm>
        </p:grpSpPr>
        <p:sp>
          <p:nvSpPr>
            <p:cNvPr id="11" name="Oval 10"/>
            <p:cNvSpPr/>
            <p:nvPr/>
          </p:nvSpPr>
          <p:spPr bwMode="auto">
            <a:xfrm>
              <a:off x="3520440" y="4160520"/>
              <a:ext cx="2788920" cy="1981200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58240" y="4526280"/>
              <a:ext cx="2514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CC"/>
                  </a:solidFill>
                </a:rPr>
                <a:t>Baptized into</a:t>
              </a:r>
            </a:p>
            <a:p>
              <a:endParaRPr lang="en-US" sz="2400" dirty="0" smtClean="0">
                <a:solidFill>
                  <a:srgbClr val="FFFFCC"/>
                </a:solidFill>
              </a:endParaRPr>
            </a:p>
            <a:p>
              <a:r>
                <a:rPr lang="en-US" sz="2400" dirty="0" smtClean="0">
                  <a:solidFill>
                    <a:srgbClr val="FFFFCC"/>
                  </a:solidFill>
                </a:rPr>
                <a:t>Baptized into</a:t>
              </a:r>
              <a:endParaRPr lang="en-US" sz="2400" dirty="0">
                <a:solidFill>
                  <a:srgbClr val="FFFFC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25240" y="4541520"/>
              <a:ext cx="22707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Christ</a:t>
              </a:r>
            </a:p>
            <a:p>
              <a:endParaRPr lang="en-US" sz="24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Body (church)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3337560" y="4693920"/>
              <a:ext cx="609600" cy="152400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3215640" y="5410200"/>
              <a:ext cx="609600" cy="152400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78880" y="4556760"/>
              <a:ext cx="2346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Rom. 6:3</a:t>
              </a:r>
            </a:p>
            <a:p>
              <a:endParaRPr lang="en-US" sz="2400" b="1" dirty="0" smtClean="0">
                <a:solidFill>
                  <a:srgbClr val="FFFF00"/>
                </a:solidFill>
              </a:endParaRPr>
            </a:p>
            <a:p>
              <a:r>
                <a:rPr lang="en-US" sz="2400" b="1" dirty="0" smtClean="0">
                  <a:solidFill>
                    <a:srgbClr val="FFFF00"/>
                  </a:solidFill>
                </a:rPr>
                <a:t>1 Cor. 12:13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4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Kingdom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9" name="Line Callout 2 18"/>
          <p:cNvSpPr/>
          <p:nvPr/>
        </p:nvSpPr>
        <p:spPr bwMode="auto">
          <a:xfrm>
            <a:off x="1158240" y="4494212"/>
            <a:ext cx="6934200" cy="1601788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17262"/>
              <a:gd name="adj6" fmla="val 79632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He has delivered us from the power of darkness and </a:t>
            </a:r>
            <a:r>
              <a:rPr lang="en-US" sz="2600" b="1" u="sng" dirty="0">
                <a:solidFill>
                  <a:srgbClr val="000000"/>
                </a:solidFill>
              </a:rPr>
              <a:t>conveyed us into the kingdom</a:t>
            </a:r>
            <a:r>
              <a:rPr lang="en-US" sz="2600" b="1" dirty="0">
                <a:solidFill>
                  <a:srgbClr val="000000"/>
                </a:solidFill>
              </a:rPr>
              <a:t> of the </a:t>
            </a:r>
            <a:r>
              <a:rPr lang="en-US" sz="2600" b="1" dirty="0" smtClean="0">
                <a:solidFill>
                  <a:srgbClr val="000000"/>
                </a:solidFill>
              </a:rPr>
              <a:t>Son.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20" name="Line Callout 2 19"/>
          <p:cNvSpPr/>
          <p:nvPr/>
        </p:nvSpPr>
        <p:spPr bwMode="auto">
          <a:xfrm>
            <a:off x="1158240" y="4494212"/>
            <a:ext cx="6934200" cy="1601788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70018"/>
              <a:gd name="adj6" fmla="val 75767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For you were once </a:t>
            </a:r>
            <a:r>
              <a:rPr lang="en-US" sz="2600" b="1" u="sng" dirty="0">
                <a:solidFill>
                  <a:srgbClr val="000000"/>
                </a:solidFill>
              </a:rPr>
              <a:t>darkness</a:t>
            </a:r>
            <a:r>
              <a:rPr lang="en-US" sz="2600" b="1" dirty="0">
                <a:solidFill>
                  <a:srgbClr val="000000"/>
                </a:solidFill>
              </a:rPr>
              <a:t>, but now you are light </a:t>
            </a:r>
            <a:r>
              <a:rPr lang="en-US" sz="2600" b="1" u="sng" dirty="0">
                <a:solidFill>
                  <a:srgbClr val="000000"/>
                </a:solidFill>
              </a:rPr>
              <a:t>in the </a:t>
            </a:r>
            <a:r>
              <a:rPr lang="en-US" sz="2600" b="1" u="sng" dirty="0" smtClean="0">
                <a:solidFill>
                  <a:srgbClr val="000000"/>
                </a:solidFill>
              </a:rPr>
              <a:t>Lord</a:t>
            </a:r>
            <a:r>
              <a:rPr lang="en-US" sz="2600" b="1" dirty="0" smtClean="0">
                <a:solidFill>
                  <a:srgbClr val="000000"/>
                </a:solidFill>
              </a:rPr>
              <a:t>.</a:t>
            </a:r>
            <a:endParaRPr lang="en-US" sz="2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4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Kingdom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and the Kingdom are the same</a:t>
            </a:r>
          </a:p>
          <a:p>
            <a:pPr marL="514350" indent="-514350">
              <a:buAutoNum type="alphaUcPeriod"/>
            </a:pP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Has the essentials of a kingdom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929640" y="2697480"/>
            <a:ext cx="3169920" cy="10363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King – Christ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</a:rPr>
              <a:t>(Col. 1:13)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200400" y="3596640"/>
            <a:ext cx="3169920" cy="10363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Territory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- Hearts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</a:rPr>
              <a:t>(Luke 17:21)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14400" y="4495800"/>
            <a:ext cx="3169920" cy="10363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Law - Gospel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</a:rPr>
              <a:t>(John 12:48)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35880" y="2590800"/>
            <a:ext cx="3169920" cy="10363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Throne - Heaven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</a:rPr>
              <a:t>(Acts 2:30)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64480" y="4511040"/>
            <a:ext cx="3169920" cy="10363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Citizens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- Obey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</a:rPr>
              <a:t>(Matt. 7:21)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1981200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Nature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2655867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2. The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30534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3. The Body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005201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4. The Kingdom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9600" y="4679868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5. The House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5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House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is the house of God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Tim. 3:15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House = family</a:t>
            </a:r>
            <a:endParaRPr lang="en-US" sz="2400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5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House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is the house of God</a:t>
            </a:r>
          </a:p>
          <a:p>
            <a:pPr marL="514350" indent="-514350">
              <a:buAutoNum type="alphaUcPeriod"/>
            </a:pPr>
            <a:endParaRPr lang="en-US" sz="1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Those in the church = Children of God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Rom. 8:16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Thus, all God’s children are in the church</a:t>
            </a:r>
            <a:endParaRPr lang="en-US" sz="2400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1158240" y="4494212"/>
            <a:ext cx="6934200" cy="1296988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54541"/>
              <a:gd name="adj6" fmla="val 11197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The Spirit Himself bears witness with our spirit that we are </a:t>
            </a:r>
            <a:r>
              <a:rPr lang="en-US" sz="2600" b="1" u="sng" dirty="0">
                <a:solidFill>
                  <a:srgbClr val="000000"/>
                </a:solidFill>
              </a:rPr>
              <a:t>children of God</a:t>
            </a:r>
          </a:p>
        </p:txBody>
      </p:sp>
    </p:spTree>
    <p:extLst>
      <p:ext uri="{BB962C8B-B14F-4D97-AF65-F5344CB8AC3E}">
        <p14:creationId xmlns:p14="http://schemas.microsoft.com/office/powerpoint/2010/main" val="17595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24384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Jesus is the Only Head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19100" y="1066800"/>
            <a:ext cx="83058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Standard and Discipline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16287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2. OT is Not Her Law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19417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3. NT is Her Only Guide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9600" y="5072062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4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Application &amp; Meaning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" name="Wave 4"/>
          <p:cNvSpPr/>
          <p:nvPr/>
        </p:nvSpPr>
        <p:spPr bwMode="auto">
          <a:xfrm>
            <a:off x="38100" y="707886"/>
            <a:ext cx="1638300" cy="762000"/>
          </a:xfrm>
          <a:prstGeom prst="wave">
            <a:avLst/>
          </a:prstGeom>
          <a:solidFill>
            <a:schemeClr val="tx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0159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5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House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is the house of God</a:t>
            </a:r>
          </a:p>
          <a:p>
            <a:pPr marL="514350" indent="-514350">
              <a:buAutoNum type="alphaUcPeriod"/>
            </a:pP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Those in the church = Children of God</a:t>
            </a:r>
          </a:p>
          <a:p>
            <a:pPr marL="514350" indent="-514350">
              <a:buAutoNum type="alphaUcPeriod"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Born into the family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New birth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(John 3:3, 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Born again when obey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(1 Pet. 1:22-23)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1257300" y="4267200"/>
            <a:ext cx="6934200" cy="2133600"/>
          </a:xfrm>
          <a:prstGeom prst="borderCallout2">
            <a:avLst>
              <a:gd name="adj1" fmla="val 22166"/>
              <a:gd name="adj2" fmla="val -1153"/>
              <a:gd name="adj3" fmla="val -9789"/>
              <a:gd name="adj4" fmla="val -12841"/>
              <a:gd name="adj5" fmla="val -39845"/>
              <a:gd name="adj6" fmla="val 46211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Since you have purified your souls in </a:t>
            </a:r>
            <a:r>
              <a:rPr lang="en-US" sz="2600" b="1" u="sng" dirty="0">
                <a:solidFill>
                  <a:srgbClr val="000000"/>
                </a:solidFill>
              </a:rPr>
              <a:t>obeying the truth</a:t>
            </a:r>
            <a:r>
              <a:rPr lang="en-US" sz="2600" b="1" dirty="0">
                <a:solidFill>
                  <a:srgbClr val="000000"/>
                </a:solidFill>
              </a:rPr>
              <a:t> through the Spirit in sincere love of the brethren, love one another fervently with a pure heart, having been </a:t>
            </a:r>
            <a:r>
              <a:rPr lang="en-US" sz="2600" b="1" u="sng" dirty="0">
                <a:solidFill>
                  <a:srgbClr val="000000"/>
                </a:solidFill>
              </a:rPr>
              <a:t>born again</a:t>
            </a:r>
          </a:p>
        </p:txBody>
      </p:sp>
    </p:spTree>
    <p:extLst>
      <p:ext uri="{BB962C8B-B14F-4D97-AF65-F5344CB8AC3E}">
        <p14:creationId xmlns:p14="http://schemas.microsoft.com/office/powerpoint/2010/main" val="15023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1981200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Nature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2655867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2. The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30534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3. The Body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005201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4. The Kingdom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9600" y="4679868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5. The House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9600" y="5354535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6. The Temple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6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Temple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is the temple of God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Cor. 3:16-17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Dedicated to divine service – dwelling place of God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1257300" y="4267200"/>
            <a:ext cx="6934200" cy="2133600"/>
          </a:xfrm>
          <a:prstGeom prst="borderCallout2">
            <a:avLst>
              <a:gd name="adj1" fmla="val 22166"/>
              <a:gd name="adj2" fmla="val -1153"/>
              <a:gd name="adj3" fmla="val -9789"/>
              <a:gd name="adj4" fmla="val -12841"/>
              <a:gd name="adj5" fmla="val -113737"/>
              <a:gd name="adj6" fmla="val 13471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Do you not know that you are the </a:t>
            </a:r>
            <a:r>
              <a:rPr lang="en-US" sz="2600" b="1" u="sng" dirty="0">
                <a:solidFill>
                  <a:srgbClr val="000000"/>
                </a:solidFill>
              </a:rPr>
              <a:t>temple of God</a:t>
            </a:r>
            <a:r>
              <a:rPr lang="en-US" sz="2600" b="1" dirty="0">
                <a:solidFill>
                  <a:srgbClr val="000000"/>
                </a:solidFill>
              </a:rPr>
              <a:t> and that the Spirit of God dwells in you? If anyone defiles the temple of God, God will destroy him. For the temple of God is holy, which </a:t>
            </a:r>
            <a:r>
              <a:rPr lang="en-US" sz="2600" b="1" u="sng" dirty="0">
                <a:solidFill>
                  <a:srgbClr val="000000"/>
                </a:solidFill>
              </a:rPr>
              <a:t>temple you are</a:t>
            </a:r>
            <a:r>
              <a:rPr lang="en-US" sz="2600" b="1" dirty="0">
                <a:solidFill>
                  <a:srgbClr val="000000"/>
                </a:solidFill>
              </a:rPr>
              <a:t>. </a:t>
            </a:r>
            <a:endParaRPr lang="en-US" sz="26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6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Temple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is the temple of God</a:t>
            </a:r>
          </a:p>
          <a:p>
            <a:pPr marL="514350" indent="-514350">
              <a:buAutoNum type="alphaUcPeriod"/>
            </a:pP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We are both part of the temple &amp; priests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If church = temple – then we are part of temple </a:t>
            </a:r>
            <a:endParaRPr lang="en-US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We are priest in the temple offering sacrifice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(1 Pet. 2:5)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1257300" y="4267200"/>
            <a:ext cx="6934200" cy="2133600"/>
          </a:xfrm>
          <a:prstGeom prst="borderCallout2">
            <a:avLst>
              <a:gd name="adj1" fmla="val 22166"/>
              <a:gd name="adj2" fmla="val -1153"/>
              <a:gd name="adj3" fmla="val -9789"/>
              <a:gd name="adj4" fmla="val -12841"/>
              <a:gd name="adj5" fmla="val -64230"/>
              <a:gd name="adj6" fmla="val 77814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you also, as living stones, are being built up a spiritual house, a holy </a:t>
            </a:r>
            <a:r>
              <a:rPr lang="en-US" sz="2600" b="1" u="sng" dirty="0">
                <a:solidFill>
                  <a:srgbClr val="000000"/>
                </a:solidFill>
              </a:rPr>
              <a:t>priesthood</a:t>
            </a:r>
            <a:r>
              <a:rPr lang="en-US" sz="2600" b="1" dirty="0">
                <a:solidFill>
                  <a:srgbClr val="000000"/>
                </a:solidFill>
              </a:rPr>
              <a:t>, to offer up </a:t>
            </a:r>
            <a:r>
              <a:rPr lang="en-US" sz="2600" b="1" u="sng" dirty="0">
                <a:solidFill>
                  <a:srgbClr val="000000"/>
                </a:solidFill>
              </a:rPr>
              <a:t>spiritual sacrifices</a:t>
            </a:r>
            <a:r>
              <a:rPr lang="en-US" sz="2600" b="1" dirty="0">
                <a:solidFill>
                  <a:srgbClr val="000000"/>
                </a:solidFill>
              </a:rPr>
              <a:t> acceptable to God through Jesus Christ.</a:t>
            </a:r>
            <a:endParaRPr lang="en-US" sz="26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1981200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Nature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2655867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2. The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30534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3. The Body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005201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4. The Kingdom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9600" y="4679868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5. The House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9600" y="5354535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6. The Temple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09600" y="602920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7. The Bride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7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Bride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is the bride of Christ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(Eph. 5:22-33)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Means: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Love Christ has for us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(Eph. 5:25)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Christ is the head of the church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(Eph. 5:24)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Church is to be pure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(2 Cor. 11:2; Eph. 5:25-27)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If married to another it is spiritual adultery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(Rom. 7:1-3)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1257300" y="4267200"/>
            <a:ext cx="6934200" cy="2133600"/>
          </a:xfrm>
          <a:prstGeom prst="borderCallout2">
            <a:avLst>
              <a:gd name="adj1" fmla="val 22166"/>
              <a:gd name="adj2" fmla="val -1153"/>
              <a:gd name="adj3" fmla="val -9789"/>
              <a:gd name="adj4" fmla="val -12841"/>
              <a:gd name="adj5" fmla="val -127038"/>
              <a:gd name="adj6" fmla="val 60535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Wives, submit to your own husbands, as to the Lord. For the husband is head of the wife, as also Christ is head of the church; and He is the Savior of the body. </a:t>
            </a:r>
            <a:endParaRPr lang="en-US" sz="26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1981200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Nature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2655867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2. The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30534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3. The Body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005201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4. The Kingdom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9600" y="4679868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5. The House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9600" y="5354535"/>
            <a:ext cx="7924800" cy="533400"/>
          </a:xfrm>
          <a:prstGeom prst="roundRect">
            <a:avLst>
              <a:gd name="adj" fmla="val 24106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6. The Temple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09600" y="602920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7. The Bride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7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-1447800" y="152400"/>
            <a:ext cx="12268200" cy="1676400"/>
            <a:chOff x="-1008" y="0"/>
            <a:chExt cx="7728" cy="1056"/>
          </a:xfrm>
        </p:grpSpPr>
        <p:pic>
          <p:nvPicPr>
            <p:cNvPr id="6166" name="Picture 5" descr="so0189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08" y="0"/>
              <a:ext cx="772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6"/>
            <p:cNvSpPr txBox="1">
              <a:spLocks noChangeArrowheads="1"/>
            </p:cNvSpPr>
            <p:nvPr/>
          </p:nvSpPr>
          <p:spPr bwMode="auto">
            <a:xfrm>
              <a:off x="336" y="240"/>
              <a:ext cx="51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  <a:cs typeface="Arial" pitchFamily="34" charset="0"/>
                </a:rPr>
                <a:t>Salvation	</a:t>
              </a:r>
            </a:p>
          </p:txBody>
        </p:sp>
        <p:sp>
          <p:nvSpPr>
            <p:cNvPr id="6168" name="Text Box 7"/>
            <p:cNvSpPr txBox="1">
              <a:spLocks noChangeArrowheads="1"/>
            </p:cNvSpPr>
            <p:nvPr/>
          </p:nvSpPr>
          <p:spPr bwMode="auto">
            <a:xfrm>
              <a:off x="1056" y="624"/>
              <a:ext cx="34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600">
                <a:latin typeface="Tempus Sans ITC" pitchFamily="82" charset="0"/>
              </a:endParaRPr>
            </a:p>
          </p:txBody>
        </p:sp>
      </p:grp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304800" y="2590800"/>
            <a:ext cx="8991600" cy="579438"/>
            <a:chOff x="96" y="1660"/>
            <a:chExt cx="5856" cy="365"/>
          </a:xfrm>
        </p:grpSpPr>
        <p:sp>
          <p:nvSpPr>
            <p:cNvPr id="6164" name="Text Box 10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Hear the gospel 		(Rom. 10:17)</a:t>
              </a:r>
            </a:p>
          </p:txBody>
        </p:sp>
        <p:sp>
          <p:nvSpPr>
            <p:cNvPr id="6165" name="AutoShape 11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8" name="Group 12"/>
          <p:cNvGrpSpPr>
            <a:grpSpLocks/>
          </p:cNvGrpSpPr>
          <p:nvPr/>
        </p:nvGrpSpPr>
        <p:grpSpPr bwMode="auto">
          <a:xfrm>
            <a:off x="304800" y="3124200"/>
            <a:ext cx="8991600" cy="579438"/>
            <a:chOff x="96" y="1660"/>
            <a:chExt cx="5856" cy="365"/>
          </a:xfrm>
        </p:grpSpPr>
        <p:sp>
          <p:nvSpPr>
            <p:cNvPr id="6162" name="Text Box 13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Believe In Jesus		         (Jn. 8:24)</a:t>
              </a:r>
            </a:p>
          </p:txBody>
        </p:sp>
        <p:sp>
          <p:nvSpPr>
            <p:cNvPr id="6163" name="AutoShape 14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304800" y="3687763"/>
            <a:ext cx="8991600" cy="579437"/>
            <a:chOff x="96" y="1660"/>
            <a:chExt cx="5856" cy="365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Tempus Sans ITC" pitchFamily="82" charset="0"/>
                </a:rPr>
                <a:t>REPENT of your sins	         (</a:t>
              </a:r>
              <a:r>
                <a:rPr lang="en-US" sz="3200" b="1" dirty="0" err="1">
                  <a:latin typeface="Tempus Sans ITC" pitchFamily="82" charset="0"/>
                </a:rPr>
                <a:t>Lk</a:t>
              </a:r>
              <a:r>
                <a:rPr lang="en-US" sz="3200" b="1" dirty="0">
                  <a:latin typeface="Tempus Sans ITC" pitchFamily="82" charset="0"/>
                </a:rPr>
                <a:t>. </a:t>
              </a:r>
              <a:r>
                <a:rPr lang="en-US" sz="3200" b="1" dirty="0" smtClean="0">
                  <a:latin typeface="Tempus Sans ITC" pitchFamily="82" charset="0"/>
                </a:rPr>
                <a:t>13:3)</a:t>
              </a:r>
              <a:endParaRPr lang="en-US" sz="3200" b="1" dirty="0">
                <a:latin typeface="Tempus Sans ITC" pitchFamily="82" charset="0"/>
              </a:endParaRPr>
            </a:p>
          </p:txBody>
        </p:sp>
        <p:sp>
          <p:nvSpPr>
            <p:cNvPr id="6161" name="AutoShape 17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0" name="Group 18"/>
          <p:cNvGrpSpPr>
            <a:grpSpLocks/>
          </p:cNvGrpSpPr>
          <p:nvPr/>
        </p:nvGrpSpPr>
        <p:grpSpPr bwMode="auto">
          <a:xfrm>
            <a:off x="304800" y="4221163"/>
            <a:ext cx="8991600" cy="579437"/>
            <a:chOff x="96" y="1660"/>
            <a:chExt cx="5856" cy="365"/>
          </a:xfrm>
        </p:grpSpPr>
        <p:sp>
          <p:nvSpPr>
            <p:cNvPr id="6158" name="Text Box 19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Confess your faith		(Matt. 10:32-33)</a:t>
              </a:r>
            </a:p>
          </p:txBody>
        </p:sp>
        <p:sp>
          <p:nvSpPr>
            <p:cNvPr id="6159" name="AutoShape 20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304800" y="4754563"/>
            <a:ext cx="9372600" cy="579437"/>
            <a:chOff x="96" y="1660"/>
            <a:chExt cx="5856" cy="365"/>
          </a:xfrm>
        </p:grpSpPr>
        <p:sp>
          <p:nvSpPr>
            <p:cNvPr id="6156" name="Text Box 22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Baptized Into Christ	         (Acts 2:38)</a:t>
              </a:r>
            </a:p>
          </p:txBody>
        </p:sp>
        <p:sp>
          <p:nvSpPr>
            <p:cNvPr id="6157" name="AutoShape 23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2" name="Group 24"/>
          <p:cNvGrpSpPr>
            <a:grpSpLocks/>
          </p:cNvGrpSpPr>
          <p:nvPr/>
        </p:nvGrpSpPr>
        <p:grpSpPr bwMode="auto">
          <a:xfrm>
            <a:off x="304800" y="6049963"/>
            <a:ext cx="9372600" cy="579437"/>
            <a:chOff x="96" y="1660"/>
            <a:chExt cx="5856" cy="365"/>
          </a:xfrm>
        </p:grpSpPr>
        <p:sp>
          <p:nvSpPr>
            <p:cNvPr id="6154" name="Text Box 25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Faithful until death             (Rev. 2:10)</a:t>
              </a:r>
            </a:p>
          </p:txBody>
        </p:sp>
        <p:sp>
          <p:nvSpPr>
            <p:cNvPr id="6155" name="AutoShape 26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3" name="Text Box 27"/>
          <p:cNvSpPr txBox="1">
            <a:spLocks noChangeArrowheads="1"/>
          </p:cNvSpPr>
          <p:nvPr/>
        </p:nvSpPr>
        <p:spPr bwMode="auto">
          <a:xfrm>
            <a:off x="457200" y="5410200"/>
            <a:ext cx="8458200" cy="579438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empus Sans ITC" pitchFamily="82" charset="0"/>
              </a:rPr>
              <a:t>REMISSION OF SINS</a:t>
            </a:r>
          </a:p>
        </p:txBody>
      </p:sp>
    </p:spTree>
    <p:extLst>
      <p:ext uri="{BB962C8B-B14F-4D97-AF65-F5344CB8AC3E}">
        <p14:creationId xmlns:p14="http://schemas.microsoft.com/office/powerpoint/2010/main" val="21207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24384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1. Origin of the NT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Origin and Establishment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" y="3317945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2. Establishment of the NT Church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" name="Wave 6"/>
          <p:cNvSpPr/>
          <p:nvPr/>
        </p:nvSpPr>
        <p:spPr bwMode="auto">
          <a:xfrm>
            <a:off x="38100" y="707886"/>
            <a:ext cx="1638300" cy="762000"/>
          </a:xfrm>
          <a:prstGeom prst="wave">
            <a:avLst/>
          </a:prstGeom>
          <a:solidFill>
            <a:schemeClr val="tx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3273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38175" y="4800600"/>
            <a:ext cx="8001000" cy="12192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Nature</a:t>
            </a:r>
            <a:endParaRPr kumimoji="0" lang="en-US" sz="40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1903" y="304800"/>
            <a:ext cx="719639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/>
            <a:r>
              <a:rPr lang="en-US" sz="88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Testament</a:t>
            </a:r>
            <a:endParaRPr lang="en-US" sz="88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769794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endParaRPr lang="en-US" sz="199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6193" y="228600"/>
            <a:ext cx="7952509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“Church”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193" y="1519084"/>
            <a:ext cx="81853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280988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term “church” to many suggest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religious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 social club</a:t>
            </a:r>
          </a:p>
          <a:p>
            <a:pPr marL="457200" indent="-457200" defTabSz="280988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280988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group or a good place to go</a:t>
            </a:r>
          </a:p>
          <a:p>
            <a:pPr marL="457200" indent="-457200" defTabSz="280988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280988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Confusion when use the term differently</a:t>
            </a:r>
          </a:p>
          <a:p>
            <a:pPr marL="457200" indent="-457200" defTabSz="280988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280988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what is the New Testament Church?</a:t>
            </a:r>
          </a:p>
          <a:p>
            <a:pPr marL="457200" indent="-457200" defTabSz="280988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280988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is its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8834863"/>
              </p:ext>
            </p:extLst>
          </p:nvPr>
        </p:nvGraphicFramePr>
        <p:xfrm>
          <a:off x="1143000" y="157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2440" y="4364246"/>
            <a:ext cx="7360920" cy="70788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1 Tim. 3:15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Line Callout 2 3"/>
          <p:cNvSpPr/>
          <p:nvPr/>
        </p:nvSpPr>
        <p:spPr bwMode="auto">
          <a:xfrm>
            <a:off x="1295400" y="5448300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32282"/>
              <a:gd name="adj6" fmla="val 10060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I write so that you may know how you ought to conduct yourself in the house of God, which is the church of the living </a:t>
            </a:r>
            <a:r>
              <a:rPr lang="en-US" sz="2600" b="1" dirty="0" smtClean="0">
                <a:solidFill>
                  <a:srgbClr val="000000"/>
                </a:solidFill>
              </a:rPr>
              <a:t>God.</a:t>
            </a:r>
            <a:endParaRPr lang="en-US" sz="2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19812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911155"/>
            <a:ext cx="80010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Nature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The Saved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A. Not a building or place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1. Church continually grows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(Acts 2:47)</a:t>
            </a:r>
          </a:p>
          <a:p>
            <a:pPr marL="514350" indent="-514350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2. There is one church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(Eph. 4:4)</a:t>
            </a:r>
          </a:p>
          <a:p>
            <a:pPr marL="514350" indent="-514350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3. Jesus died for the church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(Acts 20:28) </a:t>
            </a:r>
          </a:p>
        </p:txBody>
      </p:sp>
      <p:sp>
        <p:nvSpPr>
          <p:cNvPr id="5" name="Line Callout 2 4"/>
          <p:cNvSpPr/>
          <p:nvPr/>
        </p:nvSpPr>
        <p:spPr bwMode="auto">
          <a:xfrm>
            <a:off x="1104900" y="4343400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88266"/>
              <a:gd name="adj6" fmla="val 48711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And the Lord added to the church daily those who were being saved. </a:t>
            </a:r>
          </a:p>
        </p:txBody>
      </p:sp>
      <p:sp>
        <p:nvSpPr>
          <p:cNvPr id="6" name="Line Callout 2 5"/>
          <p:cNvSpPr/>
          <p:nvPr/>
        </p:nvSpPr>
        <p:spPr bwMode="auto">
          <a:xfrm>
            <a:off x="1110155" y="4343400"/>
            <a:ext cx="6934200" cy="1295400"/>
          </a:xfrm>
          <a:prstGeom prst="borderCallout2">
            <a:avLst>
              <a:gd name="adj1" fmla="val 22166"/>
              <a:gd name="adj2" fmla="val -1153"/>
              <a:gd name="adj3" fmla="val 15334"/>
              <a:gd name="adj4" fmla="val -11704"/>
              <a:gd name="adj5" fmla="val -132282"/>
              <a:gd name="adj6" fmla="val 49393"/>
            </a:avLst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000000"/>
                </a:solidFill>
              </a:rPr>
              <a:t>shepherd the church of God which He purchased with His own blood. </a:t>
            </a:r>
          </a:p>
        </p:txBody>
      </p:sp>
    </p:spTree>
    <p:extLst>
      <p:ext uri="{BB962C8B-B14F-4D97-AF65-F5344CB8AC3E}">
        <p14:creationId xmlns:p14="http://schemas.microsoft.com/office/powerpoint/2010/main" val="30984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674</TotalTime>
  <Words>1695</Words>
  <Application>Microsoft Office PowerPoint</Application>
  <PresentationFormat>On-screen Show (4:3)</PresentationFormat>
  <Paragraphs>300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Narrow</vt:lpstr>
      <vt:lpstr>Times New Roman</vt:lpstr>
      <vt:lpstr>Wingdings</vt:lpstr>
      <vt:lpstr>Verdana</vt:lpstr>
      <vt:lpstr>Tempus Sans ITC</vt:lpstr>
      <vt:lpstr>Calibri</vt:lpstr>
      <vt:lpstr>Globe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 Bethel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 V. Rader</dc:creator>
  <cp:lastModifiedBy>John Croft</cp:lastModifiedBy>
  <cp:revision>82</cp:revision>
  <dcterms:created xsi:type="dcterms:W3CDTF">2006-01-22T03:44:01Z</dcterms:created>
  <dcterms:modified xsi:type="dcterms:W3CDTF">2016-08-18T16:41:16Z</dcterms:modified>
</cp:coreProperties>
</file>