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7" r:id="rId1"/>
    <p:sldMasterId id="2147483698" r:id="rId2"/>
  </p:sldMasterIdLst>
  <p:notesMasterIdLst>
    <p:notesMasterId r:id="rId24"/>
  </p:notesMasterIdLst>
  <p:sldIdLst>
    <p:sldId id="319" r:id="rId3"/>
    <p:sldId id="267" r:id="rId4"/>
    <p:sldId id="268" r:id="rId5"/>
    <p:sldId id="296" r:id="rId6"/>
    <p:sldId id="297" r:id="rId7"/>
    <p:sldId id="274" r:id="rId8"/>
    <p:sldId id="258" r:id="rId9"/>
    <p:sldId id="304" r:id="rId10"/>
    <p:sldId id="300" r:id="rId11"/>
    <p:sldId id="303" r:id="rId12"/>
    <p:sldId id="298" r:id="rId13"/>
    <p:sldId id="301" r:id="rId14"/>
    <p:sldId id="313" r:id="rId15"/>
    <p:sldId id="314" r:id="rId16"/>
    <p:sldId id="316" r:id="rId17"/>
    <p:sldId id="315" r:id="rId18"/>
    <p:sldId id="317" r:id="rId19"/>
    <p:sldId id="318" r:id="rId20"/>
    <p:sldId id="299" r:id="rId21"/>
    <p:sldId id="305" r:id="rId22"/>
    <p:sldId id="320" r:id="rId23"/>
  </p:sldIdLst>
  <p:sldSz cx="9144000" cy="6858000" type="screen4x3"/>
  <p:notesSz cx="6858000" cy="9144000"/>
  <p:embeddedFontLst>
    <p:embeddedFont>
      <p:font typeface="Arial Black" panose="020B0A04020102020204" pitchFamily="34" charset="0"/>
      <p:bold r:id="rId25"/>
    </p:embeddedFont>
    <p:embeddedFont>
      <p:font typeface="Verdana" panose="020B060403050404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Arial Narrow" panose="020B0606020202030204"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FFFF00"/>
    <a:srgbClr val="0066CC"/>
    <a:srgbClr val="FFFF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5" autoAdjust="0"/>
    <p:restoredTop sz="88330" autoAdjust="0"/>
  </p:normalViewPr>
  <p:slideViewPr>
    <p:cSldViewPr>
      <p:cViewPr varScale="1">
        <p:scale>
          <a:sx n="61" d="100"/>
          <a:sy n="61" d="100"/>
        </p:scale>
        <p:origin x="-151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B96AD-89C8-4C0E-B2A4-4DCA022936CE}" type="datetimeFigureOut">
              <a:rPr lang="en-US" smtClean="0"/>
              <a:t>8/12/2016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4080B-D960-4051-94AF-6629E383F20B}" type="slidenum">
              <a:rPr lang="en-US" smtClean="0"/>
              <a:t>‹#›</a:t>
            </a:fld>
            <a:endParaRPr lang="en-US"/>
          </a:p>
        </p:txBody>
      </p:sp>
    </p:spTree>
    <p:extLst>
      <p:ext uri="{BB962C8B-B14F-4D97-AF65-F5344CB8AC3E}">
        <p14:creationId xmlns:p14="http://schemas.microsoft.com/office/powerpoint/2010/main" val="292125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say th</a:t>
            </a:r>
            <a:r>
              <a:rPr lang="en-US" b="1" baseline="0" dirty="0" smtClean="0"/>
              <a:t>e least</a:t>
            </a:r>
          </a:p>
          <a:p>
            <a:r>
              <a:rPr lang="en-US" b="1" baseline="0" dirty="0" smtClean="0"/>
              <a:t>Point: all but one!</a:t>
            </a:r>
            <a:endParaRPr lang="en-US" b="1" dirty="0"/>
          </a:p>
        </p:txBody>
      </p:sp>
      <p:sp>
        <p:nvSpPr>
          <p:cNvPr id="4" name="Slide Number Placeholder 3"/>
          <p:cNvSpPr>
            <a:spLocks noGrp="1"/>
          </p:cNvSpPr>
          <p:nvPr>
            <p:ph type="sldNum" sz="quarter" idx="10"/>
          </p:nvPr>
        </p:nvSpPr>
        <p:spPr/>
        <p:txBody>
          <a:bodyPr/>
          <a:lstStyle/>
          <a:p>
            <a:fld id="{B9C4080B-D960-4051-94AF-6629E383F20B}" type="slidenum">
              <a:rPr lang="en-US" smtClean="0"/>
              <a:t>6</a:t>
            </a:fld>
            <a:endParaRPr lang="en-US"/>
          </a:p>
        </p:txBody>
      </p:sp>
    </p:spTree>
    <p:extLst>
      <p:ext uri="{BB962C8B-B14F-4D97-AF65-F5344CB8AC3E}">
        <p14:creationId xmlns:p14="http://schemas.microsoft.com/office/powerpoint/2010/main" val="159578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solidFill>
                  <a:srgbClr val="000000"/>
                </a:solidFill>
              </a:rPr>
              <a:t>Psa. 127:1</a:t>
            </a:r>
            <a:r>
              <a:rPr lang="en-US" b="1" u="sng" baseline="0" dirty="0" smtClean="0">
                <a:solidFill>
                  <a:srgbClr val="000000"/>
                </a:solidFill>
              </a:rPr>
              <a:t> </a:t>
            </a:r>
            <a:r>
              <a:rPr lang="en-US" baseline="0" dirty="0" smtClean="0">
                <a:solidFill>
                  <a:srgbClr val="000000"/>
                </a:solidFill>
              </a:rPr>
              <a:t>“Unless the LORD builds the house, They labor in vain who build it”</a:t>
            </a:r>
          </a:p>
          <a:p>
            <a:r>
              <a:rPr lang="en-US" b="1" u="sng" baseline="0" dirty="0" smtClean="0">
                <a:solidFill>
                  <a:srgbClr val="000000"/>
                </a:solidFill>
              </a:rPr>
              <a:t>Matt. 15:13 </a:t>
            </a:r>
            <a:r>
              <a:rPr lang="en-US" baseline="0" dirty="0" smtClean="0">
                <a:solidFill>
                  <a:srgbClr val="000000"/>
                </a:solidFill>
              </a:rPr>
              <a:t>“Every plant which My heavenly Father has not planted will be uprooted”</a:t>
            </a:r>
          </a:p>
        </p:txBody>
      </p:sp>
      <p:sp>
        <p:nvSpPr>
          <p:cNvPr id="4" name="Slide Number Placeholder 3"/>
          <p:cNvSpPr>
            <a:spLocks noGrp="1"/>
          </p:cNvSpPr>
          <p:nvPr>
            <p:ph type="sldNum" sz="quarter" idx="10"/>
          </p:nvPr>
        </p:nvSpPr>
        <p:spPr/>
        <p:txBody>
          <a:bodyPr/>
          <a:lstStyle/>
          <a:p>
            <a:fld id="{B9C4080B-D960-4051-94AF-6629E383F20B}" type="slidenum">
              <a:rPr lang="en-US" smtClean="0"/>
              <a:t>8</a:t>
            </a:fld>
            <a:endParaRPr lang="en-US"/>
          </a:p>
        </p:txBody>
      </p:sp>
    </p:spTree>
    <p:extLst>
      <p:ext uri="{BB962C8B-B14F-4D97-AF65-F5344CB8AC3E}">
        <p14:creationId xmlns:p14="http://schemas.microsoft.com/office/powerpoint/2010/main" val="169972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Dan 2:44</a:t>
            </a:r>
            <a:r>
              <a:rPr lang="en-US" b="1" u="sng" baseline="0" dirty="0" smtClean="0"/>
              <a:t> </a:t>
            </a:r>
            <a:r>
              <a:rPr lang="en-US" baseline="0" dirty="0" smtClean="0"/>
              <a:t>–”A</a:t>
            </a:r>
            <a:r>
              <a:rPr lang="en-US" dirty="0" smtClean="0"/>
              <a:t>nd in the days of these kings the God of heaven will set up a kingdom which shall never be destroyed…”</a:t>
            </a:r>
          </a:p>
          <a:p>
            <a:r>
              <a:rPr lang="en-US" b="1" i="0" u="sng" dirty="0" smtClean="0"/>
              <a:t>Isa 2:2</a:t>
            </a:r>
            <a:r>
              <a:rPr lang="en-US" b="0" i="0" u="none" baseline="0" dirty="0" smtClean="0"/>
              <a:t> -</a:t>
            </a:r>
            <a:r>
              <a:rPr lang="en-US" b="0" i="0" u="none" dirty="0" smtClean="0"/>
              <a:t>“Now it shall come to pass in the latter days That the mountain of the LORD's house Shall be established on the top of the mountains, And shall be exalted above the hills; And all nations shall flow to it.”</a:t>
            </a:r>
          </a:p>
        </p:txBody>
      </p:sp>
      <p:sp>
        <p:nvSpPr>
          <p:cNvPr id="4" name="Slide Number Placeholder 3"/>
          <p:cNvSpPr>
            <a:spLocks noGrp="1"/>
          </p:cNvSpPr>
          <p:nvPr>
            <p:ph type="sldNum" sz="quarter" idx="10"/>
          </p:nvPr>
        </p:nvSpPr>
        <p:spPr/>
        <p:txBody>
          <a:bodyPr/>
          <a:lstStyle/>
          <a:p>
            <a:fld id="{B9C4080B-D960-4051-94AF-6629E383F20B}" type="slidenum">
              <a:rPr lang="en-US" smtClean="0"/>
              <a:t>9</a:t>
            </a:fld>
            <a:endParaRPr lang="en-US"/>
          </a:p>
        </p:txBody>
      </p:sp>
    </p:spTree>
    <p:extLst>
      <p:ext uri="{BB962C8B-B14F-4D97-AF65-F5344CB8AC3E}">
        <p14:creationId xmlns:p14="http://schemas.microsoft.com/office/powerpoint/2010/main" val="262010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Divine in origin</a:t>
            </a:r>
            <a:r>
              <a:rPr lang="en-US" baseline="0" dirty="0" smtClean="0"/>
              <a:t> – Began in the mind of God</a:t>
            </a:r>
          </a:p>
          <a:p>
            <a:r>
              <a:rPr lang="en-US" baseline="0" dirty="0" smtClean="0"/>
              <a:t>Establish in Jerusalem (by Christ) in 33 AD</a:t>
            </a:r>
            <a:endParaRPr lang="en-US" dirty="0"/>
          </a:p>
        </p:txBody>
      </p:sp>
      <p:sp>
        <p:nvSpPr>
          <p:cNvPr id="4" name="Slide Number Placeholder 3"/>
          <p:cNvSpPr>
            <a:spLocks noGrp="1"/>
          </p:cNvSpPr>
          <p:nvPr>
            <p:ph type="sldNum" sz="quarter" idx="10"/>
          </p:nvPr>
        </p:nvSpPr>
        <p:spPr/>
        <p:txBody>
          <a:bodyPr/>
          <a:lstStyle/>
          <a:p>
            <a:fld id="{B9C4080B-D960-4051-94AF-6629E383F20B}" type="slidenum">
              <a:rPr lang="en-US" smtClean="0"/>
              <a:t>19</a:t>
            </a:fld>
            <a:endParaRPr lang="en-US"/>
          </a:p>
        </p:txBody>
      </p:sp>
    </p:spTree>
    <p:extLst>
      <p:ext uri="{BB962C8B-B14F-4D97-AF65-F5344CB8AC3E}">
        <p14:creationId xmlns:p14="http://schemas.microsoft.com/office/powerpoint/2010/main" val="96297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F819F-019C-41FC-889A-8E5AC3EFAEA9}" type="slidenum">
              <a:rPr lang="en-US" smtClean="0">
                <a:latin typeface="Arial" charset="0"/>
                <a:cs typeface="Arial" charset="0"/>
              </a:rPr>
              <a:pPr/>
              <a:t>21</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8763" cy="6851650"/>
            <a:chOff x="1" y="0"/>
            <a:chExt cx="5763" cy="4316"/>
          </a:xfrm>
        </p:grpSpPr>
        <p:sp>
          <p:nvSpPr>
            <p:cNvPr id="2765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654" name="Group 6"/>
            <p:cNvGrpSpPr>
              <a:grpSpLocks/>
            </p:cNvGrpSpPr>
            <p:nvPr/>
          </p:nvGrpSpPr>
          <p:grpSpPr bwMode="auto">
            <a:xfrm>
              <a:off x="288" y="0"/>
              <a:ext cx="5098" cy="4316"/>
              <a:chOff x="288" y="0"/>
              <a:chExt cx="5098" cy="4316"/>
            </a:xfrm>
          </p:grpSpPr>
          <p:sp>
            <p:nvSpPr>
              <p:cNvPr id="2765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66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79" name="Group 31"/>
            <p:cNvGrpSpPr>
              <a:grpSpLocks/>
            </p:cNvGrpSpPr>
            <p:nvPr/>
          </p:nvGrpSpPr>
          <p:grpSpPr bwMode="auto">
            <a:xfrm>
              <a:off x="1" y="392"/>
              <a:ext cx="5758" cy="1571"/>
              <a:chOff x="1" y="392"/>
              <a:chExt cx="5758" cy="1571"/>
            </a:xfrm>
          </p:grpSpPr>
          <p:sp>
            <p:nvSpPr>
              <p:cNvPr id="2768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8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8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276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7689" name="Rectangle 41"/>
          <p:cNvSpPr>
            <a:spLocks noGrp="1" noChangeArrowheads="1"/>
          </p:cNvSpPr>
          <p:nvPr>
            <p:ph type="dt" sz="quarter" idx="2"/>
          </p:nvPr>
        </p:nvSpPr>
        <p:spPr/>
        <p:txBody>
          <a:bodyPr/>
          <a:lstStyle>
            <a:lvl1pPr>
              <a:defRPr/>
            </a:lvl1pPr>
          </a:lstStyle>
          <a:p>
            <a:endParaRPr lang="en-US"/>
          </a:p>
        </p:txBody>
      </p:sp>
      <p:sp>
        <p:nvSpPr>
          <p:cNvPr id="27690" name="Rectangle 42"/>
          <p:cNvSpPr>
            <a:spLocks noGrp="1" noChangeArrowheads="1"/>
          </p:cNvSpPr>
          <p:nvPr>
            <p:ph type="ftr" sz="quarter" idx="3"/>
          </p:nvPr>
        </p:nvSpPr>
        <p:spPr/>
        <p:txBody>
          <a:bodyPr/>
          <a:lstStyle>
            <a:lvl1pPr>
              <a:defRPr/>
            </a:lvl1pPr>
          </a:lstStyle>
          <a:p>
            <a:endParaRPr lang="en-US"/>
          </a:p>
        </p:txBody>
      </p:sp>
      <p:sp>
        <p:nvSpPr>
          <p:cNvPr id="27691" name="Rectangle 43"/>
          <p:cNvSpPr>
            <a:spLocks noGrp="1" noChangeArrowheads="1"/>
          </p:cNvSpPr>
          <p:nvPr>
            <p:ph type="sldNum" sz="quarter" idx="4"/>
          </p:nvPr>
        </p:nvSpPr>
        <p:spPr/>
        <p:txBody>
          <a:bodyPr/>
          <a:lstStyle>
            <a:lvl1pPr>
              <a:defRPr/>
            </a:lvl1pPr>
          </a:lstStyle>
          <a:p>
            <a:fld id="{4CEF769E-3198-4E2D-ACD4-343AF7986477}" type="slidenum">
              <a:rPr lang="en-US"/>
              <a:pPr/>
              <a:t>‹#›</a:t>
            </a:fld>
            <a:endParaRPr 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F7E54B-A08A-4860-ACC5-D756600558B3}" type="slidenum">
              <a:rPr lang="en-US"/>
              <a:pPr/>
              <a:t>‹#›</a:t>
            </a:fld>
            <a:endParaRPr lang="en-US"/>
          </a:p>
        </p:txBody>
      </p:sp>
    </p:spTree>
    <p:extLst>
      <p:ext uri="{BB962C8B-B14F-4D97-AF65-F5344CB8AC3E}">
        <p14:creationId xmlns:p14="http://schemas.microsoft.com/office/powerpoint/2010/main" val="41942989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EEAE03-255E-489F-B949-96038BA4A891}" type="slidenum">
              <a:rPr lang="en-US"/>
              <a:pPr/>
              <a:t>‹#›</a:t>
            </a:fld>
            <a:endParaRPr lang="en-US"/>
          </a:p>
        </p:txBody>
      </p:sp>
    </p:spTree>
    <p:extLst>
      <p:ext uri="{BB962C8B-B14F-4D97-AF65-F5344CB8AC3E}">
        <p14:creationId xmlns:p14="http://schemas.microsoft.com/office/powerpoint/2010/main" val="1782981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5497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49164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7648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3083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286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4719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48036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38584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E7B17B-3365-44B6-A372-987599626F0A}" type="slidenum">
              <a:rPr lang="en-US"/>
              <a:pPr/>
              <a:t>‹#›</a:t>
            </a:fld>
            <a:endParaRPr lang="en-US"/>
          </a:p>
        </p:txBody>
      </p:sp>
    </p:spTree>
    <p:extLst>
      <p:ext uri="{BB962C8B-B14F-4D97-AF65-F5344CB8AC3E}">
        <p14:creationId xmlns:p14="http://schemas.microsoft.com/office/powerpoint/2010/main" val="35026804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29193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6647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8/12/2016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6796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27C05-71AD-497D-923E-D4F14388622D}" type="slidenum">
              <a:rPr lang="en-US"/>
              <a:pPr/>
              <a:t>‹#›</a:t>
            </a:fld>
            <a:endParaRPr lang="en-US"/>
          </a:p>
        </p:txBody>
      </p:sp>
    </p:spTree>
    <p:extLst>
      <p:ext uri="{BB962C8B-B14F-4D97-AF65-F5344CB8AC3E}">
        <p14:creationId xmlns:p14="http://schemas.microsoft.com/office/powerpoint/2010/main" val="14668795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9051A9-7B3C-497D-B27D-03879E53F4F1}" type="slidenum">
              <a:rPr lang="en-US"/>
              <a:pPr/>
              <a:t>‹#›</a:t>
            </a:fld>
            <a:endParaRPr lang="en-US"/>
          </a:p>
        </p:txBody>
      </p:sp>
    </p:spTree>
    <p:extLst>
      <p:ext uri="{BB962C8B-B14F-4D97-AF65-F5344CB8AC3E}">
        <p14:creationId xmlns:p14="http://schemas.microsoft.com/office/powerpoint/2010/main" val="3751664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2642AA4-9822-40FF-8EFD-492823DA5C18}" type="slidenum">
              <a:rPr lang="en-US"/>
              <a:pPr/>
              <a:t>‹#›</a:t>
            </a:fld>
            <a:endParaRPr lang="en-US"/>
          </a:p>
        </p:txBody>
      </p:sp>
    </p:spTree>
    <p:extLst>
      <p:ext uri="{BB962C8B-B14F-4D97-AF65-F5344CB8AC3E}">
        <p14:creationId xmlns:p14="http://schemas.microsoft.com/office/powerpoint/2010/main" val="37527749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93B31ED-1BD3-4523-8E67-BA2066CD5F60}" type="slidenum">
              <a:rPr lang="en-US"/>
              <a:pPr/>
              <a:t>‹#›</a:t>
            </a:fld>
            <a:endParaRPr lang="en-US"/>
          </a:p>
        </p:txBody>
      </p:sp>
    </p:spTree>
    <p:extLst>
      <p:ext uri="{BB962C8B-B14F-4D97-AF65-F5344CB8AC3E}">
        <p14:creationId xmlns:p14="http://schemas.microsoft.com/office/powerpoint/2010/main" val="25016715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40E3198-DDEB-4579-9311-EB5E6DBBEAB8}" type="slidenum">
              <a:rPr lang="en-US"/>
              <a:pPr/>
              <a:t>‹#›</a:t>
            </a:fld>
            <a:endParaRPr lang="en-US"/>
          </a:p>
        </p:txBody>
      </p:sp>
    </p:spTree>
    <p:extLst>
      <p:ext uri="{BB962C8B-B14F-4D97-AF65-F5344CB8AC3E}">
        <p14:creationId xmlns:p14="http://schemas.microsoft.com/office/powerpoint/2010/main" val="1502246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E1992E-2E37-4489-B239-335DDE7413A5}" type="slidenum">
              <a:rPr lang="en-US"/>
              <a:pPr/>
              <a:t>‹#›</a:t>
            </a:fld>
            <a:endParaRPr lang="en-US"/>
          </a:p>
        </p:txBody>
      </p:sp>
    </p:spTree>
    <p:extLst>
      <p:ext uri="{BB962C8B-B14F-4D97-AF65-F5344CB8AC3E}">
        <p14:creationId xmlns:p14="http://schemas.microsoft.com/office/powerpoint/2010/main" val="14334088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D81DCD-7B8C-4013-96C2-65A4C34D4917}" type="slidenum">
              <a:rPr lang="en-US"/>
              <a:pPr/>
              <a:t>‹#›</a:t>
            </a:fld>
            <a:endParaRPr lang="en-US"/>
          </a:p>
        </p:txBody>
      </p:sp>
    </p:spTree>
    <p:extLst>
      <p:ext uri="{BB962C8B-B14F-4D97-AF65-F5344CB8AC3E}">
        <p14:creationId xmlns:p14="http://schemas.microsoft.com/office/powerpoint/2010/main" val="12048702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s>
            <a:gs pos="88000">
              <a:schemeClr val="bg1">
                <a:gamma/>
                <a:shade val="39216"/>
                <a:invGamma/>
              </a:schemeClr>
            </a:gs>
          </a:gsLst>
          <a:lin ang="5400000" scaled="1"/>
          <a:tileRect/>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588" y="0"/>
            <a:ext cx="9148762" cy="6851650"/>
            <a:chOff x="1" y="0"/>
            <a:chExt cx="5763" cy="4316"/>
          </a:xfrm>
        </p:grpSpPr>
        <p:sp>
          <p:nvSpPr>
            <p:cNvPr id="2662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30" name="Group 6"/>
            <p:cNvGrpSpPr>
              <a:grpSpLocks/>
            </p:cNvGrpSpPr>
            <p:nvPr/>
          </p:nvGrpSpPr>
          <p:grpSpPr bwMode="auto">
            <a:xfrm>
              <a:off x="288" y="0"/>
              <a:ext cx="5098" cy="4316"/>
              <a:chOff x="288" y="0"/>
              <a:chExt cx="5098" cy="4316"/>
            </a:xfrm>
          </p:grpSpPr>
          <p:sp>
            <p:nvSpPr>
              <p:cNvPr id="2663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4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6655" name="Group 31"/>
            <p:cNvGrpSpPr>
              <a:grpSpLocks/>
            </p:cNvGrpSpPr>
            <p:nvPr/>
          </p:nvGrpSpPr>
          <p:grpSpPr bwMode="auto">
            <a:xfrm>
              <a:off x="1" y="392"/>
              <a:ext cx="5758" cy="1571"/>
              <a:chOff x="1" y="392"/>
              <a:chExt cx="5758" cy="1571"/>
            </a:xfrm>
          </p:grpSpPr>
          <p:sp>
            <p:nvSpPr>
              <p:cNvPr id="2665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6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6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666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a:p>
        </p:txBody>
      </p:sp>
      <p:sp>
        <p:nvSpPr>
          <p:cNvPr id="2666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a:p>
        </p:txBody>
      </p:sp>
      <p:sp>
        <p:nvSpPr>
          <p:cNvPr id="2666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4C094DB9-6802-498A-B593-FC2E29F32CAA}" type="slidenum">
              <a:rPr lang="en-US"/>
              <a:pPr/>
              <a:t>‹#›</a:t>
            </a:fld>
            <a:endParaRPr lang="en-US"/>
          </a:p>
        </p:txBody>
      </p:sp>
      <p:sp>
        <p:nvSpPr>
          <p:cNvPr id="2666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bg1"/>
            </a:gs>
            <a:gs pos="88000">
              <a:schemeClr val="bg1">
                <a:gamma/>
                <a:shade val="39216"/>
                <a:invGamma/>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350ACC7-3908-4E49-80D3-73D7F0FDBFDE}" type="datetimeFigureOut">
              <a:rPr lang="en-US" smtClean="0">
                <a:solidFill>
                  <a:prstClr val="black">
                    <a:tint val="75000"/>
                  </a:prstClr>
                </a:solidFill>
                <a:latin typeface="Calibri"/>
                <a:cs typeface="Arial" charset="0"/>
              </a:rPr>
              <a:pPr eaLnBrk="1" fontAlgn="auto" hangingPunct="1">
                <a:spcBef>
                  <a:spcPts val="0"/>
                </a:spcBef>
                <a:spcAft>
                  <a:spcPts val="0"/>
                </a:spcAft>
              </a:pPr>
              <a:t>8/12/2016</a:t>
            </a:fld>
            <a:endParaRPr lang="en-US" dirty="0">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82FA3C6-7C60-430F-B028-42B5104B86BE}" type="slidenum">
              <a:rPr lang="en-US" smtClean="0">
                <a:solidFill>
                  <a:prstClr val="black">
                    <a:tint val="75000"/>
                  </a:prstClr>
                </a:solidFill>
                <a:latin typeface="Calibri"/>
                <a:cs typeface="Arial" charset="0"/>
              </a:rPr>
              <a:pPr eaLnBrk="1" fontAlgn="auto" hangingPunct="1">
                <a:spcBef>
                  <a:spcPts val="0"/>
                </a:spcBef>
                <a:spcAft>
                  <a:spcPts val="0"/>
                </a:spcAft>
              </a:pPr>
              <a:t>‹#›</a:t>
            </a:fld>
            <a:endParaRPr lang="en-US" dirty="0">
              <a:solidFill>
                <a:prstClr val="black">
                  <a:tint val="75000"/>
                </a:prstClr>
              </a:solidFill>
              <a:latin typeface="Calibri"/>
              <a:cs typeface="Arial" charset="0"/>
            </a:endParaRPr>
          </a:p>
        </p:txBody>
      </p:sp>
      <p:pic>
        <p:nvPicPr>
          <p:cNvPr id="7" name="Picture 2" descr="http://2.bp.blogspot.com/_ppYFwyNQfbs/TLyLW9icdfI/AAAAAAAABVU/r8iatg5pvDU/s1600/happy-marriage.jpg"/>
          <p:cNvPicPr>
            <a:picLocks noChangeAspect="1" noChangeArrowheads="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215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11903" y="304800"/>
            <a:ext cx="7196394" cy="2369880"/>
          </a:xfrm>
          <a:prstGeom prst="rect">
            <a:avLst/>
          </a:prstGeom>
          <a:noFill/>
        </p:spPr>
        <p:txBody>
          <a:bodyPr wrap="none" lIns="91440" tIns="45720" rIns="91440" bIns="45720">
            <a:spAutoFit/>
          </a:bodyPr>
          <a:lstStyle/>
          <a:p>
            <a:pPr algn="ctr"/>
            <a:r>
              <a:rPr lang="en-US" sz="6000" i="1"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The</a:t>
            </a:r>
          </a:p>
          <a:p>
            <a:pPr algn="ctr"/>
            <a:r>
              <a:rPr lang="en-US" sz="88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New Testament</a:t>
            </a:r>
            <a:endParaRPr lang="en-US" sz="88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09600" y="1981200"/>
            <a:ext cx="7697941" cy="3154710"/>
          </a:xfrm>
          <a:prstGeom prst="rect">
            <a:avLst/>
          </a:prstGeom>
          <a:noFill/>
        </p:spPr>
        <p:txBody>
          <a:bodyPr wrap="none" lIns="91440" tIns="45720" rIns="91440" bIns="45720">
            <a:spAutoFit/>
          </a:bodyPr>
          <a:lstStyle/>
          <a:p>
            <a:pPr algn="ctr"/>
            <a:r>
              <a:rPr lang="en-US" sz="19900" dirty="0" smtClean="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rPr>
              <a:t>Church</a:t>
            </a:r>
            <a:endParaRPr lang="en-US" sz="19900" dirty="0">
              <a:ln w="9525">
                <a:solidFill>
                  <a:srgbClr val="0066CC"/>
                </a:solidFill>
                <a:prstDash val="solid"/>
              </a:ln>
              <a:solidFill>
                <a:srgbClr val="FFFF00"/>
              </a:solidFill>
              <a:effectLst>
                <a:outerShdw blurRad="12700" dist="38100" dir="2700000" algn="tl" rotWithShape="0">
                  <a:srgbClr val="0066CC">
                    <a:lumMod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067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000" y="1219200"/>
            <a:ext cx="8534400" cy="4616648"/>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Lutheranism – built upon </a:t>
            </a:r>
            <a:r>
              <a:rPr lang="en-US" b="1" i="1" dirty="0" smtClean="0">
                <a:solidFill>
                  <a:srgbClr val="FFFF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Martin Luther</a:t>
            </a:r>
          </a:p>
          <a:p>
            <a:pPr marL="800100" lvl="1" indent="-342900">
              <a:lnSpc>
                <a:spcPct val="150000"/>
              </a:lnSpc>
              <a:buFont typeface="Arial" panose="020B0604020202020204" pitchFamily="34" charset="0"/>
              <a:buChar char="•"/>
            </a:pP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Christian Science – built upon </a:t>
            </a:r>
            <a:r>
              <a:rPr lang="en-US" b="1" i="1" dirty="0" smtClean="0">
                <a:solidFill>
                  <a:srgbClr val="FFFF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Mary Baker Eddy</a:t>
            </a:r>
          </a:p>
          <a:p>
            <a:pPr marL="800100" lvl="1" indent="-342900">
              <a:lnSpc>
                <a:spcPct val="150000"/>
              </a:lnSpc>
              <a:buFont typeface="Arial" panose="020B0604020202020204" pitchFamily="34" charset="0"/>
              <a:buChar char="•"/>
            </a:pP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Adventism – built upon </a:t>
            </a:r>
            <a:r>
              <a:rPr lang="en-US" b="1" i="1" dirty="0" smtClean="0">
                <a:solidFill>
                  <a:srgbClr val="FFFF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Ellen G. White</a:t>
            </a:r>
          </a:p>
          <a:p>
            <a:pPr marL="800100" lvl="1" indent="-342900">
              <a:lnSpc>
                <a:spcPct val="150000"/>
              </a:lnSpc>
              <a:buFont typeface="Arial" panose="020B0604020202020204" pitchFamily="34" charset="0"/>
              <a:buChar char="•"/>
            </a:pP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Mormonism – built upon </a:t>
            </a:r>
            <a:r>
              <a:rPr lang="en-US" b="1" i="1" dirty="0" smtClean="0">
                <a:solidFill>
                  <a:srgbClr val="FFFF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Joseph Smith</a:t>
            </a:r>
          </a:p>
          <a:p>
            <a:pPr marL="800100" lvl="1" indent="-342900">
              <a:lnSpc>
                <a:spcPct val="150000"/>
              </a:lnSpc>
              <a:buFont typeface="Arial" panose="020B0604020202020204" pitchFamily="34" charset="0"/>
              <a:buChar char="•"/>
            </a:pP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Presbyterianism – built upon </a:t>
            </a:r>
            <a:r>
              <a:rPr lang="en-US" b="1" i="1" dirty="0" smtClean="0">
                <a:solidFill>
                  <a:srgbClr val="FFFF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Calvin</a:t>
            </a:r>
          </a:p>
          <a:p>
            <a:pPr marL="800100" lvl="1" indent="-342900">
              <a:lnSpc>
                <a:spcPct val="150000"/>
              </a:lnSpc>
              <a:buFont typeface="Arial" panose="020B0604020202020204" pitchFamily="34" charset="0"/>
              <a:buChar char="•"/>
            </a:pP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very </a:t>
            </a: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denomination – built upon some individual, theory, or doctrine</a:t>
            </a:r>
            <a:endPar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hevron 2"/>
          <p:cNvSpPr/>
          <p:nvPr/>
        </p:nvSpPr>
        <p:spPr bwMode="auto">
          <a:xfrm>
            <a:off x="6629400" y="381000"/>
            <a:ext cx="838200" cy="533400"/>
          </a:xfrm>
          <a:prstGeom prst="chevron">
            <a:avLst>
              <a:gd name="adj" fmla="val 47321"/>
            </a:avLst>
          </a:prstGeom>
          <a:solidFill>
            <a:schemeClr val="tx2">
              <a:lumMod val="7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 name="Rectangle 3"/>
          <p:cNvSpPr/>
          <p:nvPr/>
        </p:nvSpPr>
        <p:spPr>
          <a:xfrm>
            <a:off x="2438400" y="228600"/>
            <a:ext cx="4227439"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4"/>
                </a:solidFill>
                <a:effectLst/>
                <a:latin typeface="Times New Roman" panose="02020603050405020304" pitchFamily="18" charset="0"/>
                <a:cs typeface="Times New Roman" panose="02020603050405020304" pitchFamily="18" charset="0"/>
              </a:rPr>
              <a:t>What a Contrast</a:t>
            </a:r>
            <a:endParaRPr lang="en-US" sz="4400" b="1" cap="none" spc="0" dirty="0">
              <a:ln/>
              <a:solidFill>
                <a:schemeClr val="accent4"/>
              </a:solidFill>
              <a:effectLst/>
              <a:latin typeface="Times New Roman" panose="02020603050405020304" pitchFamily="18" charset="0"/>
              <a:cs typeface="Times New Roman" panose="02020603050405020304" pitchFamily="18" charset="0"/>
            </a:endParaRPr>
          </a:p>
        </p:txBody>
      </p:sp>
      <p:sp>
        <p:nvSpPr>
          <p:cNvPr id="5" name="Chevron 4"/>
          <p:cNvSpPr/>
          <p:nvPr/>
        </p:nvSpPr>
        <p:spPr bwMode="auto">
          <a:xfrm flipH="1">
            <a:off x="1600200" y="346620"/>
            <a:ext cx="838200" cy="533400"/>
          </a:xfrm>
          <a:prstGeom prst="chevron">
            <a:avLst>
              <a:gd name="adj" fmla="val 47321"/>
            </a:avLst>
          </a:prstGeom>
          <a:solidFill>
            <a:schemeClr val="tx2">
              <a:lumMod val="7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7713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609600" y="24384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1. Origin of the NT Church</a:t>
            </a:r>
            <a:endParaRPr lang="en-US" sz="3200" b="1" dirty="0">
              <a:solidFill>
                <a:schemeClr val="bg2"/>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Origin and Establishment</a:t>
            </a:r>
          </a:p>
        </p:txBody>
      </p:sp>
      <p:sp>
        <p:nvSpPr>
          <p:cNvPr id="6" name="AutoShape 3"/>
          <p:cNvSpPr>
            <a:spLocks noChangeArrowheads="1"/>
          </p:cNvSpPr>
          <p:nvPr/>
        </p:nvSpPr>
        <p:spPr bwMode="auto">
          <a:xfrm>
            <a:off x="609600" y="3317945"/>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2. Establishment of the NT Church</a:t>
            </a:r>
            <a:endParaRPr lang="en-US" sz="3200" b="1" dirty="0">
              <a:solidFill>
                <a:schemeClr val="bg2"/>
              </a:solidFill>
              <a:latin typeface="Times New Roman" pitchFamily="18" charset="0"/>
            </a:endParaRPr>
          </a:p>
        </p:txBody>
      </p:sp>
    </p:spTree>
    <p:extLst>
      <p:ext uri="{BB962C8B-B14F-4D97-AF65-F5344CB8AC3E}">
        <p14:creationId xmlns:p14="http://schemas.microsoft.com/office/powerpoint/2010/main" val="4130087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048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2</a:t>
            </a:r>
            <a:r>
              <a:rPr lang="en-US" sz="3200" b="1" dirty="0" smtClean="0">
                <a:solidFill>
                  <a:schemeClr val="bg2"/>
                </a:solidFill>
                <a:latin typeface="Times New Roman" pitchFamily="18" charset="0"/>
              </a:rPr>
              <a:t>. Establishment of the NT Church</a:t>
            </a:r>
            <a:endParaRPr lang="en-US" sz="3200" b="1" dirty="0">
              <a:solidFill>
                <a:schemeClr val="bg2"/>
              </a:solidFill>
              <a:latin typeface="Times New Roman" pitchFamily="18" charset="0"/>
            </a:endParaRPr>
          </a:p>
        </p:txBody>
      </p:sp>
      <p:sp>
        <p:nvSpPr>
          <p:cNvPr id="3" name="TextBox 2"/>
          <p:cNvSpPr txBox="1"/>
          <p:nvPr/>
        </p:nvSpPr>
        <p:spPr>
          <a:xfrm>
            <a:off x="762000" y="1219200"/>
            <a:ext cx="7239000" cy="1384995"/>
          </a:xfrm>
          <a:prstGeom prst="rect">
            <a:avLst/>
          </a:prstGeom>
          <a:noFill/>
        </p:spPr>
        <p:txBody>
          <a:bodyPr wrap="square" rtlCol="0">
            <a:spAutoFit/>
          </a:bodyPr>
          <a:lstStyle/>
          <a:p>
            <a:pPr marL="514350" indent="-514350" defTabSz="517525">
              <a:buFontTx/>
              <a:buAutoNum type="alphaU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Old Testament Prophets -  Pointed to Future 	Establishment</a:t>
            </a:r>
          </a:p>
          <a:p>
            <a:pPr marL="971550" lvl="1" indent="-514350" defTabSz="517525">
              <a:buFont typeface="+mj-lt"/>
              <a:buAutoNum type="arabi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Isa. 2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Last days in top of mountain</a:t>
            </a:r>
          </a:p>
        </p:txBody>
      </p:sp>
    </p:spTree>
    <p:extLst>
      <p:ext uri="{BB962C8B-B14F-4D97-AF65-F5344CB8AC3E}">
        <p14:creationId xmlns:p14="http://schemas.microsoft.com/office/powerpoint/2010/main" val="3050396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466725"/>
            <a:ext cx="4800600" cy="6001643"/>
          </a:xfrm>
          <a:prstGeom prst="rect">
            <a:avLst/>
          </a:prstGeom>
          <a:solidFill>
            <a:schemeClr val="tx1"/>
          </a:solidFill>
          <a:ln w="9525">
            <a:noFill/>
            <a:miter lim="800000"/>
            <a:headEnd/>
            <a:tailEnd/>
          </a:ln>
          <a:effectLst/>
        </p:spPr>
        <p:txBody>
          <a:bodyPr>
            <a:spAutoFit/>
          </a:bodyPr>
          <a:lstStyle/>
          <a:p>
            <a:r>
              <a:rPr lang="en-US" sz="2400" dirty="0">
                <a:solidFill>
                  <a:srgbClr val="000000"/>
                </a:solidFill>
              </a:rPr>
              <a:t>2 Now it shall come to pass in the </a:t>
            </a:r>
            <a:r>
              <a:rPr lang="en-US" sz="2400" dirty="0" smtClean="0">
                <a:solidFill>
                  <a:srgbClr val="000000"/>
                </a:solidFill>
              </a:rPr>
              <a:t>last </a:t>
            </a:r>
            <a:r>
              <a:rPr lang="en-US" sz="2400" dirty="0">
                <a:solidFill>
                  <a:srgbClr val="000000"/>
                </a:solidFill>
              </a:rPr>
              <a:t>days That the mountain of the LORD's house Shall be established on the top of the mountains, And shall be exalted above the hills; And all nations shall flow to it. </a:t>
            </a:r>
          </a:p>
          <a:p>
            <a:r>
              <a:rPr lang="en-US" sz="2400" dirty="0">
                <a:solidFill>
                  <a:srgbClr val="000000"/>
                </a:solidFill>
              </a:rPr>
              <a:t>3 Many people shall come and say, "Come, and let us go up to the mountain of the LORD, To the house of the God of Jacob; He will teach us His ways, And we shall walk in His paths." For out of Zion shall go forth the law, And the word of the LORD from Jerusalem. </a:t>
            </a:r>
          </a:p>
        </p:txBody>
      </p:sp>
      <p:sp>
        <p:nvSpPr>
          <p:cNvPr id="3" name="Text Box 5"/>
          <p:cNvSpPr txBox="1">
            <a:spLocks noChangeArrowheads="1"/>
          </p:cNvSpPr>
          <p:nvPr/>
        </p:nvSpPr>
        <p:spPr bwMode="auto">
          <a:xfrm>
            <a:off x="6324600" y="2447925"/>
            <a:ext cx="1911101" cy="707886"/>
          </a:xfrm>
          <a:prstGeom prst="rect">
            <a:avLst/>
          </a:prstGeom>
          <a:noFill/>
          <a:ln w="9525">
            <a:noFill/>
            <a:miter lim="800000"/>
            <a:headEnd/>
            <a:tailEnd/>
          </a:ln>
          <a:effectLst/>
        </p:spPr>
        <p:txBody>
          <a:bodyPr wrap="none">
            <a:spAutoFit/>
          </a:bodyPr>
          <a:lstStyle/>
          <a:p>
            <a:r>
              <a:rPr lang="en-US"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Isaiah 2</a:t>
            </a:r>
          </a:p>
        </p:txBody>
      </p:sp>
      <p:sp>
        <p:nvSpPr>
          <p:cNvPr id="4" name="Line 8"/>
          <p:cNvSpPr>
            <a:spLocks noChangeShapeType="1"/>
          </p:cNvSpPr>
          <p:nvPr/>
        </p:nvSpPr>
        <p:spPr bwMode="auto">
          <a:xfrm>
            <a:off x="353232" y="1228725"/>
            <a:ext cx="12954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5" name="Line 13"/>
          <p:cNvSpPr>
            <a:spLocks noChangeShapeType="1"/>
          </p:cNvSpPr>
          <p:nvPr/>
        </p:nvSpPr>
        <p:spPr bwMode="auto">
          <a:xfrm>
            <a:off x="419100" y="1609725"/>
            <a:ext cx="18288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6" name="Line 17"/>
          <p:cNvSpPr>
            <a:spLocks noChangeShapeType="1"/>
          </p:cNvSpPr>
          <p:nvPr/>
        </p:nvSpPr>
        <p:spPr bwMode="auto">
          <a:xfrm>
            <a:off x="2895600" y="1990725"/>
            <a:ext cx="13716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7" name="Line 18"/>
          <p:cNvSpPr>
            <a:spLocks noChangeShapeType="1"/>
          </p:cNvSpPr>
          <p:nvPr/>
        </p:nvSpPr>
        <p:spPr bwMode="auto">
          <a:xfrm>
            <a:off x="381000" y="2371725"/>
            <a:ext cx="14478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8" name="Line 21"/>
          <p:cNvSpPr>
            <a:spLocks noChangeShapeType="1"/>
          </p:cNvSpPr>
          <p:nvPr/>
        </p:nvSpPr>
        <p:spPr bwMode="auto">
          <a:xfrm>
            <a:off x="3124200" y="2676525"/>
            <a:ext cx="12954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9" name="Line 22"/>
          <p:cNvSpPr>
            <a:spLocks noChangeShapeType="1"/>
          </p:cNvSpPr>
          <p:nvPr/>
        </p:nvSpPr>
        <p:spPr bwMode="auto">
          <a:xfrm>
            <a:off x="381000" y="3057525"/>
            <a:ext cx="18288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10" name="Line 25"/>
          <p:cNvSpPr>
            <a:spLocks noChangeShapeType="1"/>
          </p:cNvSpPr>
          <p:nvPr/>
        </p:nvSpPr>
        <p:spPr bwMode="auto">
          <a:xfrm>
            <a:off x="381000" y="5580358"/>
            <a:ext cx="35052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11" name="Line 26"/>
          <p:cNvSpPr>
            <a:spLocks noChangeShapeType="1"/>
          </p:cNvSpPr>
          <p:nvPr/>
        </p:nvSpPr>
        <p:spPr bwMode="auto">
          <a:xfrm>
            <a:off x="381000" y="5953125"/>
            <a:ext cx="37338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12" name="Line 27"/>
          <p:cNvSpPr>
            <a:spLocks noChangeShapeType="1"/>
          </p:cNvSpPr>
          <p:nvPr/>
        </p:nvSpPr>
        <p:spPr bwMode="auto">
          <a:xfrm>
            <a:off x="381000" y="6334125"/>
            <a:ext cx="15240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Tree>
    <p:extLst>
      <p:ext uri="{BB962C8B-B14F-4D97-AF65-F5344CB8AC3E}">
        <p14:creationId xmlns:p14="http://schemas.microsoft.com/office/powerpoint/2010/main" val="2706527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048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2</a:t>
            </a:r>
            <a:r>
              <a:rPr lang="en-US" sz="3200" b="1" dirty="0" smtClean="0">
                <a:solidFill>
                  <a:schemeClr val="bg2"/>
                </a:solidFill>
                <a:latin typeface="Times New Roman" pitchFamily="18" charset="0"/>
              </a:rPr>
              <a:t>. Establishment of the NT Church</a:t>
            </a:r>
            <a:endParaRPr lang="en-US" sz="3200" b="1" dirty="0">
              <a:solidFill>
                <a:schemeClr val="bg2"/>
              </a:solidFill>
              <a:latin typeface="Times New Roman" pitchFamily="18" charset="0"/>
            </a:endParaRPr>
          </a:p>
        </p:txBody>
      </p:sp>
      <p:sp>
        <p:nvSpPr>
          <p:cNvPr id="4" name="TextBox 3"/>
          <p:cNvSpPr txBox="1"/>
          <p:nvPr/>
        </p:nvSpPr>
        <p:spPr>
          <a:xfrm>
            <a:off x="0" y="1182231"/>
            <a:ext cx="9144000" cy="1800493"/>
          </a:xfrm>
          <a:prstGeom prst="rect">
            <a:avLst/>
          </a:prstGeom>
          <a:noFill/>
        </p:spPr>
        <p:txBody>
          <a:bodyPr wrap="square" rtlCol="0">
            <a:spAutoFit/>
          </a:bodyPr>
          <a:lstStyle/>
          <a:p>
            <a:pPr marL="514350" indent="-514350" defTabSz="517525">
              <a:buFontTx/>
              <a:buAutoNum type="alphaUcPeriod"/>
              <a:tabLst>
                <a:tab pos="457200" algn="l"/>
              </a:tabLst>
            </a:pPr>
            <a:r>
              <a:rPr lang="en-US" sz="2700" dirty="0" smtClean="0">
                <a:effectLst>
                  <a:outerShdw blurRad="38100" dist="38100" dir="2700000" algn="tl">
                    <a:srgbClr val="000000">
                      <a:alpha val="43137"/>
                    </a:srgbClr>
                  </a:outerShdw>
                </a:effectLst>
                <a:latin typeface="Times New Roman" pitchFamily="18" charset="0"/>
                <a:cs typeface="Times New Roman" pitchFamily="18" charset="0"/>
              </a:rPr>
              <a:t>Old Testament Prophets -  Pointed to Future	Establishment</a:t>
            </a:r>
          </a:p>
          <a:p>
            <a:pPr marL="971550" lvl="1" indent="-514350" defTabSz="517525">
              <a:buFont typeface="+mj-lt"/>
              <a:buAutoNum type="arabi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Isa. 2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Last days on top of mountain</a:t>
            </a:r>
          </a:p>
          <a:p>
            <a:pPr marL="971550" lvl="1" indent="-514350" defTabSz="517525">
              <a:buFont typeface="+mj-lt"/>
              <a:buAutoNum type="arabi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Dan 2:44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days of 4</a:t>
            </a:r>
            <a:r>
              <a:rPr lang="en-US"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world empire (Roman)</a:t>
            </a:r>
          </a:p>
          <a:p>
            <a:pPr marL="971550" lvl="1" indent="-514350" defTabSz="517525">
              <a:buFont typeface="+mj-lt"/>
              <a:buAutoNum type="arabi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Dan. 7:13-14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when He ascends</a:t>
            </a:r>
          </a:p>
        </p:txBody>
      </p:sp>
      <p:sp>
        <p:nvSpPr>
          <p:cNvPr id="5" name="Line Callout 2 4"/>
          <p:cNvSpPr/>
          <p:nvPr/>
        </p:nvSpPr>
        <p:spPr bwMode="auto">
          <a:xfrm>
            <a:off x="635431" y="4057972"/>
            <a:ext cx="8153400" cy="2209801"/>
          </a:xfrm>
          <a:prstGeom prst="borderCallout2">
            <a:avLst>
              <a:gd name="adj1" fmla="val 22166"/>
              <a:gd name="adj2" fmla="val -1153"/>
              <a:gd name="adj3" fmla="val -28933"/>
              <a:gd name="adj4" fmla="val -3150"/>
              <a:gd name="adj5" fmla="val -71334"/>
              <a:gd name="adj6" fmla="val 16956"/>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And in the days of </a:t>
            </a:r>
            <a:r>
              <a:rPr lang="en-US" sz="2600" b="1" u="sng" dirty="0">
                <a:solidFill>
                  <a:srgbClr val="000000"/>
                </a:solidFill>
              </a:rPr>
              <a:t>these kings</a:t>
            </a:r>
            <a:r>
              <a:rPr lang="en-US" sz="2600" b="1" dirty="0">
                <a:solidFill>
                  <a:srgbClr val="000000"/>
                </a:solidFill>
              </a:rPr>
              <a:t> the God of heaven will set up a </a:t>
            </a:r>
            <a:r>
              <a:rPr lang="en-US" sz="2600" b="1" u="sng" dirty="0">
                <a:solidFill>
                  <a:srgbClr val="000000"/>
                </a:solidFill>
              </a:rPr>
              <a:t>kingdom</a:t>
            </a:r>
            <a:r>
              <a:rPr lang="en-US" sz="2600" b="1" dirty="0">
                <a:solidFill>
                  <a:srgbClr val="000000"/>
                </a:solidFill>
              </a:rPr>
              <a:t> which shall never be destroyed; and the kingdom shall not be left to other people; it shall break in pieces and consume all these kingdoms, and it shall stand forever. </a:t>
            </a:r>
          </a:p>
        </p:txBody>
      </p:sp>
      <p:sp>
        <p:nvSpPr>
          <p:cNvPr id="6" name="Line Callout 2 5"/>
          <p:cNvSpPr/>
          <p:nvPr/>
        </p:nvSpPr>
        <p:spPr bwMode="auto">
          <a:xfrm>
            <a:off x="495300" y="4038599"/>
            <a:ext cx="8153400" cy="2209801"/>
          </a:xfrm>
          <a:prstGeom prst="borderCallout2">
            <a:avLst>
              <a:gd name="adj1" fmla="val 22166"/>
              <a:gd name="adj2" fmla="val -1153"/>
              <a:gd name="adj3" fmla="val -28933"/>
              <a:gd name="adj4" fmla="val -3150"/>
              <a:gd name="adj5" fmla="val -50294"/>
              <a:gd name="adj6" fmla="val 18287"/>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I was watching in the night visions, And behold, One like the </a:t>
            </a:r>
            <a:r>
              <a:rPr lang="en-US" sz="2600" b="1" u="sng" dirty="0">
                <a:solidFill>
                  <a:srgbClr val="000000"/>
                </a:solidFill>
              </a:rPr>
              <a:t>Son of Man, Coming with the clouds of heaven!</a:t>
            </a:r>
            <a:r>
              <a:rPr lang="en-US" sz="2600" b="1" dirty="0">
                <a:solidFill>
                  <a:srgbClr val="000000"/>
                </a:solidFill>
              </a:rPr>
              <a:t> He came to the Ancient of Days, And they brought Him near before Him. Then to Him was given dominion and glory and a </a:t>
            </a:r>
            <a:r>
              <a:rPr lang="en-US" sz="2600" b="1" u="sng" dirty="0" smtClean="0">
                <a:solidFill>
                  <a:srgbClr val="000000"/>
                </a:solidFill>
              </a:rPr>
              <a:t>kingdom</a:t>
            </a:r>
            <a:r>
              <a:rPr lang="en-US" sz="2600" b="1" dirty="0" smtClean="0">
                <a:solidFill>
                  <a:srgbClr val="000000"/>
                </a:solidFill>
              </a:rPr>
              <a:t>.</a:t>
            </a:r>
            <a:endParaRPr lang="en-US" sz="2600" b="1" dirty="0">
              <a:solidFill>
                <a:srgbClr val="000000"/>
              </a:solidFill>
            </a:endParaRPr>
          </a:p>
        </p:txBody>
      </p:sp>
    </p:spTree>
    <p:extLst>
      <p:ext uri="{BB962C8B-B14F-4D97-AF65-F5344CB8AC3E}">
        <p14:creationId xmlns:p14="http://schemas.microsoft.com/office/powerpoint/2010/main" val="4031636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048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2</a:t>
            </a:r>
            <a:r>
              <a:rPr lang="en-US" sz="3200" b="1" dirty="0" smtClean="0">
                <a:solidFill>
                  <a:schemeClr val="bg2"/>
                </a:solidFill>
                <a:latin typeface="Times New Roman" pitchFamily="18" charset="0"/>
              </a:rPr>
              <a:t>. Establishment of the NT Church</a:t>
            </a:r>
            <a:endParaRPr lang="en-US" sz="3200" b="1" dirty="0">
              <a:solidFill>
                <a:schemeClr val="bg2"/>
              </a:solidFill>
              <a:latin typeface="Times New Roman" pitchFamily="18" charset="0"/>
            </a:endParaRPr>
          </a:p>
        </p:txBody>
      </p:sp>
      <p:sp>
        <p:nvSpPr>
          <p:cNvPr id="3" name="TextBox 2"/>
          <p:cNvSpPr txBox="1"/>
          <p:nvPr/>
        </p:nvSpPr>
        <p:spPr>
          <a:xfrm>
            <a:off x="0" y="1143000"/>
            <a:ext cx="9144000" cy="3247043"/>
          </a:xfrm>
          <a:prstGeom prst="rect">
            <a:avLst/>
          </a:prstGeom>
          <a:noFill/>
        </p:spPr>
        <p:txBody>
          <a:bodyPr wrap="square" rtlCol="0">
            <a:spAutoFit/>
          </a:bodyPr>
          <a:lstStyle/>
          <a:p>
            <a:pPr marL="514350" indent="-514350" defTabSz="517525">
              <a:buFontTx/>
              <a:buAutoNum type="alphaUcPeriod"/>
              <a:tabLst>
                <a:tab pos="457200" algn="l"/>
              </a:tabLst>
            </a:pPr>
            <a:r>
              <a:rPr lang="en-US" sz="2700" dirty="0" smtClean="0">
                <a:effectLst>
                  <a:outerShdw blurRad="38100" dist="38100" dir="2700000" algn="tl">
                    <a:srgbClr val="000000">
                      <a:alpha val="43137"/>
                    </a:srgbClr>
                  </a:outerShdw>
                </a:effectLst>
                <a:latin typeface="Times New Roman" pitchFamily="18" charset="0"/>
                <a:cs typeface="Times New Roman" pitchFamily="18" charset="0"/>
              </a:rPr>
              <a:t>Old Testament Prophets -  Pointed to Future	Establishment</a:t>
            </a:r>
          </a:p>
          <a:p>
            <a:pPr marL="514350" indent="-514350" defTabSz="517525">
              <a:buFontTx/>
              <a:buAutoNum type="alphaUcPeriod"/>
              <a:tabLst>
                <a:tab pos="457200" algn="l"/>
              </a:tabLst>
            </a:pPr>
            <a:endParaRPr lang="en-US" sz="1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defTabSz="517525">
              <a:buFontTx/>
              <a:buAutoNum type="alphaU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Jesus Pointed to Future Establishment</a:t>
            </a:r>
          </a:p>
          <a:p>
            <a:pPr marL="971550" lvl="1" indent="-514350" defTabSz="517525">
              <a:buFont typeface="+mj-lt"/>
              <a:buAutoNum type="arabi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Mark 1:15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kingdom is at hand</a:t>
            </a:r>
          </a:p>
          <a:p>
            <a:pPr marL="971550" lvl="1" indent="-514350" defTabSz="517525">
              <a:buFont typeface="+mj-lt"/>
              <a:buAutoNum type="arabicPeriod"/>
              <a:tabLst>
                <a:tab pos="457200" algn="l"/>
              </a:tabLst>
            </a:pPr>
            <a:r>
              <a:rPr lang="en-US"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Matt. 16:18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u="sng" dirty="0" smtClean="0">
                <a:effectLst>
                  <a:outerShdw blurRad="38100" dist="38100" dir="2700000" algn="tl">
                    <a:srgbClr val="000000">
                      <a:alpha val="43137"/>
                    </a:srgbClr>
                  </a:outerShdw>
                </a:effectLst>
                <a:latin typeface="Times New Roman" pitchFamily="18" charset="0"/>
                <a:cs typeface="Times New Roman" pitchFamily="18" charset="0"/>
              </a:rPr>
              <a:t>I will</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build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My church…</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971550" lvl="1" indent="-514350" defTabSz="517525">
              <a:buFont typeface="+mj-lt"/>
              <a:buAutoNum type="arabicPeriod"/>
              <a:tabLst>
                <a:tab pos="457200" algn="l"/>
              </a:tabLst>
            </a:pPr>
            <a:r>
              <a:rPr lang="en-US"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Matt. 18:1-3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disciples not yet in it</a:t>
            </a:r>
          </a:p>
          <a:p>
            <a:pPr marL="971550" lvl="1" indent="-514350" defTabSz="517525">
              <a:buFont typeface="+mj-lt"/>
              <a:buAutoNum type="arabi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Mark 9:1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come in that generation</a:t>
            </a:r>
          </a:p>
          <a:p>
            <a:pPr marL="971550" lvl="1" indent="-514350" defTabSz="517525">
              <a:buFont typeface="+mj-lt"/>
              <a:buAutoNum type="arabicPeriod"/>
              <a:tabLst>
                <a:tab pos="457200" algn="l"/>
              </a:tabLst>
            </a:pPr>
            <a:r>
              <a:rPr lang="en-US"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Acts 1:6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had not come at time of ascension</a:t>
            </a:r>
          </a:p>
        </p:txBody>
      </p:sp>
      <p:sp>
        <p:nvSpPr>
          <p:cNvPr id="4" name="Line Callout 2 3"/>
          <p:cNvSpPr/>
          <p:nvPr/>
        </p:nvSpPr>
        <p:spPr bwMode="auto">
          <a:xfrm>
            <a:off x="304800" y="4370993"/>
            <a:ext cx="8610599" cy="2391758"/>
          </a:xfrm>
          <a:prstGeom prst="borderCallout2">
            <a:avLst>
              <a:gd name="adj1" fmla="val 22166"/>
              <a:gd name="adj2" fmla="val -1153"/>
              <a:gd name="adj3" fmla="val -26989"/>
              <a:gd name="adj4" fmla="val -1170"/>
              <a:gd name="adj5" fmla="val -44462"/>
              <a:gd name="adj6" fmla="val 9287"/>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Who then is greatest in the kingdom of heaven?" </a:t>
            </a:r>
          </a:p>
          <a:p>
            <a:r>
              <a:rPr lang="en-US" sz="2600" b="1" dirty="0" smtClean="0">
                <a:solidFill>
                  <a:srgbClr val="000000"/>
                </a:solidFill>
              </a:rPr>
              <a:t>Then </a:t>
            </a:r>
            <a:r>
              <a:rPr lang="en-US" sz="2600" b="1" dirty="0">
                <a:solidFill>
                  <a:srgbClr val="000000"/>
                </a:solidFill>
              </a:rPr>
              <a:t>Jesus called a little child to Him, set him in the midst of them, </a:t>
            </a:r>
            <a:r>
              <a:rPr lang="en-US" sz="2600" b="1" dirty="0" smtClean="0">
                <a:solidFill>
                  <a:srgbClr val="000000"/>
                </a:solidFill>
              </a:rPr>
              <a:t>and </a:t>
            </a:r>
            <a:r>
              <a:rPr lang="en-US" sz="2600" b="1" dirty="0">
                <a:solidFill>
                  <a:srgbClr val="000000"/>
                </a:solidFill>
              </a:rPr>
              <a:t>said, "Assuredly, I say to you, unless you are converted and become as little children, </a:t>
            </a:r>
            <a:r>
              <a:rPr lang="en-US" sz="2600" b="1" u="sng" dirty="0">
                <a:solidFill>
                  <a:srgbClr val="000000"/>
                </a:solidFill>
              </a:rPr>
              <a:t>you will by no means enter the kingdom</a:t>
            </a:r>
            <a:r>
              <a:rPr lang="en-US" sz="2600" b="1" dirty="0">
                <a:solidFill>
                  <a:srgbClr val="000000"/>
                </a:solidFill>
              </a:rPr>
              <a:t> of heaven. </a:t>
            </a:r>
          </a:p>
        </p:txBody>
      </p:sp>
      <p:sp>
        <p:nvSpPr>
          <p:cNvPr id="5" name="Line Callout 2 4"/>
          <p:cNvSpPr/>
          <p:nvPr/>
        </p:nvSpPr>
        <p:spPr bwMode="auto">
          <a:xfrm>
            <a:off x="457198" y="4885344"/>
            <a:ext cx="8610599" cy="1401158"/>
          </a:xfrm>
          <a:prstGeom prst="borderCallout2">
            <a:avLst>
              <a:gd name="adj1" fmla="val 22166"/>
              <a:gd name="adj2" fmla="val -1153"/>
              <a:gd name="adj3" fmla="val -26989"/>
              <a:gd name="adj4" fmla="val -1170"/>
              <a:gd name="adj5" fmla="val -81768"/>
              <a:gd name="adj6" fmla="val 7847"/>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Assuredly, I say to you that there are some standing here who will </a:t>
            </a:r>
            <a:r>
              <a:rPr lang="en-US" sz="2600" b="1" u="sng" dirty="0">
                <a:solidFill>
                  <a:srgbClr val="000000"/>
                </a:solidFill>
              </a:rPr>
              <a:t>not taste death till they see the kingdom</a:t>
            </a:r>
            <a:r>
              <a:rPr lang="en-US" sz="2600" b="1" dirty="0">
                <a:solidFill>
                  <a:srgbClr val="000000"/>
                </a:solidFill>
              </a:rPr>
              <a:t> of God present with </a:t>
            </a:r>
            <a:r>
              <a:rPr lang="en-US" sz="2600" b="1" dirty="0" smtClean="0">
                <a:solidFill>
                  <a:srgbClr val="000000"/>
                </a:solidFill>
              </a:rPr>
              <a:t>power.</a:t>
            </a:r>
            <a:endParaRPr lang="en-US" sz="2600" b="1" dirty="0">
              <a:solidFill>
                <a:srgbClr val="000000"/>
              </a:solidFill>
            </a:endParaRPr>
          </a:p>
        </p:txBody>
      </p:sp>
      <p:sp>
        <p:nvSpPr>
          <p:cNvPr id="6" name="Line Callout 2 5"/>
          <p:cNvSpPr/>
          <p:nvPr/>
        </p:nvSpPr>
        <p:spPr bwMode="auto">
          <a:xfrm>
            <a:off x="609598" y="5037744"/>
            <a:ext cx="8305801" cy="1058256"/>
          </a:xfrm>
          <a:prstGeom prst="borderCallout2">
            <a:avLst>
              <a:gd name="adj1" fmla="val 22166"/>
              <a:gd name="adj2" fmla="val -1153"/>
              <a:gd name="adj3" fmla="val -26989"/>
              <a:gd name="adj4" fmla="val -1170"/>
              <a:gd name="adj5" fmla="val -79371"/>
              <a:gd name="adj6" fmla="val 6047"/>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“Lord, will You at this time restore the kingdom to Israel?" </a:t>
            </a:r>
          </a:p>
        </p:txBody>
      </p:sp>
    </p:spTree>
    <p:extLst>
      <p:ext uri="{BB962C8B-B14F-4D97-AF65-F5344CB8AC3E}">
        <p14:creationId xmlns:p14="http://schemas.microsoft.com/office/powerpoint/2010/main" val="1881572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048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2</a:t>
            </a:r>
            <a:r>
              <a:rPr lang="en-US" sz="3200" b="1" dirty="0" smtClean="0">
                <a:solidFill>
                  <a:schemeClr val="bg2"/>
                </a:solidFill>
                <a:latin typeface="Times New Roman" pitchFamily="18" charset="0"/>
              </a:rPr>
              <a:t>. Establishment of the NT Church</a:t>
            </a:r>
            <a:endParaRPr lang="en-US" sz="3200" b="1" dirty="0">
              <a:solidFill>
                <a:schemeClr val="bg2"/>
              </a:solidFill>
              <a:latin typeface="Times New Roman" pitchFamily="18" charset="0"/>
            </a:endParaRPr>
          </a:p>
        </p:txBody>
      </p:sp>
      <p:sp>
        <p:nvSpPr>
          <p:cNvPr id="5" name="TextBox 4"/>
          <p:cNvSpPr txBox="1"/>
          <p:nvPr/>
        </p:nvSpPr>
        <p:spPr>
          <a:xfrm>
            <a:off x="0" y="990600"/>
            <a:ext cx="9144000" cy="2008242"/>
          </a:xfrm>
          <a:prstGeom prst="rect">
            <a:avLst/>
          </a:prstGeom>
          <a:noFill/>
        </p:spPr>
        <p:txBody>
          <a:bodyPr wrap="square" rtlCol="0">
            <a:spAutoFit/>
          </a:bodyPr>
          <a:lstStyle/>
          <a:p>
            <a:pPr marL="514350" indent="-514350" defTabSz="517525">
              <a:lnSpc>
                <a:spcPct val="150000"/>
              </a:lnSpc>
              <a:buFontTx/>
              <a:buAutoNum type="alphaUcPeriod"/>
              <a:tabLst>
                <a:tab pos="457200" algn="l"/>
              </a:tabLst>
            </a:pPr>
            <a:r>
              <a:rPr lang="en-US" sz="2700" dirty="0" smtClean="0">
                <a:effectLst>
                  <a:outerShdw blurRad="38100" dist="38100" dir="2700000" algn="tl">
                    <a:srgbClr val="000000">
                      <a:alpha val="43137"/>
                    </a:srgbClr>
                  </a:outerShdw>
                </a:effectLst>
                <a:latin typeface="Times New Roman" pitchFamily="18" charset="0"/>
                <a:cs typeface="Times New Roman" pitchFamily="18" charset="0"/>
              </a:rPr>
              <a:t>Old Testament Prophets -  Pointed to Future 	Establishment</a:t>
            </a:r>
          </a:p>
          <a:p>
            <a:pPr marL="514350" indent="-514350" defTabSz="517525">
              <a:lnSpc>
                <a:spcPct val="150000"/>
              </a:lnSpc>
              <a:buFontTx/>
              <a:buAutoNum type="alphaU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Jesus Pointed to Future Establishment</a:t>
            </a:r>
          </a:p>
          <a:p>
            <a:pPr marL="514350" indent="-514350" defTabSz="517525">
              <a:lnSpc>
                <a:spcPct val="150000"/>
              </a:lnSpc>
              <a:buFontTx/>
              <a:buAutoNum type="alphaUcPeriod"/>
              <a:tabLst>
                <a:tab pos="457200" algn="l"/>
              </a:tabLst>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Fulfilled on Pentecost –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Acts 2</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 AD 33)</a:t>
            </a:r>
          </a:p>
        </p:txBody>
      </p:sp>
    </p:spTree>
    <p:extLst>
      <p:ext uri="{BB962C8B-B14F-4D97-AF65-F5344CB8AC3E}">
        <p14:creationId xmlns:p14="http://schemas.microsoft.com/office/powerpoint/2010/main" val="674037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124200" y="1524000"/>
            <a:ext cx="2590800" cy="4876800"/>
          </a:xfrm>
          <a:prstGeom prst="rect">
            <a:avLst/>
          </a:prstGeom>
          <a:solidFill>
            <a:schemeClr val="tx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r>
              <a:rPr lang="en-US" sz="3200" b="1" u="sng" dirty="0">
                <a:solidFill>
                  <a:srgbClr val="000000"/>
                </a:solidFill>
              </a:rPr>
              <a:t>Acts 2:47</a:t>
            </a:r>
          </a:p>
          <a:p>
            <a:pPr algn="ctr"/>
            <a:endParaRPr lang="en-US" sz="1800" dirty="0">
              <a:solidFill>
                <a:srgbClr val="000000"/>
              </a:solidFill>
            </a:endParaRPr>
          </a:p>
          <a:p>
            <a:pPr algn="ctr"/>
            <a:r>
              <a:rPr lang="en-US" dirty="0">
                <a:solidFill>
                  <a:srgbClr val="000000"/>
                </a:solidFill>
                <a:latin typeface="Times New Roman" pitchFamily="18" charset="0"/>
                <a:cs typeface="Times New Roman" pitchFamily="18" charset="0"/>
              </a:rPr>
              <a:t>“…Lord</a:t>
            </a:r>
          </a:p>
          <a:p>
            <a:pPr algn="ctr"/>
            <a:r>
              <a:rPr lang="en-US" dirty="0">
                <a:solidFill>
                  <a:srgbClr val="000000"/>
                </a:solidFill>
                <a:latin typeface="Times New Roman" pitchFamily="18" charset="0"/>
                <a:cs typeface="Times New Roman" pitchFamily="18" charset="0"/>
              </a:rPr>
              <a:t>added to</a:t>
            </a:r>
          </a:p>
          <a:p>
            <a:pPr algn="ctr"/>
            <a:r>
              <a:rPr lang="en-US" dirty="0">
                <a:solidFill>
                  <a:srgbClr val="000000"/>
                </a:solidFill>
                <a:latin typeface="Times New Roman" pitchFamily="18" charset="0"/>
                <a:cs typeface="Times New Roman" pitchFamily="18" charset="0"/>
              </a:rPr>
              <a:t>the church</a:t>
            </a:r>
          </a:p>
          <a:p>
            <a:pPr algn="ctr"/>
            <a:r>
              <a:rPr lang="en-US" dirty="0">
                <a:solidFill>
                  <a:srgbClr val="000000"/>
                </a:solidFill>
                <a:latin typeface="Times New Roman" pitchFamily="18" charset="0"/>
                <a:cs typeface="Times New Roman" pitchFamily="18" charset="0"/>
              </a:rPr>
              <a:t>daily such</a:t>
            </a:r>
          </a:p>
          <a:p>
            <a:pPr algn="ctr"/>
            <a:r>
              <a:rPr lang="en-US" dirty="0">
                <a:solidFill>
                  <a:srgbClr val="000000"/>
                </a:solidFill>
                <a:latin typeface="Times New Roman" pitchFamily="18" charset="0"/>
                <a:cs typeface="Times New Roman" pitchFamily="18" charset="0"/>
              </a:rPr>
              <a:t>as were</a:t>
            </a:r>
          </a:p>
          <a:p>
            <a:pPr algn="ctr"/>
            <a:r>
              <a:rPr lang="en-US" dirty="0">
                <a:solidFill>
                  <a:srgbClr val="000000"/>
                </a:solidFill>
                <a:latin typeface="Times New Roman" pitchFamily="18" charset="0"/>
                <a:cs typeface="Times New Roman" pitchFamily="18" charset="0"/>
              </a:rPr>
              <a:t>being saved”</a:t>
            </a:r>
          </a:p>
        </p:txBody>
      </p:sp>
      <p:sp>
        <p:nvSpPr>
          <p:cNvPr id="3" name="AutoShape 5"/>
          <p:cNvSpPr>
            <a:spLocks noChangeArrowheads="1"/>
          </p:cNvSpPr>
          <p:nvPr/>
        </p:nvSpPr>
        <p:spPr bwMode="auto">
          <a:xfrm>
            <a:off x="457200" y="533400"/>
            <a:ext cx="3810000" cy="914400"/>
          </a:xfrm>
          <a:prstGeom prst="curvedDownArrow">
            <a:avLst>
              <a:gd name="adj1" fmla="val 83333"/>
              <a:gd name="adj2" fmla="val 166667"/>
              <a:gd name="adj3" fmla="val 33333"/>
            </a:avLst>
          </a:prstGeom>
          <a:solidFill>
            <a:srgbClr val="FFFFCC"/>
          </a:solidFill>
          <a:ln w="9525">
            <a:solidFill>
              <a:schemeClr val="tx1"/>
            </a:solidFill>
            <a:miter lim="800000"/>
            <a:headEnd/>
            <a:tailEnd/>
          </a:ln>
          <a:effectLst/>
        </p:spPr>
        <p:txBody>
          <a:bodyPr wrap="none" anchor="ctr"/>
          <a:lstStyle/>
          <a:p>
            <a:endParaRPr lang="en-US" sz="1800">
              <a:solidFill>
                <a:srgbClr val="292929"/>
              </a:solidFill>
            </a:endParaRPr>
          </a:p>
        </p:txBody>
      </p:sp>
      <p:sp>
        <p:nvSpPr>
          <p:cNvPr id="4" name="Text Box 6"/>
          <p:cNvSpPr txBox="1">
            <a:spLocks noChangeArrowheads="1"/>
          </p:cNvSpPr>
          <p:nvPr/>
        </p:nvSpPr>
        <p:spPr bwMode="auto">
          <a:xfrm>
            <a:off x="228600" y="2133600"/>
            <a:ext cx="2667000" cy="2677656"/>
          </a:xfrm>
          <a:prstGeom prst="rect">
            <a:avLst/>
          </a:prstGeom>
          <a:noFill/>
          <a:ln w="9525">
            <a:noFill/>
            <a:miter lim="800000"/>
            <a:headEnd/>
            <a:tailEnd/>
          </a:ln>
          <a:effectLst/>
        </p:spPr>
        <p:txBody>
          <a:bodyPr>
            <a:spAutoFit/>
          </a:bodyPr>
          <a:lstStyle/>
          <a:p>
            <a:pPr algn="ctr">
              <a:spcBef>
                <a:spcPct val="50000"/>
              </a:spcBef>
            </a:pPr>
            <a:r>
              <a:rPr lang="en-US" dirty="0">
                <a:effectLst>
                  <a:outerShdw blurRad="38100" dist="38100" dir="2700000" algn="tl">
                    <a:srgbClr val="000000">
                      <a:alpha val="43137"/>
                    </a:srgbClr>
                  </a:outerShdw>
                </a:effectLst>
                <a:latin typeface="Times New Roman" pitchFamily="18" charset="0"/>
                <a:cs typeface="Times New Roman" pitchFamily="18" charset="0"/>
              </a:rPr>
              <a:t>Every reference prior to this speaks of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the church </a:t>
            </a:r>
            <a:r>
              <a:rPr lang="en-US" dirty="0">
                <a:effectLst>
                  <a:outerShdw blurRad="38100" dist="38100" dir="2700000" algn="tl">
                    <a:srgbClr val="000000">
                      <a:alpha val="43137"/>
                    </a:srgbClr>
                  </a:outerShdw>
                </a:effectLst>
                <a:latin typeface="Times New Roman" pitchFamily="18" charset="0"/>
                <a:cs typeface="Times New Roman" pitchFamily="18" charset="0"/>
              </a:rPr>
              <a:t>as coming in the future</a:t>
            </a:r>
          </a:p>
        </p:txBody>
      </p:sp>
      <p:sp>
        <p:nvSpPr>
          <p:cNvPr id="5" name="Text Box 7"/>
          <p:cNvSpPr txBox="1">
            <a:spLocks noChangeArrowheads="1"/>
          </p:cNvSpPr>
          <p:nvPr/>
        </p:nvSpPr>
        <p:spPr bwMode="auto">
          <a:xfrm>
            <a:off x="6172200" y="2133600"/>
            <a:ext cx="2667000" cy="3046988"/>
          </a:xfrm>
          <a:prstGeom prst="rect">
            <a:avLst/>
          </a:prstGeom>
          <a:noFill/>
          <a:ln w="9525">
            <a:noFill/>
            <a:miter lim="800000"/>
            <a:headEnd/>
            <a:tailEnd/>
          </a:ln>
          <a:effectLst/>
        </p:spPr>
        <p:txBody>
          <a:bodyPr>
            <a:spAutoFit/>
          </a:bodyPr>
          <a:lstStyle/>
          <a:p>
            <a:pPr algn="ctr">
              <a:spcBef>
                <a:spcPct val="50000"/>
              </a:spcBef>
            </a:pPr>
            <a:r>
              <a:rPr lang="en-US" sz="3200" dirty="0">
                <a:effectLst>
                  <a:outerShdw blurRad="38100" dist="38100" dir="2700000" algn="tl">
                    <a:srgbClr val="000000">
                      <a:alpha val="43137"/>
                    </a:srgbClr>
                  </a:outerShdw>
                </a:effectLst>
                <a:latin typeface="Times New Roman" pitchFamily="18" charset="0"/>
                <a:cs typeface="Times New Roman" pitchFamily="18" charset="0"/>
              </a:rPr>
              <a:t>Every reference after this speaks of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church </a:t>
            </a:r>
            <a:r>
              <a:rPr lang="en-US" sz="3200" dirty="0">
                <a:effectLst>
                  <a:outerShdw blurRad="38100" dist="38100" dir="2700000" algn="tl">
                    <a:srgbClr val="000000">
                      <a:alpha val="43137"/>
                    </a:srgbClr>
                  </a:outerShdw>
                </a:effectLst>
                <a:latin typeface="Times New Roman" pitchFamily="18" charset="0"/>
                <a:cs typeface="Times New Roman" pitchFamily="18" charset="0"/>
              </a:rPr>
              <a:t>as already being in existence</a:t>
            </a:r>
          </a:p>
        </p:txBody>
      </p:sp>
      <p:sp>
        <p:nvSpPr>
          <p:cNvPr id="6" name="AutoShape 8"/>
          <p:cNvSpPr>
            <a:spLocks noChangeArrowheads="1"/>
          </p:cNvSpPr>
          <p:nvPr/>
        </p:nvSpPr>
        <p:spPr bwMode="auto">
          <a:xfrm flipH="1">
            <a:off x="4495800" y="533400"/>
            <a:ext cx="3810000" cy="914400"/>
          </a:xfrm>
          <a:prstGeom prst="curvedDownArrow">
            <a:avLst>
              <a:gd name="adj1" fmla="val 83333"/>
              <a:gd name="adj2" fmla="val 166667"/>
              <a:gd name="adj3" fmla="val 33333"/>
            </a:avLst>
          </a:prstGeom>
          <a:solidFill>
            <a:srgbClr val="FFFFCC"/>
          </a:solidFill>
          <a:ln w="9525">
            <a:solidFill>
              <a:schemeClr val="tx1"/>
            </a:solidFill>
            <a:miter lim="800000"/>
            <a:headEnd/>
            <a:tailEnd/>
          </a:ln>
          <a:effectLst/>
        </p:spPr>
        <p:txBody>
          <a:bodyPr wrap="none" anchor="ctr"/>
          <a:lstStyle/>
          <a:p>
            <a:endParaRPr lang="en-US" sz="1800">
              <a:solidFill>
                <a:srgbClr val="292929"/>
              </a:solidFill>
            </a:endParaRPr>
          </a:p>
        </p:txBody>
      </p:sp>
    </p:spTree>
    <p:extLst>
      <p:ext uri="{BB962C8B-B14F-4D97-AF65-F5344CB8AC3E}">
        <p14:creationId xmlns:p14="http://schemas.microsoft.com/office/powerpoint/2010/main" val="1021072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685800"/>
            <a:ext cx="4800600" cy="6001643"/>
          </a:xfrm>
          <a:prstGeom prst="rect">
            <a:avLst/>
          </a:prstGeom>
          <a:solidFill>
            <a:schemeClr val="tx1"/>
          </a:solidFill>
          <a:ln w="9525">
            <a:noFill/>
            <a:miter lim="800000"/>
            <a:headEnd/>
            <a:tailEnd/>
          </a:ln>
          <a:effectLst/>
        </p:spPr>
        <p:txBody>
          <a:bodyPr>
            <a:spAutoFit/>
          </a:bodyPr>
          <a:lstStyle/>
          <a:p>
            <a:r>
              <a:rPr lang="en-US" sz="2400" dirty="0">
                <a:solidFill>
                  <a:srgbClr val="000000"/>
                </a:solidFill>
              </a:rPr>
              <a:t>2 Now it shall come to pass in the </a:t>
            </a:r>
            <a:r>
              <a:rPr lang="en-US" sz="2400" dirty="0" smtClean="0">
                <a:solidFill>
                  <a:srgbClr val="000000"/>
                </a:solidFill>
              </a:rPr>
              <a:t>last </a:t>
            </a:r>
            <a:r>
              <a:rPr lang="en-US" sz="2400" dirty="0">
                <a:solidFill>
                  <a:srgbClr val="000000"/>
                </a:solidFill>
              </a:rPr>
              <a:t>days That the mountain of the LORD's house Shall be established on the top of the mountains, And shall be exalted above the hills; And all nations shall flow to it. </a:t>
            </a:r>
          </a:p>
          <a:p>
            <a:r>
              <a:rPr lang="en-US" sz="2400" dirty="0">
                <a:solidFill>
                  <a:srgbClr val="000000"/>
                </a:solidFill>
              </a:rPr>
              <a:t>3 Many people shall come and say, "Come, and let us go up to the mountain of the LORD, To the house of the God of Jacob; He will teach us His ways, And we shall walk in His paths." For out of Zion shall go forth the law, And the word of the LORD from Jerusalem. </a:t>
            </a:r>
          </a:p>
        </p:txBody>
      </p:sp>
      <p:sp>
        <p:nvSpPr>
          <p:cNvPr id="3" name="Text Box 5"/>
          <p:cNvSpPr txBox="1">
            <a:spLocks noChangeArrowheads="1"/>
          </p:cNvSpPr>
          <p:nvPr/>
        </p:nvSpPr>
        <p:spPr bwMode="auto">
          <a:xfrm>
            <a:off x="1600200" y="90488"/>
            <a:ext cx="1391728" cy="523220"/>
          </a:xfrm>
          <a:prstGeom prst="rect">
            <a:avLst/>
          </a:prstGeom>
          <a:noFill/>
          <a:ln w="9525">
            <a:noFill/>
            <a:miter lim="800000"/>
            <a:headEnd/>
            <a:tailEnd/>
          </a:ln>
          <a:effectLst/>
        </p:spPr>
        <p:txBody>
          <a:bodyPr wrap="none">
            <a:spAutoFit/>
          </a:bodyPr>
          <a:lstStyle/>
          <a:p>
            <a:r>
              <a:rPr lang="en-US"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Isaiah 2</a:t>
            </a:r>
          </a:p>
        </p:txBody>
      </p:sp>
      <p:sp>
        <p:nvSpPr>
          <p:cNvPr id="4" name="Line 8"/>
          <p:cNvSpPr>
            <a:spLocks noChangeShapeType="1"/>
          </p:cNvSpPr>
          <p:nvPr/>
        </p:nvSpPr>
        <p:spPr bwMode="auto">
          <a:xfrm>
            <a:off x="342900" y="1447800"/>
            <a:ext cx="12954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5" name="Text Box 10"/>
          <p:cNvSpPr txBox="1">
            <a:spLocks noChangeArrowheads="1"/>
          </p:cNvSpPr>
          <p:nvPr/>
        </p:nvSpPr>
        <p:spPr bwMode="auto">
          <a:xfrm>
            <a:off x="6629400" y="76200"/>
            <a:ext cx="1268296" cy="584775"/>
          </a:xfrm>
          <a:prstGeom prst="rect">
            <a:avLst/>
          </a:prstGeom>
          <a:noFill/>
          <a:ln w="9525">
            <a:noFill/>
            <a:miter lim="800000"/>
            <a:headEnd/>
            <a:tailEnd/>
          </a:ln>
          <a:effectLst/>
        </p:spPr>
        <p:txBody>
          <a:bodyPr wrap="none">
            <a:spAutoFit/>
          </a:bodyPr>
          <a:lstStyle/>
          <a:p>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Acts 2</a:t>
            </a:r>
          </a:p>
        </p:txBody>
      </p:sp>
      <p:sp>
        <p:nvSpPr>
          <p:cNvPr id="6" name="Text Box 11"/>
          <p:cNvSpPr txBox="1">
            <a:spLocks noChangeArrowheads="1"/>
          </p:cNvSpPr>
          <p:nvPr/>
        </p:nvSpPr>
        <p:spPr bwMode="auto">
          <a:xfrm>
            <a:off x="5638800" y="1143000"/>
            <a:ext cx="2862263" cy="457200"/>
          </a:xfrm>
          <a:prstGeom prst="rect">
            <a:avLst/>
          </a:prstGeom>
          <a:noFill/>
          <a:ln w="9525">
            <a:noFill/>
            <a:miter lim="800000"/>
            <a:headEnd/>
            <a:tailEnd/>
          </a:ln>
          <a:effectLst/>
        </p:spPr>
        <p:txBody>
          <a:bodyPr wrap="none">
            <a:spAutoFit/>
          </a:bodyPr>
          <a:lstStyle/>
          <a:p>
            <a:r>
              <a:rPr lang="en-US" sz="2400" b="1" dirty="0">
                <a:effectLst>
                  <a:outerShdw blurRad="38100" dist="38100" dir="2700000" algn="tl">
                    <a:srgbClr val="000000">
                      <a:alpha val="43137"/>
                    </a:srgbClr>
                  </a:outerShdw>
                </a:effectLst>
              </a:rPr>
              <a:t>“last days” (</a:t>
            </a:r>
            <a:r>
              <a:rPr lang="en-US" sz="2400" b="1" dirty="0">
                <a:solidFill>
                  <a:srgbClr val="FFFF00"/>
                </a:solidFill>
                <a:effectLst>
                  <a:outerShdw blurRad="38100" dist="38100" dir="2700000" algn="tl">
                    <a:srgbClr val="000000">
                      <a:alpha val="43137"/>
                    </a:srgbClr>
                  </a:outerShdw>
                </a:effectLst>
              </a:rPr>
              <a:t>16-17</a:t>
            </a:r>
            <a:r>
              <a:rPr lang="en-US" sz="2400" b="1" dirty="0">
                <a:effectLst>
                  <a:outerShdw blurRad="38100" dist="38100" dir="2700000" algn="tl">
                    <a:srgbClr val="000000">
                      <a:alpha val="43137"/>
                    </a:srgbClr>
                  </a:outerShdw>
                </a:effectLst>
              </a:rPr>
              <a:t>)</a:t>
            </a:r>
          </a:p>
        </p:txBody>
      </p:sp>
      <p:sp>
        <p:nvSpPr>
          <p:cNvPr id="7" name="AutoShape 12"/>
          <p:cNvSpPr>
            <a:spLocks noChangeArrowheads="1"/>
          </p:cNvSpPr>
          <p:nvPr/>
        </p:nvSpPr>
        <p:spPr bwMode="auto">
          <a:xfrm>
            <a:off x="1905000" y="1219200"/>
            <a:ext cx="3657600" cy="304800"/>
          </a:xfrm>
          <a:prstGeom prst="rightArrow">
            <a:avLst>
              <a:gd name="adj1" fmla="val 39583"/>
              <a:gd name="adj2" fmla="val 109889"/>
            </a:avLst>
          </a:prstGeom>
          <a:solidFill>
            <a:srgbClr val="000000"/>
          </a:solidFill>
          <a:ln w="9525">
            <a:solidFill>
              <a:schemeClr val="tx1"/>
            </a:solidFill>
            <a:miter lim="800000"/>
            <a:headEnd/>
            <a:tailEnd/>
          </a:ln>
          <a:effectLst/>
        </p:spPr>
        <p:txBody>
          <a:bodyPr wrap="none" anchor="ctr"/>
          <a:lstStyle/>
          <a:p>
            <a:endParaRPr lang="en-US" sz="1800">
              <a:solidFill>
                <a:srgbClr val="292929"/>
              </a:solidFill>
            </a:endParaRPr>
          </a:p>
        </p:txBody>
      </p:sp>
      <p:sp>
        <p:nvSpPr>
          <p:cNvPr id="8" name="Line 13"/>
          <p:cNvSpPr>
            <a:spLocks noChangeShapeType="1"/>
          </p:cNvSpPr>
          <p:nvPr/>
        </p:nvSpPr>
        <p:spPr bwMode="auto">
          <a:xfrm>
            <a:off x="419100" y="1828800"/>
            <a:ext cx="18288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9" name="AutoShape 15"/>
          <p:cNvSpPr>
            <a:spLocks noChangeArrowheads="1"/>
          </p:cNvSpPr>
          <p:nvPr/>
        </p:nvSpPr>
        <p:spPr bwMode="auto">
          <a:xfrm>
            <a:off x="2971800" y="1524000"/>
            <a:ext cx="2438400" cy="304800"/>
          </a:xfrm>
          <a:prstGeom prst="rightArrow">
            <a:avLst>
              <a:gd name="adj1" fmla="val 39583"/>
              <a:gd name="adj2" fmla="val 77838"/>
            </a:avLst>
          </a:prstGeom>
          <a:solidFill>
            <a:srgbClr val="000000"/>
          </a:solidFill>
          <a:ln w="9525">
            <a:solidFill>
              <a:schemeClr val="tx1"/>
            </a:solidFill>
            <a:miter lim="800000"/>
            <a:headEnd/>
            <a:tailEnd/>
          </a:ln>
          <a:effectLst/>
        </p:spPr>
        <p:txBody>
          <a:bodyPr wrap="none" anchor="ctr"/>
          <a:lstStyle/>
          <a:p>
            <a:endParaRPr lang="en-US" sz="1800">
              <a:solidFill>
                <a:srgbClr val="292929"/>
              </a:solidFill>
            </a:endParaRPr>
          </a:p>
        </p:txBody>
      </p:sp>
      <p:sp>
        <p:nvSpPr>
          <p:cNvPr id="10" name="Text Box 16"/>
          <p:cNvSpPr txBox="1">
            <a:spLocks noChangeArrowheads="1"/>
          </p:cNvSpPr>
          <p:nvPr/>
        </p:nvSpPr>
        <p:spPr bwMode="auto">
          <a:xfrm>
            <a:off x="5410200" y="1524000"/>
            <a:ext cx="3609814" cy="430887"/>
          </a:xfrm>
          <a:prstGeom prst="rect">
            <a:avLst/>
          </a:prstGeom>
          <a:noFill/>
          <a:ln w="9525">
            <a:noFill/>
            <a:miter lim="800000"/>
            <a:headEnd/>
            <a:tailEnd/>
          </a:ln>
          <a:effectLst/>
        </p:spPr>
        <p:txBody>
          <a:bodyPr wrap="square">
            <a:spAutoFit/>
          </a:bodyPr>
          <a:lstStyle/>
          <a:p>
            <a:r>
              <a:rPr lang="en-US" sz="2200" b="1" dirty="0">
                <a:effectLst>
                  <a:outerShdw blurRad="38100" dist="38100" dir="2700000" algn="tl">
                    <a:srgbClr val="000000">
                      <a:alpha val="43137"/>
                    </a:srgbClr>
                  </a:outerShdw>
                </a:effectLst>
              </a:rPr>
              <a:t>“church” (</a:t>
            </a:r>
            <a:r>
              <a:rPr lang="en-US" sz="2200" b="1" dirty="0">
                <a:solidFill>
                  <a:srgbClr val="FFFF00"/>
                </a:solidFill>
                <a:effectLst>
                  <a:outerShdw blurRad="38100" dist="38100" dir="2700000" algn="tl">
                    <a:srgbClr val="000000">
                      <a:alpha val="43137"/>
                    </a:srgbClr>
                  </a:outerShdw>
                </a:effectLst>
              </a:rPr>
              <a:t>47</a:t>
            </a:r>
            <a:r>
              <a:rPr lang="en-US" sz="2200" b="1" dirty="0" smtClean="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 </a:t>
            </a:r>
            <a:r>
              <a:rPr lang="en-US" sz="2200" b="1" dirty="0" smtClean="0">
                <a:solidFill>
                  <a:srgbClr val="FFFF00"/>
                </a:solidFill>
                <a:effectLst>
                  <a:outerShdw blurRad="38100" dist="38100" dir="2700000" algn="tl">
                    <a:srgbClr val="000000">
                      <a:alpha val="43137"/>
                    </a:srgbClr>
                  </a:outerShdw>
                </a:effectLst>
              </a:rPr>
              <a:t>1 </a:t>
            </a:r>
            <a:r>
              <a:rPr lang="en-US" sz="2200" b="1" dirty="0" smtClean="0">
                <a:solidFill>
                  <a:srgbClr val="FFFF00"/>
                </a:solidFill>
                <a:effectLst>
                  <a:outerShdw blurRad="38100" dist="38100" dir="2700000" algn="tl">
                    <a:srgbClr val="000000">
                      <a:alpha val="43137"/>
                    </a:srgbClr>
                  </a:outerShdw>
                </a:effectLst>
              </a:rPr>
              <a:t>Tim. 3:15</a:t>
            </a:r>
            <a:endParaRPr lang="en-US" sz="2200" b="1" dirty="0">
              <a:solidFill>
                <a:srgbClr val="FFFF00"/>
              </a:solidFill>
              <a:effectLst>
                <a:outerShdw blurRad="38100" dist="38100" dir="2700000" algn="tl">
                  <a:srgbClr val="000000">
                    <a:alpha val="43137"/>
                  </a:srgbClr>
                </a:outerShdw>
              </a:effectLst>
            </a:endParaRPr>
          </a:p>
        </p:txBody>
      </p:sp>
      <p:sp>
        <p:nvSpPr>
          <p:cNvPr id="11" name="Line 17"/>
          <p:cNvSpPr>
            <a:spLocks noChangeShapeType="1"/>
          </p:cNvSpPr>
          <p:nvPr/>
        </p:nvSpPr>
        <p:spPr bwMode="auto">
          <a:xfrm>
            <a:off x="2895600" y="2209800"/>
            <a:ext cx="13716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12" name="Line 18"/>
          <p:cNvSpPr>
            <a:spLocks noChangeShapeType="1"/>
          </p:cNvSpPr>
          <p:nvPr/>
        </p:nvSpPr>
        <p:spPr bwMode="auto">
          <a:xfrm>
            <a:off x="381000" y="2590800"/>
            <a:ext cx="14478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13" name="AutoShape 19"/>
          <p:cNvSpPr>
            <a:spLocks noChangeArrowheads="1"/>
          </p:cNvSpPr>
          <p:nvPr/>
        </p:nvSpPr>
        <p:spPr bwMode="auto">
          <a:xfrm>
            <a:off x="1981200" y="2362200"/>
            <a:ext cx="3581400" cy="304800"/>
          </a:xfrm>
          <a:prstGeom prst="rightArrow">
            <a:avLst>
              <a:gd name="adj1" fmla="val 39583"/>
              <a:gd name="adj2" fmla="val 107600"/>
            </a:avLst>
          </a:prstGeom>
          <a:solidFill>
            <a:srgbClr val="000000"/>
          </a:solidFill>
          <a:ln w="9525">
            <a:solidFill>
              <a:schemeClr val="tx1"/>
            </a:solidFill>
            <a:miter lim="800000"/>
            <a:headEnd/>
            <a:tailEnd/>
          </a:ln>
          <a:effectLst/>
        </p:spPr>
        <p:txBody>
          <a:bodyPr wrap="none" anchor="ctr"/>
          <a:lstStyle/>
          <a:p>
            <a:endParaRPr lang="en-US" sz="1800">
              <a:solidFill>
                <a:srgbClr val="292929"/>
              </a:solidFill>
            </a:endParaRPr>
          </a:p>
        </p:txBody>
      </p:sp>
      <p:sp>
        <p:nvSpPr>
          <p:cNvPr id="14" name="Text Box 20"/>
          <p:cNvSpPr txBox="1">
            <a:spLocks noChangeArrowheads="1"/>
          </p:cNvSpPr>
          <p:nvPr/>
        </p:nvSpPr>
        <p:spPr bwMode="auto">
          <a:xfrm>
            <a:off x="5715000" y="2362200"/>
            <a:ext cx="2455863" cy="457200"/>
          </a:xfrm>
          <a:prstGeom prst="rect">
            <a:avLst/>
          </a:prstGeom>
          <a:noFill/>
          <a:ln w="9525">
            <a:noFill/>
            <a:miter lim="800000"/>
            <a:headEnd/>
            <a:tailEnd/>
          </a:ln>
          <a:effectLst/>
        </p:spPr>
        <p:txBody>
          <a:bodyPr wrap="none">
            <a:spAutoFit/>
          </a:bodyPr>
          <a:lstStyle/>
          <a:p>
            <a:r>
              <a:rPr lang="en-US" sz="2400" b="1" dirty="0">
                <a:effectLst>
                  <a:outerShdw blurRad="38100" dist="38100" dir="2700000" algn="tl">
                    <a:srgbClr val="000000">
                      <a:alpha val="43137"/>
                    </a:srgbClr>
                  </a:outerShdw>
                </a:effectLst>
              </a:rPr>
              <a:t>“Jerusalem” (</a:t>
            </a:r>
            <a:r>
              <a:rPr lang="en-US" sz="2400" b="1" dirty="0">
                <a:solidFill>
                  <a:srgbClr val="FFFF00"/>
                </a:solidFill>
                <a:effectLst>
                  <a:outerShdw blurRad="38100" dist="38100" dir="2700000" algn="tl">
                    <a:srgbClr val="000000">
                      <a:alpha val="43137"/>
                    </a:srgbClr>
                  </a:outerShdw>
                </a:effectLst>
              </a:rPr>
              <a:t>5</a:t>
            </a:r>
            <a:r>
              <a:rPr lang="en-US" sz="2400" b="1" dirty="0">
                <a:effectLst>
                  <a:outerShdw blurRad="38100" dist="38100" dir="2700000" algn="tl">
                    <a:srgbClr val="000000">
                      <a:alpha val="43137"/>
                    </a:srgbClr>
                  </a:outerShdw>
                </a:effectLst>
              </a:rPr>
              <a:t>)</a:t>
            </a:r>
          </a:p>
        </p:txBody>
      </p:sp>
      <p:sp>
        <p:nvSpPr>
          <p:cNvPr id="15" name="Line 21"/>
          <p:cNvSpPr>
            <a:spLocks noChangeShapeType="1"/>
          </p:cNvSpPr>
          <p:nvPr/>
        </p:nvSpPr>
        <p:spPr bwMode="auto">
          <a:xfrm>
            <a:off x="3124200" y="2895600"/>
            <a:ext cx="14478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16" name="Line 22"/>
          <p:cNvSpPr>
            <a:spLocks noChangeShapeType="1"/>
          </p:cNvSpPr>
          <p:nvPr/>
        </p:nvSpPr>
        <p:spPr bwMode="auto">
          <a:xfrm>
            <a:off x="381000" y="3276600"/>
            <a:ext cx="18288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17" name="AutoShape 23"/>
          <p:cNvSpPr>
            <a:spLocks noChangeArrowheads="1"/>
          </p:cNvSpPr>
          <p:nvPr/>
        </p:nvSpPr>
        <p:spPr bwMode="auto">
          <a:xfrm>
            <a:off x="2362200" y="3048000"/>
            <a:ext cx="3200400" cy="304800"/>
          </a:xfrm>
          <a:prstGeom prst="rightArrow">
            <a:avLst>
              <a:gd name="adj1" fmla="val 39583"/>
              <a:gd name="adj2" fmla="val 96153"/>
            </a:avLst>
          </a:prstGeom>
          <a:solidFill>
            <a:srgbClr val="000000"/>
          </a:solidFill>
          <a:ln w="9525">
            <a:solidFill>
              <a:schemeClr val="tx1"/>
            </a:solidFill>
            <a:miter lim="800000"/>
            <a:headEnd/>
            <a:tailEnd/>
          </a:ln>
          <a:effectLst/>
        </p:spPr>
        <p:txBody>
          <a:bodyPr wrap="none" anchor="ctr"/>
          <a:lstStyle/>
          <a:p>
            <a:endParaRPr lang="en-US" sz="1800">
              <a:solidFill>
                <a:srgbClr val="292929"/>
              </a:solidFill>
            </a:endParaRPr>
          </a:p>
        </p:txBody>
      </p:sp>
      <p:sp>
        <p:nvSpPr>
          <p:cNvPr id="18" name="Text Box 24"/>
          <p:cNvSpPr txBox="1">
            <a:spLocks noChangeArrowheads="1"/>
          </p:cNvSpPr>
          <p:nvPr/>
        </p:nvSpPr>
        <p:spPr bwMode="auto">
          <a:xfrm>
            <a:off x="5607525" y="3045767"/>
            <a:ext cx="3554178" cy="461665"/>
          </a:xfrm>
          <a:prstGeom prst="rect">
            <a:avLst/>
          </a:prstGeom>
          <a:noFill/>
          <a:ln w="9525">
            <a:noFill/>
            <a:miter lim="800000"/>
            <a:headEnd/>
            <a:tailEnd/>
          </a:ln>
          <a:effectLst/>
        </p:spPr>
        <p:txBody>
          <a:bodyPr wrap="none">
            <a:spAutoFit/>
          </a:bodyPr>
          <a:lstStyle/>
          <a:p>
            <a:r>
              <a:rPr lang="en-US" sz="2400" b="1" dirty="0">
                <a:effectLst>
                  <a:outerShdw blurRad="38100" dist="38100" dir="2700000" algn="tl">
                    <a:srgbClr val="000000">
                      <a:alpha val="43137"/>
                    </a:srgbClr>
                  </a:outerShdw>
                </a:effectLst>
              </a:rPr>
              <a:t>“every nation” (</a:t>
            </a:r>
            <a:r>
              <a:rPr lang="en-US" sz="2400" b="1" dirty="0" smtClean="0">
                <a:solidFill>
                  <a:srgbClr val="FFFF00"/>
                </a:solidFill>
                <a:effectLst>
                  <a:outerShdw blurRad="38100" dist="38100" dir="2700000" algn="tl">
                    <a:srgbClr val="000000">
                      <a:alpha val="43137"/>
                    </a:srgbClr>
                  </a:outerShdw>
                </a:effectLst>
              </a:rPr>
              <a:t>5, 9-10</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19" name="Line 25"/>
          <p:cNvSpPr>
            <a:spLocks noChangeShapeType="1"/>
          </p:cNvSpPr>
          <p:nvPr/>
        </p:nvSpPr>
        <p:spPr bwMode="auto">
          <a:xfrm>
            <a:off x="381000" y="5791200"/>
            <a:ext cx="35052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20" name="Line 26"/>
          <p:cNvSpPr>
            <a:spLocks noChangeShapeType="1"/>
          </p:cNvSpPr>
          <p:nvPr/>
        </p:nvSpPr>
        <p:spPr bwMode="auto">
          <a:xfrm>
            <a:off x="381000" y="6172200"/>
            <a:ext cx="37338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21" name="Line 27"/>
          <p:cNvSpPr>
            <a:spLocks noChangeShapeType="1"/>
          </p:cNvSpPr>
          <p:nvPr/>
        </p:nvSpPr>
        <p:spPr bwMode="auto">
          <a:xfrm>
            <a:off x="381000" y="6553200"/>
            <a:ext cx="1524000" cy="0"/>
          </a:xfrm>
          <a:prstGeom prst="line">
            <a:avLst/>
          </a:prstGeom>
          <a:noFill/>
          <a:ln w="76200">
            <a:solidFill>
              <a:srgbClr val="CC0000"/>
            </a:solidFill>
            <a:round/>
            <a:headEnd/>
            <a:tailEnd/>
          </a:ln>
          <a:effectLst/>
        </p:spPr>
        <p:txBody>
          <a:bodyPr/>
          <a:lstStyle/>
          <a:p>
            <a:endParaRPr lang="en-US" sz="1800">
              <a:solidFill>
                <a:srgbClr val="292929"/>
              </a:solidFill>
            </a:endParaRPr>
          </a:p>
        </p:txBody>
      </p:sp>
      <p:sp>
        <p:nvSpPr>
          <p:cNvPr id="22" name="AutoShape 28"/>
          <p:cNvSpPr>
            <a:spLocks noChangeArrowheads="1"/>
          </p:cNvSpPr>
          <p:nvPr/>
        </p:nvSpPr>
        <p:spPr bwMode="auto">
          <a:xfrm>
            <a:off x="4114800" y="5867400"/>
            <a:ext cx="1447800" cy="304800"/>
          </a:xfrm>
          <a:prstGeom prst="rightArrow">
            <a:avLst>
              <a:gd name="adj1" fmla="val 39583"/>
              <a:gd name="adj2" fmla="val 43498"/>
            </a:avLst>
          </a:prstGeom>
          <a:solidFill>
            <a:srgbClr val="000000"/>
          </a:solidFill>
          <a:ln w="9525">
            <a:solidFill>
              <a:schemeClr val="tx1"/>
            </a:solidFill>
            <a:miter lim="800000"/>
            <a:headEnd/>
            <a:tailEnd/>
          </a:ln>
          <a:effectLst/>
        </p:spPr>
        <p:txBody>
          <a:bodyPr wrap="none" anchor="ctr"/>
          <a:lstStyle/>
          <a:p>
            <a:endParaRPr lang="en-US" sz="1800">
              <a:solidFill>
                <a:srgbClr val="292929"/>
              </a:solidFill>
            </a:endParaRPr>
          </a:p>
        </p:txBody>
      </p:sp>
      <p:sp>
        <p:nvSpPr>
          <p:cNvPr id="23" name="Text Box 29"/>
          <p:cNvSpPr txBox="1">
            <a:spLocks noChangeArrowheads="1"/>
          </p:cNvSpPr>
          <p:nvPr/>
        </p:nvSpPr>
        <p:spPr bwMode="auto">
          <a:xfrm>
            <a:off x="5998857" y="5257800"/>
            <a:ext cx="2164375" cy="1200329"/>
          </a:xfrm>
          <a:prstGeom prst="rect">
            <a:avLst/>
          </a:prstGeom>
          <a:noFill/>
          <a:ln w="9525">
            <a:noFill/>
            <a:miter lim="800000"/>
            <a:headEnd/>
            <a:tailEnd/>
          </a:ln>
          <a:effectLst/>
        </p:spPr>
        <p:txBody>
          <a:bodyPr wrap="none">
            <a:spAutoFit/>
          </a:bodyPr>
          <a:lstStyle/>
          <a:p>
            <a:pPr algn="ctr"/>
            <a:r>
              <a:rPr lang="en-US" sz="2400" b="1" dirty="0">
                <a:effectLst>
                  <a:outerShdw blurRad="38100" dist="38100" dir="2700000" algn="tl">
                    <a:srgbClr val="000000">
                      <a:alpha val="43137"/>
                    </a:srgbClr>
                  </a:outerShdw>
                </a:effectLst>
              </a:rPr>
              <a:t>“beginning at</a:t>
            </a:r>
          </a:p>
          <a:p>
            <a:pPr algn="ctr"/>
            <a:r>
              <a:rPr lang="en-US" sz="2400" b="1" dirty="0">
                <a:effectLst>
                  <a:outerShdw blurRad="38100" dist="38100" dir="2700000" algn="tl">
                    <a:srgbClr val="000000">
                      <a:alpha val="43137"/>
                    </a:srgbClr>
                  </a:outerShdw>
                </a:effectLst>
              </a:rPr>
              <a:t>Jerusalem”</a:t>
            </a:r>
          </a:p>
          <a:p>
            <a:pPr algn="ctr"/>
            <a:r>
              <a:rPr lang="en-US" sz="2400" b="1" dirty="0">
                <a:effectLst>
                  <a:outerShdw blurRad="38100" dist="38100" dir="2700000" algn="tl">
                    <a:srgbClr val="000000">
                      <a:alpha val="43137"/>
                    </a:srgbClr>
                  </a:outerShdw>
                </a:effectLst>
              </a:rPr>
              <a:t>(</a:t>
            </a:r>
            <a:r>
              <a:rPr lang="en-US" sz="2400" b="1" dirty="0">
                <a:solidFill>
                  <a:srgbClr val="FFFF00"/>
                </a:solidFill>
                <a:effectLst>
                  <a:outerShdw blurRad="38100" dist="38100" dir="2700000" algn="tl">
                    <a:srgbClr val="000000">
                      <a:alpha val="43137"/>
                    </a:srgbClr>
                  </a:outerShdw>
                </a:effectLst>
              </a:rPr>
              <a:t>Luke 24:47</a:t>
            </a:r>
            <a:r>
              <a:rPr lang="en-US" sz="2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46774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609600" y="24384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1. Origin of the NT Church</a:t>
            </a:r>
            <a:endParaRPr lang="en-US" sz="3200" b="1" dirty="0">
              <a:solidFill>
                <a:schemeClr val="bg2"/>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Origin and Establishment</a:t>
            </a:r>
          </a:p>
        </p:txBody>
      </p:sp>
      <p:sp>
        <p:nvSpPr>
          <p:cNvPr id="6" name="AutoShape 3"/>
          <p:cNvSpPr>
            <a:spLocks noChangeArrowheads="1"/>
          </p:cNvSpPr>
          <p:nvPr/>
        </p:nvSpPr>
        <p:spPr bwMode="auto">
          <a:xfrm>
            <a:off x="609600" y="3317945"/>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2. Establishment of the NT Church</a:t>
            </a:r>
            <a:endParaRPr lang="en-US" sz="3200" b="1" dirty="0">
              <a:solidFill>
                <a:schemeClr val="bg2"/>
              </a:solidFill>
              <a:latin typeface="Times New Roman" pitchFamily="18" charset="0"/>
            </a:endParaRPr>
          </a:p>
        </p:txBody>
      </p:sp>
    </p:spTree>
    <p:extLst>
      <p:ext uri="{BB962C8B-B14F-4D97-AF65-F5344CB8AC3E}">
        <p14:creationId xmlns:p14="http://schemas.microsoft.com/office/powerpoint/2010/main" val="2916439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52400" y="1676400"/>
            <a:ext cx="8763000" cy="646331"/>
          </a:xfrm>
          <a:prstGeom prst="rect">
            <a:avLst/>
          </a:prstGeom>
          <a:solidFill>
            <a:srgbClr val="0066CC">
              <a:alpha val="34000"/>
            </a:srgb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effectLst>
                  <a:outerShdw blurRad="38100" dist="38100" dir="2700000" algn="tl">
                    <a:srgbClr val="000000"/>
                  </a:outerShdw>
                </a:effectLst>
              </a:rPr>
              <a:t>“Upon this rock, I will build </a:t>
            </a:r>
            <a:r>
              <a:rPr lang="en-US" sz="3600" b="1" dirty="0" smtClean="0">
                <a:effectLst>
                  <a:outerShdw blurRad="38100" dist="38100" dir="2700000" algn="tl">
                    <a:srgbClr val="000000"/>
                  </a:outerShdw>
                </a:effectLst>
              </a:rPr>
              <a:t>My </a:t>
            </a:r>
            <a:r>
              <a:rPr lang="en-US" sz="3600" b="1" dirty="0">
                <a:effectLst>
                  <a:outerShdw blurRad="38100" dist="38100" dir="2700000" algn="tl">
                    <a:srgbClr val="000000"/>
                  </a:outerShdw>
                </a:effectLst>
              </a:rPr>
              <a:t>church”</a:t>
            </a:r>
          </a:p>
        </p:txBody>
      </p:sp>
      <p:sp>
        <p:nvSpPr>
          <p:cNvPr id="41991" name="Text Box 7"/>
          <p:cNvSpPr txBox="1">
            <a:spLocks noChangeArrowheads="1"/>
          </p:cNvSpPr>
          <p:nvPr/>
        </p:nvSpPr>
        <p:spPr bwMode="auto">
          <a:xfrm>
            <a:off x="533400" y="4572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dirty="0" smtClean="0">
                <a:solidFill>
                  <a:srgbClr val="FFFF00"/>
                </a:solidFill>
                <a:effectLst>
                  <a:outerShdw blurRad="38100" dist="38100" dir="2700000" algn="tl">
                    <a:srgbClr val="000000"/>
                  </a:outerShdw>
                </a:effectLst>
              </a:rPr>
              <a:t>Matt. 16:18</a:t>
            </a:r>
            <a:endParaRPr lang="en-US" sz="3600" b="1" i="1" dirty="0">
              <a:solidFill>
                <a:srgbClr val="FFFF00"/>
              </a:solidFill>
              <a:effectLst>
                <a:outerShdw blurRad="38100" dist="38100" dir="2700000" algn="tl">
                  <a:srgbClr val="000000"/>
                </a:outerShdw>
              </a:effectLst>
            </a:endParaRPr>
          </a:p>
        </p:txBody>
      </p:sp>
      <p:sp>
        <p:nvSpPr>
          <p:cNvPr id="41992" name="Text Box 8"/>
          <p:cNvSpPr txBox="1">
            <a:spLocks noChangeArrowheads="1"/>
          </p:cNvSpPr>
          <p:nvPr/>
        </p:nvSpPr>
        <p:spPr bwMode="auto">
          <a:xfrm>
            <a:off x="304800" y="3716337"/>
            <a:ext cx="8610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b="1" dirty="0">
                <a:effectLst>
                  <a:outerShdw blurRad="38100" dist="38100" dir="2700000" algn="tl">
                    <a:srgbClr val="000000">
                      <a:alpha val="43137"/>
                    </a:srgbClr>
                  </a:outerShdw>
                </a:effectLst>
              </a:rPr>
              <a:t> Thus, this is the Lord’s church</a:t>
            </a:r>
          </a:p>
          <a:p>
            <a:pPr>
              <a:spcBef>
                <a:spcPct val="50000"/>
              </a:spcBef>
              <a:buFontTx/>
              <a:buChar char="•"/>
            </a:pPr>
            <a:r>
              <a:rPr lang="en-US" b="1" dirty="0">
                <a:effectLst>
                  <a:outerShdw blurRad="38100" dist="38100" dir="2700000" algn="tl">
                    <a:srgbClr val="000000">
                      <a:alpha val="43137"/>
                    </a:srgbClr>
                  </a:outerShdw>
                </a:effectLst>
              </a:rPr>
              <a:t> Since Jesus is Divine – it is a Divine institution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447800"/>
            <a:ext cx="8686800" cy="4530725"/>
          </a:xfrm>
          <a:prstGeom prst="rect">
            <a:avLst/>
          </a:prstGeom>
        </p:spPr>
        <p:txBody>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r>
              <a:rPr lang="en-US" altLang="en-US" b="1" kern="0" dirty="0" smtClean="0">
                <a:solidFill>
                  <a:srgbClr val="FFFF00"/>
                </a:solidFill>
                <a:latin typeface="Times New Roman" panose="02020603050405020304" pitchFamily="18" charset="0"/>
                <a:cs typeface="Times New Roman" panose="02020603050405020304" pitchFamily="18" charset="0"/>
              </a:rPr>
              <a:t>PURPOSED and PLANNED </a:t>
            </a:r>
            <a:r>
              <a:rPr lang="en-US" altLang="en-US" kern="0" dirty="0" smtClean="0">
                <a:latin typeface="Times New Roman" panose="02020603050405020304" pitchFamily="18" charset="0"/>
                <a:cs typeface="Times New Roman" panose="02020603050405020304" pitchFamily="18" charset="0"/>
              </a:rPr>
              <a:t>by God                             (Eph. 3:10-11)</a:t>
            </a:r>
          </a:p>
          <a:p>
            <a:pPr eaLnBrk="1" hangingPunct="1"/>
            <a:endParaRPr lang="en-US" altLang="en-US" sz="1800" kern="0" dirty="0" smtClean="0">
              <a:latin typeface="Times New Roman" panose="02020603050405020304" pitchFamily="18" charset="0"/>
              <a:cs typeface="Times New Roman" panose="02020603050405020304" pitchFamily="18" charset="0"/>
            </a:endParaRPr>
          </a:p>
          <a:p>
            <a:pPr eaLnBrk="1" hangingPunct="1"/>
            <a:r>
              <a:rPr lang="en-US" altLang="en-US" b="1" kern="0" dirty="0" smtClean="0">
                <a:solidFill>
                  <a:srgbClr val="FFFF00"/>
                </a:solidFill>
                <a:latin typeface="Times New Roman" panose="02020603050405020304" pitchFamily="18" charset="0"/>
                <a:cs typeface="Times New Roman" panose="02020603050405020304" pitchFamily="18" charset="0"/>
              </a:rPr>
              <a:t>PROPHESIED and PREPARED </a:t>
            </a:r>
            <a:r>
              <a:rPr lang="en-US" altLang="en-US" kern="0" dirty="0" smtClean="0">
                <a:latin typeface="Times New Roman" panose="02020603050405020304" pitchFamily="18" charset="0"/>
                <a:cs typeface="Times New Roman" panose="02020603050405020304" pitchFamily="18" charset="0"/>
              </a:rPr>
              <a:t>by Prophets (Isa. 2; Dan. 2; Joel 2; Acts 2)</a:t>
            </a:r>
          </a:p>
          <a:p>
            <a:pPr eaLnBrk="1" hangingPunct="1"/>
            <a:endParaRPr lang="en-US" altLang="en-US" sz="1800" kern="0" dirty="0" smtClean="0">
              <a:latin typeface="Times New Roman" panose="02020603050405020304" pitchFamily="18" charset="0"/>
              <a:cs typeface="Times New Roman" panose="02020603050405020304" pitchFamily="18" charset="0"/>
            </a:endParaRPr>
          </a:p>
          <a:p>
            <a:pPr eaLnBrk="1" hangingPunct="1"/>
            <a:r>
              <a:rPr lang="en-US" altLang="en-US" b="1" kern="0" dirty="0" smtClean="0">
                <a:solidFill>
                  <a:srgbClr val="FFFF00"/>
                </a:solidFill>
                <a:latin typeface="Times New Roman" panose="02020603050405020304" pitchFamily="18" charset="0"/>
                <a:cs typeface="Times New Roman" panose="02020603050405020304" pitchFamily="18" charset="0"/>
              </a:rPr>
              <a:t>PROMISED and PURCHASED </a:t>
            </a:r>
            <a:r>
              <a:rPr lang="en-US" altLang="en-US" kern="0" dirty="0" smtClean="0">
                <a:latin typeface="Times New Roman" panose="02020603050405020304" pitchFamily="18" charset="0"/>
                <a:cs typeface="Times New Roman" panose="02020603050405020304" pitchFamily="18" charset="0"/>
              </a:rPr>
              <a:t>by Christ                           (Matt. 16:18; Acts 20:28)</a:t>
            </a:r>
          </a:p>
          <a:p>
            <a:pPr eaLnBrk="1" hangingPunct="1"/>
            <a:endParaRPr lang="en-US" altLang="en-US" sz="1800" kern="0" dirty="0" smtClean="0">
              <a:latin typeface="Times New Roman" panose="02020603050405020304" pitchFamily="18" charset="0"/>
              <a:cs typeface="Times New Roman" panose="02020603050405020304" pitchFamily="18" charset="0"/>
            </a:endParaRPr>
          </a:p>
          <a:p>
            <a:pPr eaLnBrk="1" hangingPunct="1"/>
            <a:r>
              <a:rPr lang="en-US" altLang="en-US" b="1" kern="0" dirty="0" smtClean="0">
                <a:solidFill>
                  <a:srgbClr val="FFFF00"/>
                </a:solidFill>
                <a:latin typeface="Times New Roman" panose="02020603050405020304" pitchFamily="18" charset="0"/>
                <a:cs typeface="Times New Roman" panose="02020603050405020304" pitchFamily="18" charset="0"/>
              </a:rPr>
              <a:t>PRESENTED and PREACHED </a:t>
            </a:r>
            <a:r>
              <a:rPr lang="en-US" altLang="en-US" kern="0" dirty="0" smtClean="0">
                <a:latin typeface="Times New Roman" panose="02020603050405020304" pitchFamily="18" charset="0"/>
                <a:cs typeface="Times New Roman" panose="02020603050405020304" pitchFamily="18" charset="0"/>
              </a:rPr>
              <a:t>by the </a:t>
            </a:r>
            <a:r>
              <a:rPr lang="en-US" altLang="en-US" kern="0" dirty="0" smtClean="0">
                <a:latin typeface="Times New Roman" panose="02020603050405020304" pitchFamily="18" charset="0"/>
                <a:cs typeface="Times New Roman" panose="02020603050405020304" pitchFamily="18" charset="0"/>
              </a:rPr>
              <a:t>Apostles (Acts </a:t>
            </a:r>
            <a:r>
              <a:rPr lang="en-US" altLang="en-US" kern="0" dirty="0" smtClean="0">
                <a:latin typeface="Times New Roman" panose="02020603050405020304" pitchFamily="18" charset="0"/>
                <a:cs typeface="Times New Roman" panose="02020603050405020304" pitchFamily="18" charset="0"/>
              </a:rPr>
              <a:t>2:41,47; Eph. 5:32)</a:t>
            </a:r>
            <a:endParaRPr lang="en-US" altLang="en-US" kern="0" dirty="0">
              <a:latin typeface="Times New Roman" panose="02020603050405020304" pitchFamily="18" charset="0"/>
              <a:cs typeface="Times New Roman" panose="02020603050405020304" pitchFamily="18" charset="0"/>
            </a:endParaRPr>
          </a:p>
        </p:txBody>
      </p:sp>
      <p:sp>
        <p:nvSpPr>
          <p:cNvPr id="3" name="Rectangle 2"/>
          <p:cNvSpPr/>
          <p:nvPr/>
        </p:nvSpPr>
        <p:spPr>
          <a:xfrm>
            <a:off x="609600" y="143470"/>
            <a:ext cx="7952882" cy="923330"/>
          </a:xfrm>
          <a:prstGeom prst="rect">
            <a:avLst/>
          </a:prstGeom>
          <a:noFill/>
        </p:spPr>
        <p:txBody>
          <a:bodyPr wrap="none" lIns="91440" tIns="45720" rIns="91440" bIns="45720">
            <a:spAutoFit/>
          </a:bodyPr>
          <a:lstStyle/>
          <a:p>
            <a:pPr algn="ctr"/>
            <a:r>
              <a:rPr lang="en-US" sz="5400" b="0" u="sng" cap="none" spc="0" dirty="0" smtClean="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New Testament Church</a:t>
            </a:r>
            <a:endParaRPr lang="en-US" sz="5400" b="0" u="sng"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127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53577" y="0"/>
            <a:ext cx="8102600" cy="901700"/>
          </a:xfrm>
          <a:prstGeom prst="rect">
            <a:avLst/>
          </a:prstGeom>
          <a:noFill/>
          <a:ln w="9525">
            <a:noFill/>
            <a:miter lim="800000"/>
            <a:headEnd/>
            <a:tailEnd/>
          </a:ln>
        </p:spPr>
        <p:txBody>
          <a:bodyPr lIns="92075" tIns="46037" rIns="92075" bIns="46037" anchor="ctr"/>
          <a:lstStyle/>
          <a:p>
            <a:pPr algn="ctr"/>
            <a:r>
              <a:rPr lang="en-US" sz="3200" b="1" dirty="0">
                <a:solidFill>
                  <a:srgbClr val="FFFF00"/>
                </a:solidFill>
              </a:rPr>
              <a:t>GOD’S SIMPLE PLAN FOR SALVATION</a:t>
            </a:r>
          </a:p>
        </p:txBody>
      </p:sp>
      <p:sp>
        <p:nvSpPr>
          <p:cNvPr id="5123" name="AutoShape 5"/>
          <p:cNvSpPr>
            <a:spLocks noChangeArrowheads="1"/>
          </p:cNvSpPr>
          <p:nvPr/>
        </p:nvSpPr>
        <p:spPr bwMode="auto">
          <a:xfrm>
            <a:off x="-7938" y="5459413"/>
            <a:ext cx="1524000" cy="14478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hear</a:t>
            </a:r>
          </a:p>
        </p:txBody>
      </p:sp>
      <p:sp>
        <p:nvSpPr>
          <p:cNvPr id="5124" name="AutoShape 6"/>
          <p:cNvSpPr>
            <a:spLocks noChangeArrowheads="1"/>
          </p:cNvSpPr>
          <p:nvPr/>
        </p:nvSpPr>
        <p:spPr bwMode="auto">
          <a:xfrm>
            <a:off x="1122362" y="4629150"/>
            <a:ext cx="1562100" cy="22860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600" b="1" dirty="0">
                <a:solidFill>
                  <a:srgbClr val="FF0000"/>
                </a:solidFill>
              </a:rPr>
              <a:t>believe</a:t>
            </a:r>
          </a:p>
        </p:txBody>
      </p:sp>
      <p:sp>
        <p:nvSpPr>
          <p:cNvPr id="5125" name="AutoShape 7"/>
          <p:cNvSpPr>
            <a:spLocks noChangeArrowheads="1"/>
          </p:cNvSpPr>
          <p:nvPr/>
        </p:nvSpPr>
        <p:spPr bwMode="auto">
          <a:xfrm>
            <a:off x="2316162" y="3854450"/>
            <a:ext cx="1739900" cy="30734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repent</a:t>
            </a:r>
          </a:p>
        </p:txBody>
      </p:sp>
      <p:sp>
        <p:nvSpPr>
          <p:cNvPr id="5126" name="AutoShape 8"/>
          <p:cNvSpPr>
            <a:spLocks noChangeArrowheads="1"/>
          </p:cNvSpPr>
          <p:nvPr/>
        </p:nvSpPr>
        <p:spPr bwMode="auto">
          <a:xfrm>
            <a:off x="3636962" y="2927350"/>
            <a:ext cx="2222500" cy="401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confess</a:t>
            </a:r>
          </a:p>
        </p:txBody>
      </p:sp>
      <p:sp>
        <p:nvSpPr>
          <p:cNvPr id="5127" name="AutoShape 9"/>
          <p:cNvSpPr>
            <a:spLocks noChangeArrowheads="1"/>
          </p:cNvSpPr>
          <p:nvPr/>
        </p:nvSpPr>
        <p:spPr bwMode="auto">
          <a:xfrm>
            <a:off x="5262562" y="1949450"/>
            <a:ext cx="2362200" cy="49657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baptism</a:t>
            </a:r>
          </a:p>
        </p:txBody>
      </p:sp>
      <p:sp>
        <p:nvSpPr>
          <p:cNvPr id="5130" name="Text Box 10"/>
          <p:cNvSpPr txBox="1">
            <a:spLocks noChangeArrowheads="1"/>
          </p:cNvSpPr>
          <p:nvPr/>
        </p:nvSpPr>
        <p:spPr bwMode="auto">
          <a:xfrm>
            <a:off x="79375" y="5089525"/>
            <a:ext cx="1725152"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ACTS 3:22</a:t>
            </a:r>
          </a:p>
        </p:txBody>
      </p:sp>
      <p:sp>
        <p:nvSpPr>
          <p:cNvPr id="5131" name="Text Box 11"/>
          <p:cNvSpPr txBox="1">
            <a:spLocks noChangeArrowheads="1"/>
          </p:cNvSpPr>
          <p:nvPr/>
        </p:nvSpPr>
        <p:spPr bwMode="auto">
          <a:xfrm>
            <a:off x="904875" y="4267200"/>
            <a:ext cx="1366080"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JN. </a:t>
            </a:r>
            <a:r>
              <a:rPr lang="en-US" sz="2400" b="1" dirty="0" smtClean="0">
                <a:latin typeface="Arial" pitchFamily="34" charset="0"/>
                <a:cs typeface="Arial" pitchFamily="34" charset="0"/>
              </a:rPr>
              <a:t>8:24</a:t>
            </a:r>
            <a:endParaRPr lang="en-US" sz="2400" b="1" dirty="0">
              <a:latin typeface="Arial" pitchFamily="34" charset="0"/>
              <a:cs typeface="Arial" pitchFamily="34" charset="0"/>
            </a:endParaRPr>
          </a:p>
        </p:txBody>
      </p:sp>
      <p:sp>
        <p:nvSpPr>
          <p:cNvPr id="5132" name="Text Box 12"/>
          <p:cNvSpPr txBox="1">
            <a:spLocks noChangeArrowheads="1"/>
          </p:cNvSpPr>
          <p:nvPr/>
        </p:nvSpPr>
        <p:spPr bwMode="auto">
          <a:xfrm>
            <a:off x="2276475" y="3511550"/>
            <a:ext cx="1401762"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LK. 13:3</a:t>
            </a:r>
          </a:p>
        </p:txBody>
      </p:sp>
      <p:sp>
        <p:nvSpPr>
          <p:cNvPr id="5133" name="Text Box 13"/>
          <p:cNvSpPr txBox="1">
            <a:spLocks noChangeArrowheads="1"/>
          </p:cNvSpPr>
          <p:nvPr/>
        </p:nvSpPr>
        <p:spPr bwMode="auto">
          <a:xfrm>
            <a:off x="3662362" y="2698750"/>
            <a:ext cx="1555750"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a:latin typeface="Arial" pitchFamily="34" charset="0"/>
                <a:cs typeface="Arial" pitchFamily="34" charset="0"/>
              </a:rPr>
              <a:t>JN. 12:42</a:t>
            </a:r>
          </a:p>
        </p:txBody>
      </p:sp>
      <p:sp>
        <p:nvSpPr>
          <p:cNvPr id="5134" name="Text Box 14"/>
          <p:cNvSpPr txBox="1">
            <a:spLocks noChangeArrowheads="1"/>
          </p:cNvSpPr>
          <p:nvPr/>
        </p:nvSpPr>
        <p:spPr bwMode="auto">
          <a:xfrm>
            <a:off x="5210175" y="1885950"/>
            <a:ext cx="1555234"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smtClean="0">
                <a:latin typeface="Arial" pitchFamily="34" charset="0"/>
                <a:cs typeface="Arial" pitchFamily="34" charset="0"/>
              </a:rPr>
              <a:t>Acts 2:38</a:t>
            </a:r>
            <a:endParaRPr lang="en-US" sz="2400" b="1" dirty="0">
              <a:latin typeface="Arial" pitchFamily="34" charset="0"/>
              <a:cs typeface="Arial" pitchFamily="34" charset="0"/>
            </a:endParaRPr>
          </a:p>
        </p:txBody>
      </p:sp>
      <p:sp>
        <p:nvSpPr>
          <p:cNvPr id="2" name="AutoShape 15"/>
          <p:cNvSpPr>
            <a:spLocks noChangeArrowheads="1"/>
          </p:cNvSpPr>
          <p:nvPr/>
        </p:nvSpPr>
        <p:spPr bwMode="auto">
          <a:xfrm>
            <a:off x="7015162" y="1624013"/>
            <a:ext cx="2120900" cy="528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endParaRPr lang="en-US" sz="2800" b="1">
              <a:solidFill>
                <a:schemeClr val="bg1"/>
              </a:solidFill>
            </a:endParaRPr>
          </a:p>
        </p:txBody>
      </p:sp>
      <p:sp>
        <p:nvSpPr>
          <p:cNvPr id="5136" name="Text Box 16"/>
          <p:cNvSpPr txBox="1">
            <a:spLocks noChangeArrowheads="1"/>
          </p:cNvSpPr>
          <p:nvPr/>
        </p:nvSpPr>
        <p:spPr bwMode="auto">
          <a:xfrm>
            <a:off x="7115175" y="1539875"/>
            <a:ext cx="1555750"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a:latin typeface="Arial" pitchFamily="34" charset="0"/>
                <a:cs typeface="Arial" pitchFamily="34" charset="0"/>
              </a:rPr>
              <a:t>Rev. 2:10</a:t>
            </a:r>
          </a:p>
        </p:txBody>
      </p:sp>
      <p:sp>
        <p:nvSpPr>
          <p:cNvPr id="5135" name="WordArt 17"/>
          <p:cNvSpPr>
            <a:spLocks noChangeArrowheads="1" noChangeShapeType="1" noTextEdit="1"/>
          </p:cNvSpPr>
          <p:nvPr/>
        </p:nvSpPr>
        <p:spPr bwMode="auto">
          <a:xfrm rot="5400000">
            <a:off x="6102350" y="3729038"/>
            <a:ext cx="3486150" cy="1295400"/>
          </a:xfrm>
          <a:prstGeom prst="rect">
            <a:avLst/>
          </a:prstGeom>
        </p:spPr>
        <p:txBody>
          <a:bodyPr wrap="none" fromWordArt="1">
            <a:prstTxWarp prst="textPlain">
              <a:avLst>
                <a:gd name="adj" fmla="val 50000"/>
              </a:avLst>
            </a:prstTxWarp>
          </a:bodyPr>
          <a:lstStyle/>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OBEDIENT</a:t>
            </a:r>
          </a:p>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UNTIL DEATH</a:t>
            </a:r>
          </a:p>
        </p:txBody>
      </p:sp>
    </p:spTree>
    <p:extLst>
      <p:ext uri="{BB962C8B-B14F-4D97-AF65-F5344CB8AC3E}">
        <p14:creationId xmlns:p14="http://schemas.microsoft.com/office/powerpoint/2010/main" val="414253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Line 4"/>
          <p:cNvSpPr>
            <a:spLocks noChangeShapeType="1"/>
          </p:cNvSpPr>
          <p:nvPr/>
        </p:nvSpPr>
        <p:spPr bwMode="auto">
          <a:xfrm>
            <a:off x="533400" y="1447800"/>
            <a:ext cx="7848600" cy="0"/>
          </a:xfrm>
          <a:prstGeom prst="line">
            <a:avLst/>
          </a:prstGeom>
          <a:noFill/>
          <a:ln w="762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pic>
        <p:nvPicPr>
          <p:cNvPr id="43013" name="Picture 5" descr="j02393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1000"/>
            <a:ext cx="110807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43015" name="Picture 7" descr="j02809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18921">
            <a:off x="1371600" y="762000"/>
            <a:ext cx="1260475" cy="1295400"/>
          </a:xfrm>
          <a:prstGeom prst="rect">
            <a:avLst/>
          </a:prstGeom>
          <a:noFill/>
          <a:extLst>
            <a:ext uri="{909E8E84-426E-40DD-AFC4-6F175D3DCCD1}">
              <a14:hiddenFill xmlns:a14="http://schemas.microsoft.com/office/drawing/2010/main">
                <a:solidFill>
                  <a:srgbClr val="FFFFFF"/>
                </a:solidFill>
              </a14:hiddenFill>
            </a:ext>
          </a:extLst>
        </p:spPr>
      </p:pic>
      <p:sp>
        <p:nvSpPr>
          <p:cNvPr id="43018" name="Line 10"/>
          <p:cNvSpPr>
            <a:spLocks noChangeShapeType="1"/>
          </p:cNvSpPr>
          <p:nvPr/>
        </p:nvSpPr>
        <p:spPr bwMode="auto">
          <a:xfrm>
            <a:off x="4191000" y="762000"/>
            <a:ext cx="0" cy="3124200"/>
          </a:xfrm>
          <a:prstGeom prst="line">
            <a:avLst/>
          </a:prstGeom>
          <a:noFill/>
          <a:ln w="57150">
            <a:solidFill>
              <a:schemeClr val="folHlink"/>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43019" name="Text Box 11"/>
          <p:cNvSpPr txBox="1">
            <a:spLocks noChangeArrowheads="1"/>
          </p:cNvSpPr>
          <p:nvPr/>
        </p:nvSpPr>
        <p:spPr bwMode="auto">
          <a:xfrm>
            <a:off x="228600" y="304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effectLst>
                  <a:outerShdw blurRad="38100" dist="38100" dir="2700000" algn="tl">
                    <a:srgbClr val="000000"/>
                  </a:outerShdw>
                </a:effectLst>
              </a:rPr>
              <a:t>Old Testament</a:t>
            </a:r>
          </a:p>
        </p:txBody>
      </p:sp>
      <p:sp>
        <p:nvSpPr>
          <p:cNvPr id="43020" name="Text Box 12"/>
          <p:cNvSpPr txBox="1">
            <a:spLocks noChangeArrowheads="1"/>
          </p:cNvSpPr>
          <p:nvPr/>
        </p:nvSpPr>
        <p:spPr bwMode="auto">
          <a:xfrm>
            <a:off x="4724400" y="304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effectLst>
                  <a:outerShdw blurRad="38100" dist="38100" dir="2700000" algn="tl">
                    <a:srgbClr val="000000"/>
                  </a:outerShdw>
                </a:effectLst>
              </a:rPr>
              <a:t>New Testament</a:t>
            </a:r>
          </a:p>
        </p:txBody>
      </p:sp>
      <p:sp>
        <p:nvSpPr>
          <p:cNvPr id="43021" name="Text Box 13"/>
          <p:cNvSpPr txBox="1">
            <a:spLocks noChangeArrowheads="1"/>
          </p:cNvSpPr>
          <p:nvPr/>
        </p:nvSpPr>
        <p:spPr bwMode="auto">
          <a:xfrm>
            <a:off x="457200" y="2432050"/>
            <a:ext cx="3124200" cy="996950"/>
          </a:xfrm>
          <a:prstGeom prst="rect">
            <a:avLst/>
          </a:prstGeom>
          <a:solidFill>
            <a:srgbClr val="0000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US" dirty="0"/>
              <a:t>Church Promised</a:t>
            </a:r>
          </a:p>
          <a:p>
            <a:pPr algn="ctr">
              <a:lnSpc>
                <a:spcPct val="90000"/>
              </a:lnSpc>
              <a:spcBef>
                <a:spcPct val="50000"/>
              </a:spcBef>
            </a:pPr>
            <a:r>
              <a:rPr lang="en-US" sz="2400" dirty="0"/>
              <a:t>(</a:t>
            </a:r>
            <a:r>
              <a:rPr lang="en-US" sz="2400" dirty="0" smtClean="0"/>
              <a:t>Matt</a:t>
            </a:r>
            <a:r>
              <a:rPr lang="en-US" sz="2400" dirty="0"/>
              <a:t>. 16:18)</a:t>
            </a:r>
          </a:p>
        </p:txBody>
      </p:sp>
      <p:sp>
        <p:nvSpPr>
          <p:cNvPr id="43022" name="Text Box 14"/>
          <p:cNvSpPr txBox="1">
            <a:spLocks noChangeArrowheads="1"/>
          </p:cNvSpPr>
          <p:nvPr/>
        </p:nvSpPr>
        <p:spPr bwMode="auto">
          <a:xfrm>
            <a:off x="5257800" y="2432050"/>
            <a:ext cx="3124200" cy="996950"/>
          </a:xfrm>
          <a:prstGeom prst="rect">
            <a:avLst/>
          </a:prstGeom>
          <a:solidFill>
            <a:srgbClr val="0000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US"/>
              <a:t>Church Built</a:t>
            </a:r>
          </a:p>
          <a:p>
            <a:pPr algn="ctr">
              <a:lnSpc>
                <a:spcPct val="90000"/>
              </a:lnSpc>
              <a:spcBef>
                <a:spcPct val="50000"/>
              </a:spcBef>
            </a:pPr>
            <a:r>
              <a:rPr lang="en-US" sz="2400"/>
              <a:t>(Act 2:47)</a:t>
            </a:r>
          </a:p>
        </p:txBody>
      </p:sp>
      <p:sp>
        <p:nvSpPr>
          <p:cNvPr id="43023" name="Text Box 15"/>
          <p:cNvSpPr txBox="1">
            <a:spLocks noChangeArrowheads="1"/>
          </p:cNvSpPr>
          <p:nvPr/>
        </p:nvSpPr>
        <p:spPr bwMode="auto">
          <a:xfrm>
            <a:off x="228600" y="5029200"/>
            <a:ext cx="868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solidFill>
                  <a:schemeClr val="folHlink"/>
                </a:solidFill>
                <a:effectLst>
                  <a:outerShdw blurRad="38100" dist="38100" dir="2700000" algn="tl">
                    <a:srgbClr val="000000"/>
                  </a:outerShdw>
                </a:effectLst>
              </a:rPr>
              <a:t>Thus, It is the New Testament </a:t>
            </a:r>
            <a:r>
              <a:rPr lang="en-US" sz="3600" b="1" dirty="0" smtClean="0">
                <a:solidFill>
                  <a:schemeClr val="folHlink"/>
                </a:solidFill>
                <a:effectLst>
                  <a:outerShdw blurRad="38100" dist="38100" dir="2700000" algn="tl">
                    <a:srgbClr val="000000"/>
                  </a:outerShdw>
                </a:effectLst>
              </a:rPr>
              <a:t>Church</a:t>
            </a:r>
            <a:endParaRPr lang="en-US" sz="3600" b="1" dirty="0">
              <a:solidFill>
                <a:schemeClr val="folHlink"/>
              </a:solidFill>
              <a:effectLst>
                <a:outerShdw blurRad="38100" dist="38100" dir="2700000" algn="tl">
                  <a:srgbClr val="000000"/>
                </a:outerShdw>
              </a:effectLst>
            </a:endParaRPr>
          </a:p>
        </p:txBody>
      </p:sp>
      <p:sp>
        <p:nvSpPr>
          <p:cNvPr id="43024" name="Text Box 16"/>
          <p:cNvSpPr txBox="1">
            <a:spLocks noChangeArrowheads="1"/>
          </p:cNvSpPr>
          <p:nvPr/>
        </p:nvSpPr>
        <p:spPr bwMode="auto">
          <a:xfrm>
            <a:off x="457200" y="3581400"/>
            <a:ext cx="3124200" cy="996950"/>
          </a:xfrm>
          <a:prstGeom prst="rect">
            <a:avLst/>
          </a:prstGeom>
          <a:solidFill>
            <a:srgbClr val="0000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US" dirty="0"/>
              <a:t>Not built upon OT</a:t>
            </a:r>
          </a:p>
          <a:p>
            <a:pPr algn="ctr">
              <a:lnSpc>
                <a:spcPct val="90000"/>
              </a:lnSpc>
              <a:spcBef>
                <a:spcPct val="50000"/>
              </a:spcBef>
            </a:pPr>
            <a:r>
              <a:rPr lang="en-US" sz="2400" dirty="0"/>
              <a:t>(</a:t>
            </a:r>
            <a:r>
              <a:rPr lang="en-US" sz="2400" dirty="0" smtClean="0"/>
              <a:t>Matt</a:t>
            </a:r>
            <a:r>
              <a:rPr lang="en-US" sz="2400" dirty="0"/>
              <a:t>. 5)</a:t>
            </a:r>
          </a:p>
        </p:txBody>
      </p:sp>
      <p:sp>
        <p:nvSpPr>
          <p:cNvPr id="43025" name="Text Box 17"/>
          <p:cNvSpPr txBox="1">
            <a:spLocks noChangeArrowheads="1"/>
          </p:cNvSpPr>
          <p:nvPr/>
        </p:nvSpPr>
        <p:spPr bwMode="auto">
          <a:xfrm>
            <a:off x="5334000" y="3581400"/>
            <a:ext cx="3124200" cy="996950"/>
          </a:xfrm>
          <a:prstGeom prst="rect">
            <a:avLst/>
          </a:prstGeom>
          <a:solidFill>
            <a:srgbClr val="0000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US" dirty="0"/>
              <a:t>Is built upon NT</a:t>
            </a:r>
          </a:p>
          <a:p>
            <a:pPr algn="ctr">
              <a:lnSpc>
                <a:spcPct val="90000"/>
              </a:lnSpc>
              <a:spcBef>
                <a:spcPct val="50000"/>
              </a:spcBef>
            </a:pPr>
            <a:r>
              <a:rPr lang="en-US" sz="2400" dirty="0"/>
              <a:t>(2 </a:t>
            </a:r>
            <a:r>
              <a:rPr lang="en-US" sz="2400" dirty="0" smtClean="0"/>
              <a:t>Cor. </a:t>
            </a:r>
            <a:r>
              <a:rPr lang="en-US" sz="2400" dirty="0"/>
              <a:t>3)</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609600" y="24384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Jesus is the Only Head</a:t>
            </a:r>
            <a:endParaRPr lang="en-US" sz="3200" b="1" dirty="0">
              <a:solidFill>
                <a:schemeClr val="bg2"/>
              </a:solidFill>
              <a:latin typeface="Times New Roman" pitchFamily="18" charset="0"/>
            </a:endParaRPr>
          </a:p>
        </p:txBody>
      </p:sp>
      <p:sp>
        <p:nvSpPr>
          <p:cNvPr id="4" name="Rounded Rectangle 3"/>
          <p:cNvSpPr/>
          <p:nvPr/>
        </p:nvSpPr>
        <p:spPr bwMode="auto">
          <a:xfrm>
            <a:off x="419100" y="1066800"/>
            <a:ext cx="83058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0" i="1" u="none" strike="noStrike" cap="none" normalizeH="0" baseline="0" dirty="0" smtClean="0">
                <a:ln>
                  <a:noFill/>
                </a:ln>
                <a:effectLst/>
                <a:latin typeface="Times New Roman" panose="02020603050405020304" pitchFamily="18" charset="0"/>
                <a:cs typeface="Times New Roman" panose="02020603050405020304" pitchFamily="18" charset="0"/>
              </a:rPr>
              <a:t>It’s Standard and Discipline</a:t>
            </a: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7" name="AutoShape 3"/>
          <p:cNvSpPr>
            <a:spLocks noChangeArrowheads="1"/>
          </p:cNvSpPr>
          <p:nvPr/>
        </p:nvSpPr>
        <p:spPr bwMode="auto">
          <a:xfrm>
            <a:off x="609600" y="3316287"/>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2. OT is Not Her Law</a:t>
            </a:r>
            <a:endParaRPr lang="en-US" sz="3200" b="1" dirty="0">
              <a:solidFill>
                <a:schemeClr val="bg2"/>
              </a:solidFill>
              <a:latin typeface="Times New Roman" pitchFamily="18" charset="0"/>
            </a:endParaRPr>
          </a:p>
        </p:txBody>
      </p:sp>
      <p:sp>
        <p:nvSpPr>
          <p:cNvPr id="8" name="AutoShape 3"/>
          <p:cNvSpPr>
            <a:spLocks noChangeArrowheads="1"/>
          </p:cNvSpPr>
          <p:nvPr/>
        </p:nvSpPr>
        <p:spPr bwMode="auto">
          <a:xfrm>
            <a:off x="609600" y="4194174"/>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r>
              <a:rPr lang="en-US" sz="3200" b="1" dirty="0" smtClean="0">
                <a:solidFill>
                  <a:schemeClr val="bg2"/>
                </a:solidFill>
                <a:latin typeface="Times New Roman" pitchFamily="18" charset="0"/>
              </a:rPr>
              <a:t>                3. NT is Her Only Guide</a:t>
            </a:r>
            <a:endParaRPr lang="en-US" sz="3200" b="1" dirty="0">
              <a:solidFill>
                <a:schemeClr val="bg2"/>
              </a:solidFill>
              <a:latin typeface="Times New Roman" pitchFamily="18" charset="0"/>
            </a:endParaRPr>
          </a:p>
        </p:txBody>
      </p:sp>
      <p:sp>
        <p:nvSpPr>
          <p:cNvPr id="9" name="AutoShape 3"/>
          <p:cNvSpPr>
            <a:spLocks noChangeArrowheads="1"/>
          </p:cNvSpPr>
          <p:nvPr/>
        </p:nvSpPr>
        <p:spPr bwMode="auto">
          <a:xfrm>
            <a:off x="609600" y="5072062"/>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4</a:t>
            </a:r>
            <a:r>
              <a:rPr lang="en-US" sz="3200" b="1" dirty="0" smtClean="0">
                <a:solidFill>
                  <a:schemeClr val="bg2"/>
                </a:solidFill>
                <a:latin typeface="Times New Roman" pitchFamily="18" charset="0"/>
              </a:rPr>
              <a:t>. Application &amp; Meaning</a:t>
            </a:r>
            <a:endParaRPr lang="en-US" sz="3200" b="1" dirty="0">
              <a:solidFill>
                <a:schemeClr val="bg2"/>
              </a:solidFill>
              <a:latin typeface="Times New Roman" pitchFamily="18" charset="0"/>
            </a:endParaRPr>
          </a:p>
        </p:txBody>
      </p:sp>
      <p:sp>
        <p:nvSpPr>
          <p:cNvPr id="5" name="Wave 4"/>
          <p:cNvSpPr/>
          <p:nvPr/>
        </p:nvSpPr>
        <p:spPr bwMode="auto">
          <a:xfrm>
            <a:off x="38100" y="707886"/>
            <a:ext cx="1638300" cy="762000"/>
          </a:xfrm>
          <a:prstGeom prst="wave">
            <a:avLst/>
          </a:prstGeom>
          <a:solidFill>
            <a:schemeClr val="tx1"/>
          </a:solidFill>
          <a:ln w="34925" cap="flat" cmpd="sng" algn="ctr">
            <a:solidFill>
              <a:schemeClr val="tx1"/>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solidFill>
                  <a:srgbClr val="000000"/>
                </a:solidFill>
                <a:effectLst/>
                <a:latin typeface="Arial Narrow" panose="020B0606020202030204" pitchFamily="34" charset="0"/>
              </a:rPr>
              <a:t>Review</a:t>
            </a:r>
          </a:p>
        </p:txBody>
      </p:sp>
    </p:spTree>
    <p:extLst>
      <p:ext uri="{BB962C8B-B14F-4D97-AF65-F5344CB8AC3E}">
        <p14:creationId xmlns:p14="http://schemas.microsoft.com/office/powerpoint/2010/main" val="2015951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bwMode="auto">
          <a:xfrm>
            <a:off x="638175" y="4800600"/>
            <a:ext cx="8001000" cy="12192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Origin and Establishment</a:t>
            </a:r>
          </a:p>
        </p:txBody>
      </p:sp>
      <p:sp>
        <p:nvSpPr>
          <p:cNvPr id="5" name="Rectangle 4"/>
          <p:cNvSpPr/>
          <p:nvPr/>
        </p:nvSpPr>
        <p:spPr>
          <a:xfrm>
            <a:off x="1011903" y="304800"/>
            <a:ext cx="7196394" cy="2369880"/>
          </a:xfrm>
          <a:prstGeom prst="rect">
            <a:avLst/>
          </a:prstGeom>
          <a:noFill/>
        </p:spPr>
        <p:txBody>
          <a:bodyPr wrap="none" lIns="91440" tIns="45720" rIns="91440" bIns="45720">
            <a:spAutoFit/>
          </a:bodyPr>
          <a:lstStyle/>
          <a:p>
            <a:pPr algn="ctr"/>
            <a:r>
              <a:rPr lang="en-US" sz="6000" i="1"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a:t>
            </a:r>
          </a:p>
          <a:p>
            <a:pPr algn="ctr"/>
            <a:r>
              <a:rPr lang="en-US" sz="88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New Testament</a:t>
            </a:r>
            <a:endParaRPr lang="en-US" sz="88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09600" y="1981200"/>
            <a:ext cx="7697941" cy="3154710"/>
          </a:xfrm>
          <a:prstGeom prst="rect">
            <a:avLst/>
          </a:prstGeom>
          <a:noFill/>
        </p:spPr>
        <p:txBody>
          <a:bodyPr wrap="none" lIns="91440" tIns="45720" rIns="91440" bIns="45720">
            <a:spAutoFit/>
          </a:bodyPr>
          <a:lstStyle/>
          <a:p>
            <a:pPr algn="ctr"/>
            <a:r>
              <a:rPr lang="en-US" sz="199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Church</a:t>
            </a:r>
            <a:endParaRPr lang="en-US" sz="199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222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304800"/>
            <a:ext cx="7848600" cy="1323439"/>
          </a:xfrm>
          <a:prstGeom prst="rect">
            <a:avLst/>
          </a:prstGeom>
          <a:noFill/>
          <a:ln>
            <a:solidFill>
              <a:schemeClr val="bg1">
                <a:lumMod val="20000"/>
                <a:lumOff val="80000"/>
              </a:schemeClr>
            </a:solidFill>
          </a:ln>
        </p:spPr>
        <p:txBody>
          <a:bodyPr wrap="square" rtlCol="0">
            <a:spAutoFit/>
          </a:bodyPr>
          <a:lstStyle/>
          <a:p>
            <a:pPr algn="ct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Obvious That All Churches</a:t>
            </a:r>
          </a:p>
          <a:p>
            <a:pPr algn="ct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 Not Originate With God</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2133600"/>
            <a:ext cx="79629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rgbClr val="FFFF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one body (Eph. 4:4)</a:t>
            </a:r>
          </a:p>
          <a:p>
            <a:pPr marL="457200" indent="-457200">
              <a:buFont typeface="Arial" panose="020B0604020202020204" pitchFamily="34" charset="0"/>
              <a:buChar char="•"/>
            </a:pPr>
            <a:r>
              <a:rPr lang="en-US" sz="3200" dirty="0" smtClean="0">
                <a:solidFill>
                  <a:srgbClr val="FFFF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Churches are contradictory</a:t>
            </a:r>
            <a:endParaRPr lang="en-US" sz="3200" dirty="0">
              <a:solidFill>
                <a:srgbClr val="FFFF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04812" y="5410200"/>
            <a:ext cx="8277225" cy="769441"/>
          </a:xfrm>
          <a:prstGeom prst="rect">
            <a:avLst/>
          </a:prstGeom>
          <a:noFill/>
        </p:spPr>
        <p:txBody>
          <a:bodyPr wrap="square" rtlCol="0">
            <a:spAutoFit/>
          </a:bodyPr>
          <a:lstStyle/>
          <a:p>
            <a:pPr algn="ctr"/>
            <a:r>
              <a:rPr lang="en-US" sz="4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Means: Most originated with </a:t>
            </a:r>
            <a:r>
              <a:rPr lang="en-US" sz="4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t>
            </a:r>
            <a:endParaRPr 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Group 7"/>
          <p:cNvGrpSpPr/>
          <p:nvPr/>
        </p:nvGrpSpPr>
        <p:grpSpPr>
          <a:xfrm>
            <a:off x="381000" y="3335179"/>
            <a:ext cx="8382000" cy="1587281"/>
            <a:chOff x="1066800" y="3335179"/>
            <a:chExt cx="7010400" cy="1587281"/>
          </a:xfrm>
        </p:grpSpPr>
        <p:sp>
          <p:nvSpPr>
            <p:cNvPr id="5" name="TextBox 4"/>
            <p:cNvSpPr txBox="1"/>
            <p:nvPr/>
          </p:nvSpPr>
          <p:spPr>
            <a:xfrm>
              <a:off x="1066800" y="3335179"/>
              <a:ext cx="2971800" cy="1569660"/>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is divine</a:t>
              </a:r>
            </a:p>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Bible is inspired</a:t>
              </a:r>
            </a:p>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Conditions of Salvation</a:t>
              </a:r>
            </a:p>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Miracles have ceased</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5105400" y="3352800"/>
              <a:ext cx="2971800" cy="1569660"/>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is not divine</a:t>
              </a:r>
            </a:p>
            <a:p>
              <a:pPr algn="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Bible is not inspired</a:t>
              </a:r>
            </a:p>
            <a:p>
              <a:pPr algn="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conditions of Salvation</a:t>
              </a:r>
            </a:p>
            <a:p>
              <a:pPr algn="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Miracles today</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Left-Right Arrow Callout 6"/>
            <p:cNvSpPr/>
            <p:nvPr/>
          </p:nvSpPr>
          <p:spPr bwMode="auto">
            <a:xfrm>
              <a:off x="3776576" y="3783954"/>
              <a:ext cx="1543050" cy="719406"/>
            </a:xfrm>
            <a:prstGeom prst="leftRightArrowCallout">
              <a:avLst>
                <a:gd name="adj1" fmla="val 25000"/>
                <a:gd name="adj2" fmla="val 25000"/>
                <a:gd name="adj3" fmla="val 36250"/>
                <a:gd name="adj4" fmla="val 48123"/>
              </a:avLst>
            </a:prstGeom>
            <a:solidFill>
              <a:schemeClr val="tx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Narrow" panose="020B0606020202030204" pitchFamily="34" charset="0"/>
                </a:rPr>
                <a:t>Not</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rgbClr val="000000"/>
                  </a:solidFill>
                  <a:latin typeface="Arial Narrow" panose="020B0606020202030204" pitchFamily="34" charset="0"/>
                </a:rPr>
                <a:t>Same</a:t>
              </a:r>
              <a:endParaRPr kumimoji="0" lang="en-US" sz="2000" b="0" i="0" u="none" strike="noStrike" cap="none" normalizeH="0" baseline="0" dirty="0" smtClean="0">
                <a:ln>
                  <a:noFill/>
                </a:ln>
                <a:solidFill>
                  <a:srgbClr val="000000"/>
                </a:solidFill>
                <a:effectLst/>
                <a:latin typeface="Arial Narrow" panose="020B0606020202030204" pitchFamily="34" charset="0"/>
              </a:endParaRPr>
            </a:p>
          </p:txBody>
        </p:sp>
      </p:grpSp>
    </p:spTree>
    <p:extLst>
      <p:ext uri="{BB962C8B-B14F-4D97-AF65-F5344CB8AC3E}">
        <p14:creationId xmlns:p14="http://schemas.microsoft.com/office/powerpoint/2010/main" val="2029748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AutoShape 3"/>
          <p:cNvSpPr>
            <a:spLocks noChangeArrowheads="1"/>
          </p:cNvSpPr>
          <p:nvPr/>
        </p:nvSpPr>
        <p:spPr bwMode="auto">
          <a:xfrm>
            <a:off x="609600" y="24384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Origin of the NT Church</a:t>
            </a:r>
            <a:endParaRPr lang="en-US" sz="3200" b="1" dirty="0">
              <a:solidFill>
                <a:schemeClr val="bg2"/>
              </a:solidFill>
              <a:latin typeface="Times New Roman" pitchFamily="18" charset="0"/>
            </a:endParaRPr>
          </a:p>
        </p:txBody>
      </p:sp>
      <p:sp>
        <p:nvSpPr>
          <p:cNvPr id="2" name="Rectangle 1"/>
          <p:cNvSpPr/>
          <p:nvPr/>
        </p:nvSpPr>
        <p:spPr>
          <a:xfrm>
            <a:off x="38100" y="0"/>
            <a:ext cx="5935984" cy="707886"/>
          </a:xfrm>
          <a:prstGeom prst="rect">
            <a:avLst/>
          </a:prstGeom>
          <a:noFill/>
        </p:spPr>
        <p:txBody>
          <a:bodyPr wrap="none" lIns="91440" tIns="45720" rIns="91440" bIns="45720">
            <a:spAutoFit/>
          </a:bodyPr>
          <a:lstStyle/>
          <a:p>
            <a:pPr algn="ctr"/>
            <a:r>
              <a:rPr lang="en-US" sz="4000" cap="none" spc="0"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The New Testament Church</a:t>
            </a:r>
            <a:endParaRPr lang="en-US" sz="4000"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bwMode="auto">
          <a:xfrm>
            <a:off x="609600" y="911155"/>
            <a:ext cx="8001000" cy="914400"/>
          </a:xfrm>
          <a:prstGeom prst="roundRect">
            <a:avLst/>
          </a:prstGeom>
          <a:solidFill>
            <a:srgbClr val="000000"/>
          </a:solidFill>
          <a:ln w="9525" cap="flat" cmpd="sng" algn="ctr">
            <a:solidFill>
              <a:schemeClr val="bg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dirty="0" smtClean="0">
                <a:ln>
                  <a:noFill/>
                </a:ln>
                <a:effectLst/>
                <a:latin typeface="Times New Roman" panose="02020603050405020304" pitchFamily="18" charset="0"/>
                <a:cs typeface="Times New Roman" panose="02020603050405020304" pitchFamily="18" charset="0"/>
              </a:rPr>
              <a:t>Origin and Establishment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0"/>
            <a:ext cx="8590813" cy="923330"/>
          </a:xfrm>
          <a:prstGeom prst="rect">
            <a:avLst/>
          </a:prstGeom>
          <a:noFill/>
        </p:spPr>
        <p:txBody>
          <a:bodyPr wrap="none" lIns="91440" tIns="45720" rIns="91440" bIns="45720">
            <a:spAutoFit/>
          </a:bodyPr>
          <a:lstStyle/>
          <a:p>
            <a:pPr algn="ctr"/>
            <a:r>
              <a:rPr lang="en-US" sz="540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Why Is the Origin Important? </a:t>
            </a:r>
            <a:endParaRPr lang="en-US" sz="5400"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752600" y="950498"/>
            <a:ext cx="5638800" cy="707886"/>
          </a:xfrm>
          <a:prstGeom prst="rect">
            <a:avLst/>
          </a:prstGeom>
          <a:noFill/>
        </p:spPr>
        <p:txBody>
          <a:bodyPr wrap="square" rtlCol="0">
            <a:spAutoFit/>
          </a:bodyPr>
          <a:lstStyle/>
          <a:p>
            <a:pPr algn="ctr"/>
            <a:r>
              <a:rPr lang="en-US" sz="4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a matter of identity</a:t>
            </a:r>
            <a:endParaRPr lang="en-US" sz="4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62293" y="1692204"/>
            <a:ext cx="8819413" cy="3385542"/>
          </a:xfrm>
          <a:prstGeom prst="rect">
            <a:avLst/>
          </a:prstGeom>
          <a:noFill/>
        </p:spPr>
        <p:txBody>
          <a:bodyPr wrap="square" rtlCol="0">
            <a:spAutoFit/>
          </a:bodyPr>
          <a:lstStyle/>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distinguish it from OT agencies</a:t>
            </a:r>
          </a:p>
          <a:p>
            <a:pPr marL="514350" indent="-514350">
              <a:buFont typeface="+mj-lt"/>
              <a:buAutoNum type="arabicPeriod"/>
            </a:pP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sz="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distinguish it from religious organizations started by man (</a:t>
            </a:r>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 127:1; Matt. 15:13</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14350" indent="-514350">
              <a:buFont typeface="+mj-lt"/>
              <a:buAutoNum type="arabicPeriod"/>
            </a:pPr>
            <a:endPar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sz="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Identifies</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its law – to see when the law governing it went into effect </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Line Callout 2 4"/>
          <p:cNvSpPr/>
          <p:nvPr/>
        </p:nvSpPr>
        <p:spPr bwMode="auto">
          <a:xfrm>
            <a:off x="1104899" y="5410200"/>
            <a:ext cx="6934200" cy="1295400"/>
          </a:xfrm>
          <a:prstGeom prst="borderCallout2">
            <a:avLst>
              <a:gd name="adj1" fmla="val 22166"/>
              <a:gd name="adj2" fmla="val -1153"/>
              <a:gd name="adj3" fmla="val 15334"/>
              <a:gd name="adj4" fmla="val -11704"/>
              <a:gd name="adj5" fmla="val -145442"/>
              <a:gd name="adj6" fmla="val 12742"/>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Unless the LORD builds the house, They labor in vain who build </a:t>
            </a:r>
            <a:r>
              <a:rPr lang="en-US" sz="2600" b="1" dirty="0" smtClean="0">
                <a:solidFill>
                  <a:srgbClr val="000000"/>
                </a:solidFill>
              </a:rPr>
              <a:t>it…</a:t>
            </a:r>
            <a:endParaRPr lang="en-US" sz="2600" b="1" dirty="0">
              <a:solidFill>
                <a:srgbClr val="000000"/>
              </a:solidFill>
            </a:endParaRPr>
          </a:p>
        </p:txBody>
      </p:sp>
      <p:sp>
        <p:nvSpPr>
          <p:cNvPr id="6" name="Line Callout 2 5"/>
          <p:cNvSpPr/>
          <p:nvPr/>
        </p:nvSpPr>
        <p:spPr bwMode="auto">
          <a:xfrm>
            <a:off x="1209306" y="5410200"/>
            <a:ext cx="6934200" cy="1295400"/>
          </a:xfrm>
          <a:prstGeom prst="borderCallout2">
            <a:avLst>
              <a:gd name="adj1" fmla="val 22166"/>
              <a:gd name="adj2" fmla="val -1153"/>
              <a:gd name="adj3" fmla="val 15334"/>
              <a:gd name="adj4" fmla="val -11704"/>
              <a:gd name="adj5" fmla="val -141853"/>
              <a:gd name="adj6" fmla="val 37999"/>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Every plant which My heavenly Father has not planted will be uprooted. </a:t>
            </a:r>
          </a:p>
        </p:txBody>
      </p:sp>
    </p:spTree>
    <p:extLst>
      <p:ext uri="{BB962C8B-B14F-4D97-AF65-F5344CB8AC3E}">
        <p14:creationId xmlns:p14="http://schemas.microsoft.com/office/powerpoint/2010/main" val="1263076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09600" y="304800"/>
            <a:ext cx="7924800" cy="533400"/>
          </a:xfrm>
          <a:prstGeom prst="roundRect">
            <a:avLst>
              <a:gd name="adj" fmla="val 24106"/>
            </a:avLst>
          </a:prstGeom>
          <a:solidFill>
            <a:schemeClr val="hlink"/>
          </a:solidFill>
          <a:ln w="9525">
            <a:solidFill>
              <a:srgbClr val="000000"/>
            </a:solidFill>
            <a:round/>
            <a:headEnd/>
            <a:tailEnd/>
          </a:ln>
          <a:effectLst>
            <a:outerShdw blurRad="76200" dir="13500000" sy="23000" kx="1200000" algn="br" rotWithShape="0">
              <a:prstClr val="black">
                <a:alpha val="20000"/>
              </a:prstClr>
            </a:outerShdw>
          </a:effectLst>
          <a:extLst/>
        </p:spPr>
        <p:txBody>
          <a:bodyPr wrap="none" anchor="ctr"/>
          <a:lstStyle/>
          <a:p>
            <a:pPr algn="ctr"/>
            <a:r>
              <a:rPr lang="en-US" sz="3200" b="1" dirty="0">
                <a:solidFill>
                  <a:schemeClr val="bg2"/>
                </a:solidFill>
                <a:latin typeface="Times New Roman" pitchFamily="18" charset="0"/>
              </a:rPr>
              <a:t>1</a:t>
            </a:r>
            <a:r>
              <a:rPr lang="en-US" sz="3200" b="1" dirty="0" smtClean="0">
                <a:solidFill>
                  <a:schemeClr val="bg2"/>
                </a:solidFill>
                <a:latin typeface="Times New Roman" pitchFamily="18" charset="0"/>
              </a:rPr>
              <a:t>. Origin of the NT Church</a:t>
            </a:r>
            <a:endParaRPr lang="en-US" sz="3200" b="1" dirty="0">
              <a:solidFill>
                <a:schemeClr val="bg2"/>
              </a:solidFill>
              <a:latin typeface="Times New Roman" pitchFamily="18" charset="0"/>
            </a:endParaRPr>
          </a:p>
        </p:txBody>
      </p:sp>
      <p:sp>
        <p:nvSpPr>
          <p:cNvPr id="3" name="TextBox 2"/>
          <p:cNvSpPr txBox="1"/>
          <p:nvPr/>
        </p:nvSpPr>
        <p:spPr>
          <a:xfrm>
            <a:off x="381000" y="1143000"/>
            <a:ext cx="8229600" cy="3323987"/>
          </a:xfrm>
          <a:prstGeom prst="rect">
            <a:avLst/>
          </a:prstGeom>
          <a:noFill/>
        </p:spPr>
        <p:txBody>
          <a:bodyPr wrap="square" rtlCol="0">
            <a:spAutoFit/>
          </a:bodyPr>
          <a:lstStyle/>
          <a:p>
            <a:pPr marL="514350" indent="-514350">
              <a:lnSpc>
                <a:spcPct val="150000"/>
              </a:lnSpc>
              <a:buFont typeface="+mj-lt"/>
              <a:buAutoNum type="alphaUcPeriod"/>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Began in the mind of God </a:t>
            </a: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(Eph. 1:4; 3:10-11)</a:t>
            </a:r>
          </a:p>
          <a:p>
            <a:pPr marL="514350" indent="-514350">
              <a:lnSpc>
                <a:spcPct val="150000"/>
              </a:lnSpc>
              <a:buFont typeface="+mj-lt"/>
              <a:buAutoNum type="alphaUcPeriod"/>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Foretold in Prophets </a:t>
            </a: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(Dan. 2:44; Isa. 2:1-4)</a:t>
            </a:r>
          </a:p>
          <a:p>
            <a:pPr marL="514350" indent="-514350">
              <a:lnSpc>
                <a:spcPct val="150000"/>
              </a:lnSpc>
              <a:buFont typeface="+mj-lt"/>
              <a:buAutoNum type="alphaUcPeriod"/>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Established by Christ </a:t>
            </a: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(Matt. 16:18)</a:t>
            </a:r>
          </a:p>
          <a:p>
            <a:pPr marL="514350" indent="-514350">
              <a:lnSpc>
                <a:spcPct val="150000"/>
              </a:lnSpc>
              <a:buFont typeface="+mj-lt"/>
              <a:buAutoNum type="alphaUcPeriod"/>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Founded upon Christ </a:t>
            </a: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 Cor. 3:11)</a:t>
            </a:r>
          </a:p>
          <a:p>
            <a:pPr marL="514350" indent="-514350">
              <a:lnSpc>
                <a:spcPct val="150000"/>
              </a:lnSpc>
              <a:buFont typeface="+mj-lt"/>
              <a:buAutoNum type="alphaUcPeriod"/>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Jesus is Head </a:t>
            </a: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(Eph. 5:25)</a:t>
            </a:r>
            <a:endParaRPr lang="en-US"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Flowchart: Terminator 3"/>
          <p:cNvSpPr/>
          <p:nvPr/>
        </p:nvSpPr>
        <p:spPr bwMode="auto">
          <a:xfrm>
            <a:off x="2228527" y="5410200"/>
            <a:ext cx="4495800" cy="533400"/>
          </a:xfrm>
          <a:prstGeom prst="flowChartTerminator">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66CC"/>
                </a:solidFill>
                <a:effectLst/>
                <a:latin typeface="Times New Roman" pitchFamily="18" charset="0"/>
                <a:cs typeface="Times New Roman" pitchFamily="18" charset="0"/>
              </a:rPr>
              <a:t>Divine</a:t>
            </a:r>
            <a:r>
              <a:rPr kumimoji="0" lang="en-US" sz="3600" b="1" i="1" u="none" strike="noStrike" cap="none" normalizeH="0" dirty="0" smtClean="0">
                <a:ln>
                  <a:noFill/>
                </a:ln>
                <a:solidFill>
                  <a:srgbClr val="0066CC"/>
                </a:solidFill>
                <a:effectLst/>
                <a:latin typeface="Times New Roman" pitchFamily="18" charset="0"/>
                <a:cs typeface="Times New Roman" pitchFamily="18" charset="0"/>
              </a:rPr>
              <a:t> in Origin</a:t>
            </a:r>
            <a:endParaRPr kumimoji="0" lang="en-US" sz="3600" b="1" i="1" u="none" strike="noStrike" cap="none" normalizeH="0" baseline="0" dirty="0" smtClean="0">
              <a:ln>
                <a:noFill/>
              </a:ln>
              <a:solidFill>
                <a:srgbClr val="0066CC"/>
              </a:solidFill>
              <a:effectLst/>
              <a:latin typeface="Times New Roman" pitchFamily="18" charset="0"/>
              <a:cs typeface="Times New Roman" pitchFamily="18" charset="0"/>
            </a:endParaRPr>
          </a:p>
        </p:txBody>
      </p:sp>
      <p:sp>
        <p:nvSpPr>
          <p:cNvPr id="6" name="Line Callout 2 5"/>
          <p:cNvSpPr/>
          <p:nvPr/>
        </p:nvSpPr>
        <p:spPr bwMode="auto">
          <a:xfrm>
            <a:off x="1209306" y="5029200"/>
            <a:ext cx="6934200" cy="1295400"/>
          </a:xfrm>
          <a:prstGeom prst="borderCallout2">
            <a:avLst>
              <a:gd name="adj1" fmla="val 22166"/>
              <a:gd name="adj2" fmla="val -1153"/>
              <a:gd name="adj3" fmla="val 15334"/>
              <a:gd name="adj4" fmla="val -11704"/>
              <a:gd name="adj5" fmla="val -251923"/>
              <a:gd name="adj6" fmla="val 55655"/>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just as He chose us in Him before the foundation of the world</a:t>
            </a:r>
          </a:p>
        </p:txBody>
      </p:sp>
      <p:sp>
        <p:nvSpPr>
          <p:cNvPr id="7" name="Line Callout 2 6"/>
          <p:cNvSpPr/>
          <p:nvPr/>
        </p:nvSpPr>
        <p:spPr bwMode="auto">
          <a:xfrm>
            <a:off x="444285" y="4512289"/>
            <a:ext cx="8153400" cy="2238613"/>
          </a:xfrm>
          <a:prstGeom prst="borderCallout2">
            <a:avLst>
              <a:gd name="adj1" fmla="val 22166"/>
              <a:gd name="adj2" fmla="val -1153"/>
              <a:gd name="adj3" fmla="val -28933"/>
              <a:gd name="adj4" fmla="val -3150"/>
              <a:gd name="adj5" fmla="val -123366"/>
              <a:gd name="adj6" fmla="val 75311"/>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to the intent that now the </a:t>
            </a:r>
            <a:r>
              <a:rPr lang="en-US" sz="2600" b="1" u="sng" dirty="0">
                <a:solidFill>
                  <a:srgbClr val="000000"/>
                </a:solidFill>
              </a:rPr>
              <a:t>manifold wisdom of God might be made known by the church</a:t>
            </a:r>
            <a:r>
              <a:rPr lang="en-US" sz="2600" b="1" dirty="0">
                <a:solidFill>
                  <a:srgbClr val="000000"/>
                </a:solidFill>
              </a:rPr>
              <a:t> to the principalities and powers in the heavenly places, according to the </a:t>
            </a:r>
            <a:r>
              <a:rPr lang="en-US" sz="2600" b="1" u="sng" dirty="0">
                <a:solidFill>
                  <a:srgbClr val="000000"/>
                </a:solidFill>
              </a:rPr>
              <a:t>eternal purpose</a:t>
            </a:r>
            <a:r>
              <a:rPr lang="en-US" sz="2600" b="1" dirty="0">
                <a:solidFill>
                  <a:srgbClr val="000000"/>
                </a:solidFill>
              </a:rPr>
              <a:t> which He accomplished in Christ Jesus</a:t>
            </a:r>
          </a:p>
        </p:txBody>
      </p:sp>
      <p:sp>
        <p:nvSpPr>
          <p:cNvPr id="8" name="Line Callout 2 7"/>
          <p:cNvSpPr/>
          <p:nvPr/>
        </p:nvSpPr>
        <p:spPr bwMode="auto">
          <a:xfrm>
            <a:off x="634139" y="5029200"/>
            <a:ext cx="8153400" cy="1295400"/>
          </a:xfrm>
          <a:prstGeom prst="borderCallout2">
            <a:avLst>
              <a:gd name="adj1" fmla="val 22166"/>
              <a:gd name="adj2" fmla="val -1153"/>
              <a:gd name="adj3" fmla="val -28933"/>
              <a:gd name="adj4" fmla="val -3150"/>
              <a:gd name="adj5" fmla="val -205871"/>
              <a:gd name="adj6" fmla="val 41667"/>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And in the days of these kings the God of heaven will set up a </a:t>
            </a:r>
            <a:r>
              <a:rPr lang="en-US" sz="2600" b="1" u="sng" dirty="0">
                <a:solidFill>
                  <a:srgbClr val="000000"/>
                </a:solidFill>
              </a:rPr>
              <a:t>kingdom</a:t>
            </a:r>
            <a:r>
              <a:rPr lang="en-US" sz="2600" b="1" dirty="0">
                <a:solidFill>
                  <a:srgbClr val="000000"/>
                </a:solidFill>
              </a:rPr>
              <a:t> which shall never be </a:t>
            </a:r>
            <a:r>
              <a:rPr lang="en-US" sz="2600" b="1" dirty="0" smtClean="0">
                <a:solidFill>
                  <a:srgbClr val="000000"/>
                </a:solidFill>
              </a:rPr>
              <a:t>destroyed.</a:t>
            </a:r>
            <a:endParaRPr lang="en-US" sz="2600" b="1" dirty="0">
              <a:solidFill>
                <a:srgbClr val="000000"/>
              </a:solidFill>
            </a:endParaRPr>
          </a:p>
        </p:txBody>
      </p:sp>
      <p:sp>
        <p:nvSpPr>
          <p:cNvPr id="9" name="Line Callout 2 8"/>
          <p:cNvSpPr/>
          <p:nvPr/>
        </p:nvSpPr>
        <p:spPr bwMode="auto">
          <a:xfrm>
            <a:off x="537920" y="4602896"/>
            <a:ext cx="8153400" cy="2057400"/>
          </a:xfrm>
          <a:prstGeom prst="borderCallout2">
            <a:avLst>
              <a:gd name="adj1" fmla="val 22166"/>
              <a:gd name="adj2" fmla="val -1153"/>
              <a:gd name="adj3" fmla="val -28933"/>
              <a:gd name="adj4" fmla="val -3150"/>
              <a:gd name="adj5" fmla="val -110469"/>
              <a:gd name="adj6" fmla="val 69419"/>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Now it shall come to pass in the latter days </a:t>
            </a:r>
            <a:r>
              <a:rPr lang="en-US" sz="2600" b="1" dirty="0" smtClean="0">
                <a:solidFill>
                  <a:srgbClr val="000000"/>
                </a:solidFill>
              </a:rPr>
              <a:t>that </a:t>
            </a:r>
            <a:r>
              <a:rPr lang="en-US" sz="2600" b="1" dirty="0">
                <a:solidFill>
                  <a:srgbClr val="000000"/>
                </a:solidFill>
              </a:rPr>
              <a:t>the mountain of the </a:t>
            </a:r>
            <a:r>
              <a:rPr lang="en-US" sz="2600" b="1" u="sng" dirty="0">
                <a:solidFill>
                  <a:srgbClr val="000000"/>
                </a:solidFill>
              </a:rPr>
              <a:t>LORD's house</a:t>
            </a:r>
            <a:r>
              <a:rPr lang="en-US" sz="2600" b="1" dirty="0">
                <a:solidFill>
                  <a:srgbClr val="000000"/>
                </a:solidFill>
              </a:rPr>
              <a:t> </a:t>
            </a:r>
            <a:r>
              <a:rPr lang="en-US" sz="2600" b="1" dirty="0" smtClean="0">
                <a:solidFill>
                  <a:srgbClr val="000000"/>
                </a:solidFill>
              </a:rPr>
              <a:t>shall </a:t>
            </a:r>
            <a:r>
              <a:rPr lang="en-US" sz="2600" b="1" dirty="0">
                <a:solidFill>
                  <a:srgbClr val="000000"/>
                </a:solidFill>
              </a:rPr>
              <a:t>be established on the top of the mountains, </a:t>
            </a:r>
            <a:r>
              <a:rPr lang="en-US" sz="2600" b="1" dirty="0" smtClean="0">
                <a:solidFill>
                  <a:srgbClr val="000000"/>
                </a:solidFill>
              </a:rPr>
              <a:t>and </a:t>
            </a:r>
            <a:r>
              <a:rPr lang="en-US" sz="2600" b="1" dirty="0">
                <a:solidFill>
                  <a:srgbClr val="000000"/>
                </a:solidFill>
              </a:rPr>
              <a:t>shall be exalted above the hills; </a:t>
            </a:r>
            <a:r>
              <a:rPr lang="en-US" sz="2600" b="1" dirty="0" smtClean="0">
                <a:solidFill>
                  <a:srgbClr val="000000"/>
                </a:solidFill>
              </a:rPr>
              <a:t>and </a:t>
            </a:r>
            <a:r>
              <a:rPr lang="en-US" sz="2600" b="1" dirty="0">
                <a:solidFill>
                  <a:srgbClr val="000000"/>
                </a:solidFill>
              </a:rPr>
              <a:t>all nations shall flow to it.</a:t>
            </a:r>
          </a:p>
        </p:txBody>
      </p:sp>
      <p:sp>
        <p:nvSpPr>
          <p:cNvPr id="10" name="Line Callout 2 9"/>
          <p:cNvSpPr/>
          <p:nvPr/>
        </p:nvSpPr>
        <p:spPr bwMode="auto">
          <a:xfrm>
            <a:off x="444285" y="5014793"/>
            <a:ext cx="8153400" cy="1233607"/>
          </a:xfrm>
          <a:prstGeom prst="borderCallout2">
            <a:avLst>
              <a:gd name="adj1" fmla="val 22166"/>
              <a:gd name="adj2" fmla="val -1153"/>
              <a:gd name="adj3" fmla="val -28933"/>
              <a:gd name="adj4" fmla="val -3150"/>
              <a:gd name="adj5" fmla="val -108505"/>
              <a:gd name="adj6" fmla="val 53072"/>
            </a:avLst>
          </a:prstGeom>
          <a:solidFill>
            <a:schemeClr val="tx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r>
              <a:rPr lang="en-US" sz="2600" b="1" dirty="0">
                <a:solidFill>
                  <a:srgbClr val="000000"/>
                </a:solidFill>
              </a:rPr>
              <a:t>For no other foundation can anyone lay than that which is laid, which is Jesus Christ. </a:t>
            </a:r>
          </a:p>
        </p:txBody>
      </p:sp>
    </p:spTree>
    <p:extLst>
      <p:ext uri="{BB962C8B-B14F-4D97-AF65-F5344CB8AC3E}">
        <p14:creationId xmlns:p14="http://schemas.microsoft.com/office/powerpoint/2010/main" val="2175697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569</TotalTime>
  <Words>1362</Words>
  <Application>Microsoft Office PowerPoint</Application>
  <PresentationFormat>On-screen Show (4:3)</PresentationFormat>
  <Paragraphs>171</Paragraphs>
  <Slides>21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Times New Roman</vt:lpstr>
      <vt:lpstr>Wingdings</vt:lpstr>
      <vt:lpstr>Arial Black</vt:lpstr>
      <vt:lpstr>Verdana</vt:lpstr>
      <vt:lpstr>Calibri</vt:lpstr>
      <vt:lpstr>Arial Narrow</vt:lpstr>
      <vt:lpstr>Globe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John Croft</cp:lastModifiedBy>
  <cp:revision>65</cp:revision>
  <dcterms:created xsi:type="dcterms:W3CDTF">2006-01-22T03:44:01Z</dcterms:created>
  <dcterms:modified xsi:type="dcterms:W3CDTF">2016-08-12T19:38:59Z</dcterms:modified>
</cp:coreProperties>
</file>