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7" r:id="rId1"/>
    <p:sldMasterId id="2147483698" r:id="rId2"/>
    <p:sldMasterId id="2147483710" r:id="rId3"/>
    <p:sldMasterId id="2147483722" r:id="rId4"/>
  </p:sldMasterIdLst>
  <p:notesMasterIdLst>
    <p:notesMasterId r:id="rId31"/>
  </p:notesMasterIdLst>
  <p:sldIdLst>
    <p:sldId id="296" r:id="rId5"/>
    <p:sldId id="267" r:id="rId6"/>
    <p:sldId id="268" r:id="rId7"/>
    <p:sldId id="273" r:id="rId8"/>
    <p:sldId id="274" r:id="rId9"/>
    <p:sldId id="258" r:id="rId10"/>
    <p:sldId id="282" r:id="rId11"/>
    <p:sldId id="286" r:id="rId12"/>
    <p:sldId id="287" r:id="rId13"/>
    <p:sldId id="278" r:id="rId14"/>
    <p:sldId id="283" r:id="rId15"/>
    <p:sldId id="288" r:id="rId16"/>
    <p:sldId id="289" r:id="rId17"/>
    <p:sldId id="279" r:id="rId18"/>
    <p:sldId id="284" r:id="rId19"/>
    <p:sldId id="276" r:id="rId20"/>
    <p:sldId id="290" r:id="rId21"/>
    <p:sldId id="291" r:id="rId22"/>
    <p:sldId id="280" r:id="rId23"/>
    <p:sldId id="285" r:id="rId24"/>
    <p:sldId id="292" r:id="rId25"/>
    <p:sldId id="293" r:id="rId26"/>
    <p:sldId id="294" r:id="rId27"/>
    <p:sldId id="295" r:id="rId28"/>
    <p:sldId id="281" r:id="rId29"/>
    <p:sldId id="297" r:id="rId3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2"/>
      <p:bold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Tempus Sans ITC" panose="04020404030D07020202" pitchFamily="82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FF66"/>
    <a:srgbClr val="CC0000"/>
    <a:srgbClr val="FFFF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5" autoAdjust="0"/>
    <p:restoredTop sz="94660"/>
  </p:normalViewPr>
  <p:slideViewPr>
    <p:cSldViewPr>
      <p:cViewPr varScale="1">
        <p:scale>
          <a:sx n="65" d="100"/>
          <a:sy n="6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96AD-89C8-4C0E-B2A4-4DCA022936CE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4080B-D960-4051-94AF-6629E383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5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3D233-7436-4769-B5B6-2B723F9036AC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EF769E-3198-4E2D-ACD4-343AF7986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E54B-A08A-4860-ACC5-D75660055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89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AE03-255E-489F-B949-96038BA4A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17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497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164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648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083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86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71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036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58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B17B-3365-44B6-A372-987599626F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04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193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796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AC044-C08A-429C-ABAF-12ABD4F9D9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873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C65C3-7494-4F3A-972A-94C4CDCE52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606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4736-2CCE-4EBE-8033-9CBB6F43A2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32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3AB4B-21B2-43E7-BC4B-7303EBD5EE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196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E89C4-ECFF-4BA8-B3F5-52D43C247F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437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0417A-C601-4E68-B85C-1EE01540FD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416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98EB3-04AF-4FB3-97E1-37F3247C99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6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7C05-71AD-497D-923E-D4F1438862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95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2BC3B-F98B-456F-8399-8B843579F1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879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C652A-197A-4289-AEAB-93FB40C9FB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058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053C4-B308-4386-BEA3-3B7809CF44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443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9E504-E7A3-42FC-B041-E23ACD50A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759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67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EF769E-3198-4E2D-ACD4-343AF79864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383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7B17B-3365-44B6-A372-987599626F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094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27C05-71AD-497D-923E-D4F1438862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428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51A9-7B3C-497D-B27D-03879E53F4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320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2AA4-9822-40FF-8EFD-492823DA5C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0133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31ED-1BD3-4523-8E67-BA2066CD5F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101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51A9-7B3C-497D-B27D-03879E53F4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6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3198-DDEB-4579-9311-EB5E6DBBEA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569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992E-2E37-4489-B239-335DDE7413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080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1DCD-7B8C-4013-96C2-65A4C34D49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373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E54B-A08A-4860-ACC5-D756600558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346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EAE03-255E-489F-B949-96038BA4A8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611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2AA4-9822-40FF-8EFD-492823DA5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74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31ED-1BD3-4523-8E67-BA2066CD5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71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3198-DDEB-4579-9311-EB5E6DBBE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4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1992E-2E37-4489-B239-335DDE7413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08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81DCD-7B8C-4013-96C2-65A4C34D4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702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C094DB9-6802-498A-B593-FC2E29F32CA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350ACC7-3908-4E49-80D3-73D7F0FDBFD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7/25/2016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2FA3C6-7C60-430F-B028-42B5104B86B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7" name="Picture 2" descr="http://2.bp.blogspot.com/_ppYFwyNQfbs/TLyLW9icdfI/AAAAAAAABVU/r8iatg5pvDU/s1600/happy-marriage.jpg"/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6" y="0"/>
            <a:ext cx="91636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2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2CDA60-31B6-499F-A0D2-50060144F52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8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88000">
              <a:schemeClr val="bg1">
                <a:gamma/>
                <a:shade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66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65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665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6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6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6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C094DB9-6802-498A-B593-FC2E29F32CA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7559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dirty="0" smtClean="0">
                <a:ln w="9525">
                  <a:solidFill>
                    <a:srgbClr val="0066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0066CC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dirty="0">
              <a:ln w="9525">
                <a:solidFill>
                  <a:srgbClr val="0066CC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rgbClr val="0066CC">
                    <a:lumMod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66800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1628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2.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85153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 Testament is Not in Force Today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7:1-4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separated from law by death of Christ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3:24-25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no longer under law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2:14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took it out of way – nailing to cross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Cor. 3:7-16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old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 passed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 law was given to specific nation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34:7; Deut. 5:13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71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85153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 Testament is Not in Force Today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 is in Force Today (Is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31:31-34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8:6-13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– Old foretold of the coming of the New (old be done away)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9:16-17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law of Christ made effective by his death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Thus, OT is not the church’s standard – but NT is!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851535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 Testament is Not in Force Today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 is in Force Today (Is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Law)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the Value of the Old Testament?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our learning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Rom. 15:4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 we learn?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Origin of the world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1:1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Origin of sin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3:1-6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Beginning of Hebrew nation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12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shadows of NT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8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obedience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22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Patience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0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Prophecy that is fulfilled in NT 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Isa. 2 – Acts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2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66800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1628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19417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Bible (NT) is Her Only Guide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Bible (NT) is Her Only Guide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Bible is A Complete &amp; Perfect Guide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inspired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3:16-17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24384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4800" b="1">
              <a:solidFill>
                <a:srgbClr val="FFFFFF"/>
              </a:solidFill>
            </a:endParaRPr>
          </a:p>
          <a:p>
            <a:pPr algn="ctr"/>
            <a:endParaRPr lang="en-US" sz="4800" b="1">
              <a:solidFill>
                <a:srgbClr val="FFFFFF"/>
              </a:solidFill>
            </a:endParaRPr>
          </a:p>
          <a:p>
            <a:pPr algn="ctr"/>
            <a:r>
              <a:rPr lang="en-US" sz="4800" b="1">
                <a:solidFill>
                  <a:srgbClr val="FFFFFF"/>
                </a:solidFill>
              </a:rPr>
              <a:t>It Is</a:t>
            </a:r>
          </a:p>
          <a:p>
            <a:pPr algn="ctr"/>
            <a:r>
              <a:rPr lang="en-US" sz="4800" b="1">
                <a:solidFill>
                  <a:srgbClr val="FFFFFF"/>
                </a:solidFill>
              </a:rPr>
              <a:t>Inspired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19400" y="1676400"/>
            <a:ext cx="2743200" cy="472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Plenary</a:t>
            </a:r>
            <a:endParaRPr lang="en-US" sz="2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(All The Bible)</a:t>
            </a:r>
          </a:p>
          <a:p>
            <a:pPr algn="ctr"/>
            <a:endParaRPr lang="en-US" sz="2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endParaRPr lang="en-US" sz="2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endParaRPr lang="en-US" sz="2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</a:t>
            </a:r>
            <a:r>
              <a:rPr lang="en-US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All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Scripture is </a:t>
            </a: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given by </a:t>
            </a: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inspiration</a:t>
            </a: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God…”</a:t>
            </a:r>
          </a:p>
          <a:p>
            <a:pPr algn="ctr"/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(2 Tim. 3:16)</a:t>
            </a:r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096000" y="1676400"/>
            <a:ext cx="2743200" cy="472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Verbal</a:t>
            </a:r>
            <a:endParaRPr lang="en-US" sz="2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(Every Word)</a:t>
            </a:r>
          </a:p>
          <a:p>
            <a:pPr algn="ctr"/>
            <a:endParaRPr lang="en-US" sz="240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“not in </a:t>
            </a:r>
            <a:r>
              <a:rPr lang="en-US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words</a:t>
            </a:r>
            <a:endParaRPr lang="en-US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which man's</a:t>
            </a: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wisdom teaches</a:t>
            </a: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but which</a:t>
            </a: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</a:t>
            </a:r>
            <a:r>
              <a:rPr lang="en-US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Holy Spirit</a:t>
            </a:r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  <a:p>
            <a:pPr algn="ctr"/>
            <a:r>
              <a:rPr lang="en-US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teaches”</a:t>
            </a:r>
          </a:p>
          <a:p>
            <a:pPr algn="ctr"/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(1 Cor. 2:13)</a:t>
            </a:r>
            <a:r>
              <a:rPr lang="en-U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819400" y="0"/>
            <a:ext cx="6019800" cy="1752600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Inspiration</a:t>
            </a:r>
          </a:p>
          <a:p>
            <a:pPr algn="ct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“divinely breathed in”</a:t>
            </a:r>
          </a:p>
          <a:p>
            <a:pPr algn="ct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Thus: Given by the breathe of God</a:t>
            </a:r>
          </a:p>
        </p:txBody>
      </p:sp>
      <p:pic>
        <p:nvPicPr>
          <p:cNvPr id="9" name="Picture 2" descr="http://www.4-14.org.uk/wp-content/images/orig_Hands_holding_Bibl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1866765" cy="124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71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Bible (NT) is Her Only Guide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7620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Bible is A Complete &amp; Perfect Guide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inspired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3:16-17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Gives us all we need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Pet. 1:3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Can’t add to or take from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Rev. 22:18-19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for all delivered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us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Jude 3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Bible (NT) is Her Only Guide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Bible is A Complete &amp; Perfect Guide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We Follow Another Guide - Condemned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Worship is vain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Matt. 15:9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Accursed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Gal. 1:6-10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66800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1628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19417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Bible (NT) is Her Only Guide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5072062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Application &amp; Meaning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763000" cy="646331"/>
          </a:xfrm>
          <a:prstGeom prst="rect">
            <a:avLst/>
          </a:prstGeom>
          <a:solidFill>
            <a:srgbClr val="0066CC">
              <a:alpha val="34000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“Upon this rock, I will build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my church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Matt. 16:18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04800" y="3505200"/>
            <a:ext cx="8610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Thus, this is the Lord’s church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Since Jesus is Divine – it is a Divine institution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Application &amp; Meaning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 Believe &amp; Teach Must Be Found in the Bible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 be according as it is written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Cor. 4:13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Must be as the oracles of God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Pet. 4:11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finger on the text before we believe or practice!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Application &amp; Meaning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763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 Believe &amp; Teach Must Be Found in the Bible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Creed but the Bible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Bible is sufficient for all we teach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Pet. 4:11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Bible is sufficient for all we practice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Col. 3:17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Bible is sufficient for establishing faith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Rom. 10:17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there a need for a creed?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says more than Bible – says too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says less than Bible – says too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0" lvl="2" indent="-514350">
              <a:buFont typeface="+mj-lt"/>
              <a:buAutoNum type="alphaLcPeriod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says the same (it is the Bible) – we already have!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2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Application &amp; Meaning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534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 Believe &amp; Teach Must Be Found in the Bible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Creed but the Bible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Makes a Difference What We Believe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Possible to believe a lie and be lost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Thess. 2:10-12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are false teachers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John 4:1, 6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Need to careful examine what I am taught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17:11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Application &amp; Meaning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8534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We Believe &amp; Teach Must Be Found in the Bible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Creed but the Bible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Makes a Difference What We Believe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Faith (Church) is Not as Good as Another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one faith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4:5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is one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body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4:4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can be religious and be wrong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Gen. 4:3-5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4572000" y="1524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Cain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0" y="3048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Abel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3124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“Fruit of ground”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953000" y="1341870"/>
            <a:ext cx="38862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Offering: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“firstborn of his flock”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4953000" y="2743200"/>
            <a:ext cx="3810000" cy="1143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Respected</a:t>
            </a: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81000" y="2743200"/>
            <a:ext cx="3810000" cy="11430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Lord</a:t>
            </a:r>
          </a:p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Did Not Respect</a:t>
            </a:r>
          </a:p>
        </p:txBody>
      </p:sp>
      <p:pic>
        <p:nvPicPr>
          <p:cNvPr id="16393" name="Picture 15" descr="MCj01992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11430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638800" y="4267200"/>
            <a:ext cx="2514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“By Faith”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(Heb. 11:4)</a:t>
            </a:r>
          </a:p>
        </p:txBody>
      </p:sp>
      <p:pic>
        <p:nvPicPr>
          <p:cNvPr id="16395" name="Picture 18" descr="MCAN0370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96200" y="4572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762000" y="4267200"/>
            <a:ext cx="3048000" cy="4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Not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“By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Faith”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876800" y="4724400"/>
            <a:ext cx="3438525" cy="2133600"/>
            <a:chOff x="1574" y="3053"/>
            <a:chExt cx="2166" cy="1344"/>
          </a:xfrm>
        </p:grpSpPr>
        <p:pic>
          <p:nvPicPr>
            <p:cNvPr id="16398" name="Picture 23" descr="MCj0404647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61403">
              <a:off x="1574" y="3053"/>
              <a:ext cx="216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Text Box 24"/>
            <p:cNvSpPr txBox="1">
              <a:spLocks noChangeArrowheads="1"/>
            </p:cNvSpPr>
            <p:nvPr/>
          </p:nvSpPr>
          <p:spPr bwMode="auto">
            <a:xfrm>
              <a:off x="2112" y="3556"/>
              <a:ext cx="1296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Word</a:t>
              </a:r>
            </a:p>
            <a:p>
              <a:pPr algn="ctr">
                <a:lnSpc>
                  <a:spcPct val="70000"/>
                </a:lnSpc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Rom. 10:17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5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66800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09600" y="3316287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2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OT is Not Her Law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600" y="4194174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3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Bible (NT) is Her Only Guide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609600" y="5072062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                4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Application &amp; Meaning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-1447800" y="152400"/>
            <a:ext cx="12268200" cy="1676400"/>
            <a:chOff x="-1008" y="0"/>
            <a:chExt cx="7728" cy="1056"/>
          </a:xfrm>
        </p:grpSpPr>
        <p:pic>
          <p:nvPicPr>
            <p:cNvPr id="6166" name="Picture 5" descr="so0189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08" y="0"/>
              <a:ext cx="77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336" y="240"/>
              <a:ext cx="51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  <a:cs typeface="Arial" pitchFamily="34" charset="0"/>
                </a:rPr>
                <a:t>Salvation	</a:t>
              </a:r>
            </a:p>
          </p:txBody>
        </p:sp>
        <p:sp>
          <p:nvSpPr>
            <p:cNvPr id="6168" name="Text Box 7"/>
            <p:cNvSpPr txBox="1">
              <a:spLocks noChangeArrowheads="1"/>
            </p:cNvSpPr>
            <p:nvPr/>
          </p:nvSpPr>
          <p:spPr bwMode="auto">
            <a:xfrm>
              <a:off x="1056" y="624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>
                <a:latin typeface="Tempus Sans ITC" pitchFamily="82" charset="0"/>
              </a:endParaRP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304800" y="2590800"/>
            <a:ext cx="8991600" cy="579438"/>
            <a:chOff x="96" y="1660"/>
            <a:chExt cx="5856" cy="365"/>
          </a:xfrm>
        </p:grpSpPr>
        <p:sp>
          <p:nvSpPr>
            <p:cNvPr id="6164" name="Text Box 10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Hear the gospel 		(Rom. 10:17)</a:t>
              </a: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304800" y="3124200"/>
            <a:ext cx="8991600" cy="579438"/>
            <a:chOff x="96" y="1660"/>
            <a:chExt cx="5856" cy="365"/>
          </a:xfrm>
        </p:grpSpPr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Believe In Jesus		         (Jn. 8:24)</a:t>
              </a:r>
            </a:p>
          </p:txBody>
        </p:sp>
        <p:sp>
          <p:nvSpPr>
            <p:cNvPr id="6163" name="AutoShape 14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04800" y="3687763"/>
            <a:ext cx="8991600" cy="579437"/>
            <a:chOff x="96" y="1660"/>
            <a:chExt cx="5856" cy="365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empus Sans ITC" pitchFamily="82" charset="0"/>
                </a:rPr>
                <a:t>REPENT of your sins	         (</a:t>
              </a:r>
              <a:r>
                <a:rPr lang="en-US" sz="3200" b="1" dirty="0" err="1">
                  <a:latin typeface="Tempus Sans ITC" pitchFamily="82" charset="0"/>
                </a:rPr>
                <a:t>Lk</a:t>
              </a:r>
              <a:r>
                <a:rPr lang="en-US" sz="3200" b="1" dirty="0">
                  <a:latin typeface="Tempus Sans ITC" pitchFamily="82" charset="0"/>
                </a:rPr>
                <a:t>. </a:t>
              </a:r>
              <a:r>
                <a:rPr lang="en-US" sz="3200" b="1" dirty="0" smtClean="0">
                  <a:latin typeface="Tempus Sans ITC" pitchFamily="82" charset="0"/>
                </a:rPr>
                <a:t>13:3)</a:t>
              </a:r>
              <a:endParaRPr lang="en-US" sz="3200" b="1" dirty="0">
                <a:latin typeface="Tempus Sans ITC" pitchFamily="82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18"/>
          <p:cNvGrpSpPr>
            <a:grpSpLocks/>
          </p:cNvGrpSpPr>
          <p:nvPr/>
        </p:nvGrpSpPr>
        <p:grpSpPr bwMode="auto">
          <a:xfrm>
            <a:off x="304800" y="4221163"/>
            <a:ext cx="8991600" cy="579437"/>
            <a:chOff x="96" y="1660"/>
            <a:chExt cx="5856" cy="365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Confess your faith		(Matt. 10:32-33)</a:t>
              </a:r>
            </a:p>
          </p:txBody>
        </p:sp>
        <p:sp>
          <p:nvSpPr>
            <p:cNvPr id="6159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4800" y="4754563"/>
            <a:ext cx="9372600" cy="579437"/>
            <a:chOff x="96" y="1660"/>
            <a:chExt cx="5856" cy="365"/>
          </a:xfrm>
        </p:grpSpPr>
        <p:sp>
          <p:nvSpPr>
            <p:cNvPr id="6156" name="Text Box 22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Baptized Into Christ	         (Acts 2:38)</a:t>
              </a:r>
            </a:p>
          </p:txBody>
        </p:sp>
        <p:sp>
          <p:nvSpPr>
            <p:cNvPr id="6157" name="AutoShape 23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304800" y="6049963"/>
            <a:ext cx="9372600" cy="579437"/>
            <a:chOff x="96" y="1660"/>
            <a:chExt cx="5856" cy="365"/>
          </a:xfrm>
        </p:grpSpPr>
        <p:sp>
          <p:nvSpPr>
            <p:cNvPr id="6154" name="Text Box 25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Faithful until death             (Rev. 2:10)</a:t>
              </a:r>
            </a:p>
          </p:txBody>
        </p:sp>
        <p:sp>
          <p:nvSpPr>
            <p:cNvPr id="6155" name="AutoShape 26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57200" y="5410200"/>
            <a:ext cx="8458200" cy="579438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empus Sans ITC" pitchFamily="82" charset="0"/>
              </a:rPr>
              <a:t>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216933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1447800"/>
            <a:ext cx="7848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3" name="Picture 5" descr="j02393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108075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j02809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921">
            <a:off x="1371600" y="762000"/>
            <a:ext cx="12604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4191000" y="762000"/>
            <a:ext cx="0" cy="3124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Old Testament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4724400" y="304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New Testament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457200" y="2432050"/>
            <a:ext cx="3124200" cy="996950"/>
          </a:xfrm>
          <a:prstGeom prst="rect">
            <a:avLst/>
          </a:prstGeom>
          <a:solidFill>
            <a:srgbClr val="0000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Church Promised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dirty="0"/>
              <a:t>(</a:t>
            </a:r>
            <a:r>
              <a:rPr lang="en-US" sz="2400" b="1" dirty="0" smtClean="0">
                <a:solidFill>
                  <a:srgbClr val="FFFF00"/>
                </a:solidFill>
              </a:rPr>
              <a:t>Matt</a:t>
            </a:r>
            <a:r>
              <a:rPr lang="en-US" sz="2400" b="1" dirty="0">
                <a:solidFill>
                  <a:srgbClr val="FFFF00"/>
                </a:solidFill>
              </a:rPr>
              <a:t>. 16:18</a:t>
            </a:r>
            <a:r>
              <a:rPr lang="en-US" sz="2400" dirty="0"/>
              <a:t>)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257800" y="2432050"/>
            <a:ext cx="3124200" cy="996950"/>
          </a:xfrm>
          <a:prstGeom prst="rect">
            <a:avLst/>
          </a:prstGeom>
          <a:solidFill>
            <a:srgbClr val="0000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Church Built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dirty="0"/>
              <a:t>(</a:t>
            </a:r>
            <a:r>
              <a:rPr lang="en-US" sz="2400" b="1" dirty="0">
                <a:solidFill>
                  <a:srgbClr val="FFFF00"/>
                </a:solidFill>
              </a:rPr>
              <a:t>Act 2:47</a:t>
            </a:r>
            <a:r>
              <a:rPr lang="en-US" sz="2400" dirty="0"/>
              <a:t>)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228600" y="5181600"/>
            <a:ext cx="868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Thus, It is the New Testament </a:t>
            </a:r>
            <a:r>
              <a:rPr lang="en-US" sz="3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Church</a:t>
            </a:r>
            <a:endParaRPr lang="en-US" sz="36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457200" y="3581400"/>
            <a:ext cx="3124200" cy="996950"/>
          </a:xfrm>
          <a:prstGeom prst="rect">
            <a:avLst/>
          </a:prstGeom>
          <a:solidFill>
            <a:srgbClr val="0000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Not built upon OT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dirty="0"/>
              <a:t>(</a:t>
            </a:r>
            <a:r>
              <a:rPr lang="en-US" sz="2400" b="1" dirty="0" smtClean="0">
                <a:solidFill>
                  <a:srgbClr val="FFFF00"/>
                </a:solidFill>
              </a:rPr>
              <a:t>Matt</a:t>
            </a:r>
            <a:r>
              <a:rPr lang="en-US" sz="2400" b="1" dirty="0">
                <a:solidFill>
                  <a:srgbClr val="FFFF00"/>
                </a:solidFill>
              </a:rPr>
              <a:t>. 5</a:t>
            </a:r>
            <a:r>
              <a:rPr lang="en-US" sz="2400" dirty="0"/>
              <a:t>)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5334000" y="3581400"/>
            <a:ext cx="3124200" cy="996950"/>
          </a:xfrm>
          <a:prstGeom prst="rect">
            <a:avLst/>
          </a:prstGeom>
          <a:solidFill>
            <a:srgbClr val="0000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dirty="0"/>
              <a:t>Is built upon NT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dirty="0"/>
              <a:t>(</a:t>
            </a:r>
            <a:r>
              <a:rPr lang="en-US" sz="2400" b="1" dirty="0">
                <a:solidFill>
                  <a:srgbClr val="FFFF00"/>
                </a:solidFill>
              </a:rPr>
              <a:t>2 </a:t>
            </a:r>
            <a:r>
              <a:rPr lang="en-US" sz="2400" b="1" dirty="0" smtClean="0">
                <a:solidFill>
                  <a:srgbClr val="FFFF00"/>
                </a:solidFill>
              </a:rPr>
              <a:t>Cor. </a:t>
            </a:r>
            <a:r>
              <a:rPr lang="en-US" sz="2400" b="1" dirty="0">
                <a:solidFill>
                  <a:srgbClr val="FFFF00"/>
                </a:solidFill>
              </a:rPr>
              <a:t>3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38175" y="4800600"/>
            <a:ext cx="8001000" cy="12192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1903" y="304800"/>
            <a:ext cx="7196394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ctr"/>
            <a:r>
              <a:rPr lang="en-US" sz="88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New Testament</a:t>
            </a:r>
            <a:endParaRPr lang="en-US" sz="8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981200"/>
            <a:ext cx="769794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</a:t>
            </a:r>
            <a:endParaRPr lang="en-US" sz="199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848600" cy="1323439"/>
          </a:xfrm>
          <a:prstGeom prst="rect">
            <a:avLst/>
          </a:prstGeom>
          <a:noFill/>
          <a:ln>
            <a:solidFill>
              <a:schemeClr val="bg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Churches Have Various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Standards &amp; Disciplines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962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have creeds / disciplines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have an earthly head (Pope)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have a Council / Synod / Convention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have district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take votes </a:t>
            </a: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change </a:t>
            </a:r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positions</a:t>
            </a:r>
            <a:endParaRPr 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025" y="5029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Reason for so much division!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09600" y="24384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1066800"/>
            <a:ext cx="8305800" cy="914400"/>
          </a:xfrm>
          <a:prstGeom prst="roundRect">
            <a:avLst/>
          </a:prstGeom>
          <a:solidFill>
            <a:srgbClr val="00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It’s Standard and Discipline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0"/>
            <a:ext cx="5935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New Testament Church</a:t>
            </a:r>
            <a:endParaRPr lang="en-US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7620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Head of the Church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1:18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1:22-23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5:23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Means: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Head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Divine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Means: He is the only head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8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7620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Head of the Church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Has All Authority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28:18-19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– means none left for man – no human head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Under law of Christ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9:21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rules, laws, and guides – come from Christ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Church is to be subject to Christ (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5:24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609600" y="304800"/>
            <a:ext cx="7924800" cy="533400"/>
          </a:xfrm>
          <a:prstGeom prst="roundRect">
            <a:avLst>
              <a:gd name="adj" fmla="val 24106"/>
            </a:avLst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. </a:t>
            </a:r>
            <a:r>
              <a:rPr lang="en-US" sz="3200" b="1" dirty="0" smtClean="0">
                <a:solidFill>
                  <a:schemeClr val="bg2"/>
                </a:solidFill>
                <a:latin typeface="Times New Roman" pitchFamily="18" charset="0"/>
              </a:rPr>
              <a:t>Jesus is the Only Head</a:t>
            </a:r>
            <a:endParaRPr lang="en-US" sz="3200" b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1219200"/>
            <a:ext cx="82105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Head of the Church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Has All Authority</a:t>
            </a:r>
          </a:p>
          <a:p>
            <a:pPr marL="514350" indent="-514350">
              <a:buFont typeface="+mj-lt"/>
              <a:buAutoNum type="alphaUcPeriod"/>
            </a:pPr>
            <a:endParaRPr lang="en-US" sz="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Authority is Expressed Through Word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3:3-5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revealed to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inspired men who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wrote it down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3:17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must do all by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9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stay within the confines of his doctrine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364</TotalTime>
  <Words>1254</Words>
  <Application>Microsoft Office PowerPoint</Application>
  <PresentationFormat>On-screen Show (4:3)</PresentationFormat>
  <Paragraphs>210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Tahoma</vt:lpstr>
      <vt:lpstr>Verdana</vt:lpstr>
      <vt:lpstr>Tempus Sans ITC</vt:lpstr>
      <vt:lpstr>Calibri</vt:lpstr>
      <vt:lpstr>Times New Roman</vt:lpstr>
      <vt:lpstr>Wingdings</vt:lpstr>
      <vt:lpstr>Globe</vt:lpstr>
      <vt:lpstr>13_Office Theme</vt:lpstr>
      <vt:lpstr>Office Theme</vt:lpstr>
      <vt:lpstr>1_Globe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Bethel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 V. Rader</dc:creator>
  <cp:lastModifiedBy>John Croft</cp:lastModifiedBy>
  <cp:revision>45</cp:revision>
  <dcterms:created xsi:type="dcterms:W3CDTF">2006-01-22T03:44:01Z</dcterms:created>
  <dcterms:modified xsi:type="dcterms:W3CDTF">2016-07-25T14:49:19Z</dcterms:modified>
</cp:coreProperties>
</file>