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64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0134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833" y="1435100"/>
            <a:ext cx="3429001" cy="33782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1390650"/>
            <a:ext cx="3429000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3966" y="1390650"/>
            <a:ext cx="3441701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2" name="Picture 131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0440" y="3591983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3" name="Picture 132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96507" y="3591983"/>
            <a:ext cx="3811786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4" name="Picture 133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68923" y="3591983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59857" y="13256"/>
            <a:ext cx="110850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rgbClr val="FFFF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Lost and Found</a:t>
            </a:r>
            <a:endParaRPr lang="en-US" sz="8800" b="1" cap="none" spc="50" dirty="0">
              <a:ln w="11430"/>
              <a:gradFill>
                <a:gsLst>
                  <a:gs pos="25000">
                    <a:srgbClr val="FFFF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208" name="Shape 208"/>
          <p:cNvSpPr/>
          <p:nvPr/>
        </p:nvSpPr>
        <p:spPr>
          <a:xfrm>
            <a:off x="5645784" y="2857500"/>
            <a:ext cx="7359016" cy="6804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prodigal son made a conscious decision to leave home and waste his inheritance on sinful pleasure –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15:11-13</a:t>
            </a:r>
            <a:r>
              <a:rPr dirty="0"/>
              <a:t>)</a:t>
            </a:r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wayward son came to realize the high cost of sin -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15:14-16</a:t>
            </a:r>
            <a:r>
              <a:rPr dirty="0"/>
              <a:t>)  </a:t>
            </a:r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He came to realize he would be MUCH better off going home -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15:17-19</a:t>
            </a:r>
            <a:r>
              <a:rPr dirty="0"/>
              <a:t>) </a:t>
            </a:r>
          </a:p>
        </p:txBody>
      </p:sp>
      <p:pic>
        <p:nvPicPr>
          <p:cNvPr id="209" name="Picture 208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12" y="2624074"/>
            <a:ext cx="5527684" cy="71247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1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735" y="6334125"/>
            <a:ext cx="3441701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11" name="Picture 210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91778" y="853545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Son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215" name="Shape 215"/>
          <p:cNvSpPr/>
          <p:nvPr/>
        </p:nvSpPr>
        <p:spPr>
          <a:xfrm>
            <a:off x="5645784" y="2857500"/>
            <a:ext cx="7359016" cy="7015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LOST son made the decision to swallow his pride and return home  — (</a:t>
            </a:r>
            <a:r>
              <a:rPr i="1" dirty="0">
                <a:latin typeface="Baskerville"/>
                <a:ea typeface="Baskerville"/>
                <a:cs typeface="Baskerville"/>
                <a:sym typeface="Baskerville"/>
              </a:rPr>
              <a:t>What did he expect if he returned? What was he willing to accept</a:t>
            </a:r>
            <a:r>
              <a:rPr i="1" dirty="0" smtClean="0">
                <a:latin typeface="Baskerville"/>
                <a:ea typeface="Baskerville"/>
                <a:cs typeface="Baskerville"/>
                <a:sym typeface="Baskerville"/>
              </a:rPr>
              <a:t>?</a:t>
            </a:r>
            <a:r>
              <a:rPr dirty="0" smtClean="0"/>
              <a:t>)</a:t>
            </a:r>
            <a:r>
              <a:rPr lang="en-US" dirty="0" smtClean="0"/>
              <a:t> </a:t>
            </a:r>
            <a:r>
              <a:rPr dirty="0" smtClean="0"/>
              <a:t>- </a:t>
            </a:r>
            <a:r>
              <a:rPr dirty="0"/>
              <a:t>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15:18</a:t>
            </a:r>
            <a:r>
              <a:rPr lang="en-US" b="1" dirty="0" smtClean="0">
                <a:solidFill>
                  <a:srgbClr val="FFFF00"/>
                </a:solidFill>
              </a:rPr>
              <a:t>-</a:t>
            </a:r>
            <a:r>
              <a:rPr b="1" dirty="0" smtClean="0">
                <a:solidFill>
                  <a:srgbClr val="FFFF00"/>
                </a:solidFill>
              </a:rPr>
              <a:t>19</a:t>
            </a:r>
            <a:r>
              <a:rPr dirty="0"/>
              <a:t>) </a:t>
            </a:r>
            <a:endParaRPr lang="en-US" dirty="0" smtClean="0"/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1200" dirty="0"/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son arose and went home </a:t>
            </a:r>
            <a:endParaRPr lang="en-US" dirty="0"/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1200" dirty="0"/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FATHER’s response: He saw … ran … embraced … kissed -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15:20</a:t>
            </a:r>
            <a:r>
              <a:rPr dirty="0"/>
              <a:t>)</a:t>
            </a:r>
          </a:p>
        </p:txBody>
      </p:sp>
      <p:pic>
        <p:nvPicPr>
          <p:cNvPr id="216" name="Picture 215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12" y="2624074"/>
            <a:ext cx="5527684" cy="71247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1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735" y="6334125"/>
            <a:ext cx="3441701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18" name="Picture 217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91778" y="853545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Son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222" name="Shape 222"/>
          <p:cNvSpPr/>
          <p:nvPr/>
        </p:nvSpPr>
        <p:spPr>
          <a:xfrm>
            <a:off x="5645784" y="2857500"/>
            <a:ext cx="7359016" cy="6804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son’s confession (</a:t>
            </a:r>
            <a:r>
              <a:rPr i="1" dirty="0">
                <a:latin typeface="Baskerville"/>
                <a:ea typeface="Baskerville"/>
                <a:cs typeface="Baskerville"/>
                <a:sym typeface="Baskerville"/>
              </a:rPr>
              <a:t>I have </a:t>
            </a:r>
            <a:r>
              <a:rPr i="1" dirty="0" smtClean="0">
                <a:latin typeface="Baskerville"/>
                <a:ea typeface="Baskerville"/>
                <a:cs typeface="Baskerville"/>
                <a:sym typeface="Baskerville"/>
              </a:rPr>
              <a:t>sinned</a:t>
            </a:r>
            <a:r>
              <a:rPr lang="en-US" i="1" dirty="0" smtClean="0">
                <a:latin typeface="Baskerville"/>
                <a:ea typeface="Baskerville"/>
                <a:cs typeface="Baskerville"/>
                <a:sym typeface="Baskerville"/>
              </a:rPr>
              <a:t>…</a:t>
            </a:r>
            <a:r>
              <a:rPr i="1" dirty="0" smtClean="0">
                <a:latin typeface="Baskerville"/>
                <a:ea typeface="Baskerville"/>
                <a:cs typeface="Baskerville"/>
                <a:sym typeface="Baskerville"/>
              </a:rPr>
              <a:t>not </a:t>
            </a:r>
            <a:r>
              <a:rPr i="1" dirty="0">
                <a:latin typeface="Baskerville"/>
                <a:ea typeface="Baskerville"/>
                <a:cs typeface="Baskerville"/>
                <a:sym typeface="Baskerville"/>
              </a:rPr>
              <a:t>worthy to be called your son … make me a hired servant</a:t>
            </a:r>
            <a:r>
              <a:rPr dirty="0"/>
              <a:t>)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15:21</a:t>
            </a:r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FATHER gladly receives the son and adorns him with </a:t>
            </a:r>
            <a:r>
              <a:rPr dirty="0" smtClean="0"/>
              <a:t>a </a:t>
            </a:r>
            <a:r>
              <a:rPr dirty="0"/>
              <a:t>robe … a ring … and sandals </a:t>
            </a:r>
            <a:r>
              <a:rPr dirty="0" smtClean="0"/>
              <a:t> </a:t>
            </a:r>
            <a:r>
              <a:rPr dirty="0"/>
              <a:t>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15:22</a:t>
            </a:r>
            <a:r>
              <a:rPr dirty="0"/>
              <a:t>)</a:t>
            </a:r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2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FATHER has a feast prepared that they may celebrate -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15:23</a:t>
            </a:r>
            <a:r>
              <a:rPr dirty="0"/>
              <a:t>)</a:t>
            </a:r>
          </a:p>
        </p:txBody>
      </p:sp>
      <p:pic>
        <p:nvPicPr>
          <p:cNvPr id="223" name="Picture 222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12" y="2624074"/>
            <a:ext cx="5527684" cy="71247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2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735" y="6334125"/>
            <a:ext cx="3441701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25" name="Picture 224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91778" y="853545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Son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pic>
        <p:nvPicPr>
          <p:cNvPr id="229" name="Picture 228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12" y="2624074"/>
            <a:ext cx="5527684" cy="71247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735" y="6334125"/>
            <a:ext cx="3441701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31" name="Picture 230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91778" y="853545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232" name="Shape 232"/>
          <p:cNvSpPr/>
          <p:nvPr/>
        </p:nvSpPr>
        <p:spPr>
          <a:xfrm>
            <a:off x="5779376" y="3303524"/>
            <a:ext cx="6902078" cy="4919295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200"/>
              </a:spcBef>
              <a:defRPr sz="4300">
                <a:solidFill>
                  <a:srgbClr val="FFFFFF"/>
                </a:solidFill>
                <a:effectLst>
                  <a:outerShdw blurRad="63500" dist="63500" dir="1787319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15:24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1200"/>
              </a:spcBef>
              <a:defRPr sz="5200">
                <a:solidFill>
                  <a:srgbClr val="FFFFFF"/>
                </a:solidFill>
                <a:effectLst>
                  <a:outerShdw blurRad="63500" dist="63500" dir="1787319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aseline="31999" dirty="0"/>
              <a:t>24</a:t>
            </a:r>
            <a:r>
              <a:rPr dirty="0"/>
              <a:t> for this my son was dead and is alive again; he was </a:t>
            </a:r>
            <a:r>
              <a:rPr b="1" u="sng" dirty="0"/>
              <a:t>lost and is found</a:t>
            </a:r>
            <a:r>
              <a:rPr dirty="0" smtClean="0"/>
              <a:t>. </a:t>
            </a:r>
            <a:r>
              <a:rPr dirty="0"/>
              <a:t>And they began to be merry.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Son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3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49" y="2608794"/>
            <a:ext cx="5510961" cy="6824911"/>
          </a:xfrm>
          <a:prstGeom prst="rect">
            <a:avLst/>
          </a:prstGeom>
        </p:spPr>
      </p:pic>
      <p:sp>
        <p:nvSpPr>
          <p:cNvPr id="235" name="Shape 235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237" name="Shape 237"/>
          <p:cNvSpPr/>
          <p:nvPr/>
        </p:nvSpPr>
        <p:spPr>
          <a:xfrm>
            <a:off x="5645783" y="2857500"/>
            <a:ext cx="7371717" cy="5666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3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ANGER of the older son - He would not go in —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15:25-28</a:t>
            </a:r>
            <a:r>
              <a:rPr dirty="0"/>
              <a:t>)</a:t>
            </a:r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3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FATHER goes out and pleads with the older son -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15:28</a:t>
            </a:r>
            <a:r>
              <a:rPr dirty="0"/>
              <a:t>)</a:t>
            </a:r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3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son makes his case that the younger son should not be treated so well -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15:29-30</a:t>
            </a:r>
            <a:r>
              <a:rPr dirty="0"/>
              <a:t>)</a:t>
            </a:r>
          </a:p>
        </p:txBody>
      </p:sp>
      <p:pic>
        <p:nvPicPr>
          <p:cNvPr id="23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735" y="6334125"/>
            <a:ext cx="3441701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39" name="Picture 238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91778" y="853545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Son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40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49" y="2608794"/>
            <a:ext cx="5510961" cy="6824911"/>
          </a:xfrm>
          <a:prstGeom prst="rect">
            <a:avLst/>
          </a:prstGeom>
        </p:spPr>
      </p:pic>
      <p:sp>
        <p:nvSpPr>
          <p:cNvPr id="242" name="Shape 242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pic>
        <p:nvPicPr>
          <p:cNvPr id="2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735" y="6334125"/>
            <a:ext cx="3441701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45" name="Picture 24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91778" y="853545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246" name="Shape 246"/>
          <p:cNvSpPr/>
          <p:nvPr/>
        </p:nvSpPr>
        <p:spPr>
          <a:xfrm>
            <a:off x="5617937" y="2890699"/>
            <a:ext cx="7069787" cy="5709255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000"/>
              </a:spcBef>
              <a:defRPr sz="3600">
                <a:solidFill>
                  <a:srgbClr val="FFFFFF"/>
                </a:solidFill>
                <a:effectLst>
                  <a:outerShdw blurRad="63500" dist="63500" dir="3286944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15:31–32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1000"/>
              </a:spcBef>
              <a:defRPr sz="4000">
                <a:solidFill>
                  <a:srgbClr val="FFFFFF"/>
                </a:solidFill>
                <a:effectLst>
                  <a:outerShdw blurRad="63500" dist="63500" dir="3286944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aseline="31999" dirty="0"/>
              <a:t>31</a:t>
            </a:r>
            <a:r>
              <a:rPr dirty="0"/>
              <a:t> “And he said to him, ‘Son, you are always with me, and all that I have is yours. </a:t>
            </a:r>
            <a:r>
              <a:rPr baseline="31999" dirty="0"/>
              <a:t>32</a:t>
            </a:r>
            <a:r>
              <a:rPr dirty="0"/>
              <a:t> It was right that we should make merry and be glad, for your brother was dead and is alive again, and was </a:t>
            </a:r>
            <a:r>
              <a:rPr b="1" u="sng" dirty="0"/>
              <a:t>lost and is found</a:t>
            </a:r>
            <a:r>
              <a:rPr dirty="0"/>
              <a:t>.’ 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Son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250" name="Shape 250"/>
          <p:cNvSpPr/>
          <p:nvPr/>
        </p:nvSpPr>
        <p:spPr>
          <a:xfrm>
            <a:off x="2116574" y="3111500"/>
            <a:ext cx="10888226" cy="6610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490070" indent="-490070" algn="l" defTabSz="1300480">
              <a:spcBef>
                <a:spcPts val="2100"/>
              </a:spcBef>
              <a:buSzPct val="56000"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="1" dirty="0">
                <a:solidFill>
                  <a:srgbClr val="FFFF00"/>
                </a:solidFill>
              </a:rPr>
              <a:t>LOST SHEEP </a:t>
            </a:r>
            <a:r>
              <a:rPr dirty="0"/>
              <a:t>- was lost, knew it was lost, did not know the way home (</a:t>
            </a:r>
            <a:r>
              <a:rPr i="1" dirty="0">
                <a:latin typeface="Baskerville"/>
                <a:ea typeface="Baskerville"/>
                <a:cs typeface="Baskerville"/>
                <a:sym typeface="Baskerville"/>
              </a:rPr>
              <a:t>had to be led home</a:t>
            </a:r>
            <a:r>
              <a:rPr dirty="0" smtClean="0"/>
              <a:t>)</a:t>
            </a:r>
            <a:endParaRPr lang="en-US" dirty="0" smtClean="0"/>
          </a:p>
          <a:p>
            <a:pPr marL="490070" indent="-490070" algn="l" defTabSz="1300480">
              <a:spcBef>
                <a:spcPts val="2100"/>
              </a:spcBef>
              <a:buSzPct val="56000"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400" dirty="0"/>
          </a:p>
          <a:p>
            <a:pPr marL="490070" indent="-490070" algn="l" defTabSz="1300480">
              <a:spcBef>
                <a:spcPts val="2100"/>
              </a:spcBef>
              <a:buSzPct val="56000"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="1" dirty="0">
                <a:solidFill>
                  <a:srgbClr val="FFFF00"/>
                </a:solidFill>
              </a:rPr>
              <a:t>LOST COIN </a:t>
            </a:r>
            <a:r>
              <a:rPr dirty="0"/>
              <a:t>- was lost, did not know it was lost, did not know the way home (</a:t>
            </a:r>
            <a:r>
              <a:rPr i="1" dirty="0">
                <a:latin typeface="Baskerville"/>
                <a:ea typeface="Baskerville"/>
                <a:cs typeface="Baskerville"/>
                <a:sym typeface="Baskerville"/>
              </a:rPr>
              <a:t>had to be found</a:t>
            </a:r>
            <a:r>
              <a:rPr dirty="0" smtClean="0"/>
              <a:t>)</a:t>
            </a:r>
            <a:endParaRPr lang="en-US" dirty="0" smtClean="0"/>
          </a:p>
          <a:p>
            <a:pPr marL="490070" indent="-490070" algn="l" defTabSz="1300480">
              <a:spcBef>
                <a:spcPts val="2100"/>
              </a:spcBef>
              <a:buSzPct val="56000"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400" dirty="0"/>
          </a:p>
          <a:p>
            <a:pPr marL="490070" indent="-490070" algn="l" defTabSz="1300480">
              <a:spcBef>
                <a:spcPts val="2100"/>
              </a:spcBef>
              <a:buSzPct val="56000"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="1" dirty="0">
                <a:solidFill>
                  <a:srgbClr val="FFFF00"/>
                </a:solidFill>
              </a:rPr>
              <a:t>LOST SON </a:t>
            </a:r>
            <a:r>
              <a:rPr dirty="0"/>
              <a:t>- was lost, knew he was lost, knew the way home (</a:t>
            </a:r>
            <a:r>
              <a:rPr i="1" dirty="0">
                <a:latin typeface="Baskerville"/>
                <a:ea typeface="Baskerville"/>
                <a:cs typeface="Baskerville"/>
                <a:sym typeface="Baskerville"/>
              </a:rPr>
              <a:t>had to decide</a:t>
            </a:r>
            <a:r>
              <a:rPr dirty="0" smtClean="0"/>
              <a:t>)</a:t>
            </a:r>
            <a:endParaRPr lang="en-US" dirty="0" smtClean="0"/>
          </a:p>
          <a:p>
            <a:pPr marL="490070" indent="-490070" algn="l" defTabSz="1300480">
              <a:spcBef>
                <a:spcPts val="2100"/>
              </a:spcBef>
              <a:buSzPct val="56000"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400" dirty="0"/>
          </a:p>
          <a:p>
            <a:pPr marL="490070" indent="-490070" algn="l" defTabSz="1300480">
              <a:spcBef>
                <a:spcPts val="2100"/>
              </a:spcBef>
              <a:buSzPct val="56000"/>
              <a:buBlip>
                <a:blip r:embed="rId2"/>
              </a:buBlip>
              <a:defRPr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="1" dirty="0">
                <a:solidFill>
                  <a:srgbClr val="FFFF00"/>
                </a:solidFill>
              </a:rPr>
              <a:t>ELDER BROTHER </a:t>
            </a:r>
            <a:r>
              <a:rPr dirty="0"/>
              <a:t>- was lost, did not know he was lost (</a:t>
            </a:r>
            <a:r>
              <a:rPr i="1" dirty="0">
                <a:latin typeface="Baskerville"/>
                <a:ea typeface="Baskerville"/>
                <a:cs typeface="Baskerville"/>
                <a:sym typeface="Baskerville"/>
              </a:rPr>
              <a:t>needed to learn of his condition</a:t>
            </a:r>
            <a:r>
              <a:rPr dirty="0"/>
              <a:t>)</a:t>
            </a:r>
          </a:p>
        </p:txBody>
      </p:sp>
      <p:pic>
        <p:nvPicPr>
          <p:cNvPr id="25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219" y="2566458"/>
            <a:ext cx="1828801" cy="1801708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5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219" y="4260571"/>
            <a:ext cx="1828801" cy="1849121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5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2219" y="5981803"/>
            <a:ext cx="1828801" cy="1842298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5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2219" y="7648667"/>
            <a:ext cx="1828801" cy="194421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4 Types of Lost Sinners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5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57" y="2578100"/>
            <a:ext cx="5748712" cy="6896012"/>
          </a:xfrm>
          <a:prstGeom prst="rect">
            <a:avLst/>
          </a:prstGeom>
        </p:spPr>
      </p:pic>
      <p:sp>
        <p:nvSpPr>
          <p:cNvPr id="257" name="Shape 257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259" name="Shape 259"/>
          <p:cNvSpPr/>
          <p:nvPr/>
        </p:nvSpPr>
        <p:spPr>
          <a:xfrm>
            <a:off x="5844615" y="2887681"/>
            <a:ext cx="7172885" cy="6471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490070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9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Sinners NEVER lose their VALUE – </a:t>
            </a:r>
            <a:r>
              <a:rPr b="1" dirty="0" smtClean="0">
                <a:solidFill>
                  <a:srgbClr val="FFFF00"/>
                </a:solidFill>
              </a:rPr>
              <a:t>Ma</a:t>
            </a:r>
            <a:r>
              <a:rPr lang="en-US" b="1" dirty="0" smtClean="0">
                <a:solidFill>
                  <a:srgbClr val="FFFF00"/>
                </a:solidFill>
              </a:rPr>
              <a:t>t</a:t>
            </a:r>
            <a:r>
              <a:rPr b="1" dirty="0" smtClean="0">
                <a:solidFill>
                  <a:srgbClr val="FFFF00"/>
                </a:solidFill>
              </a:rPr>
              <a:t>t</a:t>
            </a:r>
            <a:r>
              <a:rPr b="1" dirty="0">
                <a:solidFill>
                  <a:srgbClr val="FFFF00"/>
                </a:solidFill>
              </a:rPr>
              <a:t>. </a:t>
            </a:r>
            <a:r>
              <a:rPr b="1" dirty="0" smtClean="0">
                <a:solidFill>
                  <a:srgbClr val="FFFF00"/>
                </a:solidFill>
              </a:rPr>
              <a:t>16:26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 defTabSz="1300480">
              <a:spcBef>
                <a:spcPts val="1500"/>
              </a:spcBef>
              <a:buSzPct val="56000"/>
              <a:defRPr sz="39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1600" b="1" dirty="0">
              <a:solidFill>
                <a:srgbClr val="FFFF00"/>
              </a:solidFill>
            </a:endParaRPr>
          </a:p>
          <a:p>
            <a:pPr marL="896470" lvl="1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They lose their way </a:t>
            </a:r>
            <a:endParaRPr lang="en-US" dirty="0" smtClean="0"/>
          </a:p>
          <a:p>
            <a:pPr marL="896470" lvl="1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1100" dirty="0"/>
          </a:p>
          <a:p>
            <a:pPr marL="896470" lvl="1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They lose their </a:t>
            </a:r>
            <a:r>
              <a:rPr dirty="0" smtClean="0"/>
              <a:t>usefulness</a:t>
            </a:r>
            <a:endParaRPr lang="en-US" dirty="0" smtClean="0"/>
          </a:p>
          <a:p>
            <a:pPr marL="406400" lvl="1" indent="0" algn="l" defTabSz="1300480">
              <a:spcBef>
                <a:spcPts val="1500"/>
              </a:spcBef>
              <a:buSzPct val="56000"/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1100" dirty="0"/>
          </a:p>
          <a:p>
            <a:pPr marL="896470" lvl="1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They lose their relationship with </a:t>
            </a:r>
            <a:r>
              <a:rPr dirty="0" smtClean="0"/>
              <a:t>God</a:t>
            </a:r>
            <a:endParaRPr lang="en-US" dirty="0" smtClean="0"/>
          </a:p>
          <a:p>
            <a:pPr marL="896470" lvl="1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lang="en-US" sz="1100" dirty="0" smtClean="0"/>
          </a:p>
          <a:p>
            <a:pPr marL="896470" lvl="1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 smtClean="0"/>
              <a:t>They </a:t>
            </a:r>
            <a:r>
              <a:rPr dirty="0"/>
              <a:t>lose their souls </a:t>
            </a:r>
          </a:p>
        </p:txBody>
      </p:sp>
      <p:pic>
        <p:nvPicPr>
          <p:cNvPr id="26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219" y="2566458"/>
            <a:ext cx="1828801" cy="1801708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6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2219" y="4260571"/>
            <a:ext cx="1828801" cy="1849121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6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2219" y="5981803"/>
            <a:ext cx="1828801" cy="1842298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6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2219" y="7648667"/>
            <a:ext cx="1828801" cy="194421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</a:t>
            </a:r>
            <a:r>
              <a:rPr kumimoji="0" lang="en-US" sz="6000" b="0" i="0" u="none" strike="noStrike" cap="none" spc="0" normalizeH="0" baseline="0" dirty="0" err="1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Lostness</a:t>
            </a: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the Lost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64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57" y="2578100"/>
            <a:ext cx="5748712" cy="6896012"/>
          </a:xfrm>
          <a:prstGeom prst="rect">
            <a:avLst/>
          </a:prstGeom>
        </p:spPr>
      </p:pic>
      <p:sp>
        <p:nvSpPr>
          <p:cNvPr id="266" name="Shape 266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268" name="Shape 268"/>
          <p:cNvSpPr/>
          <p:nvPr/>
        </p:nvSpPr>
        <p:spPr>
          <a:xfrm>
            <a:off x="5715101" y="2786081"/>
            <a:ext cx="7302399" cy="644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490070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State of The Lost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b="1" dirty="0" smtClean="0">
                <a:solidFill>
                  <a:srgbClr val="FFFF00"/>
                </a:solidFill>
              </a:rPr>
              <a:t>Eph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2:12</a:t>
            </a:r>
            <a:endParaRPr b="1" dirty="0">
              <a:solidFill>
                <a:srgbClr val="FFFF00"/>
              </a:solidFill>
            </a:endParaRPr>
          </a:p>
          <a:p>
            <a:pPr marL="490070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Love God Has For The Lost – </a:t>
            </a:r>
            <a:r>
              <a:rPr b="1" dirty="0" smtClean="0">
                <a:solidFill>
                  <a:srgbClr val="FFFF00"/>
                </a:solidFill>
              </a:rPr>
              <a:t>Jn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3:16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490070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 smtClean="0"/>
              <a:t>The </a:t>
            </a:r>
            <a:r>
              <a:rPr dirty="0"/>
              <a:t>Rejoicing In Heaven For The Penitent  – </a:t>
            </a:r>
            <a:r>
              <a:rPr lang="en-US" b="1" dirty="0" smtClean="0">
                <a:solidFill>
                  <a:srgbClr val="FFFF00"/>
                </a:solidFill>
              </a:rPr>
              <a:t>Lk. 15:</a:t>
            </a:r>
            <a:r>
              <a:rPr b="1" dirty="0" smtClean="0">
                <a:solidFill>
                  <a:srgbClr val="FFFF00"/>
                </a:solidFill>
              </a:rPr>
              <a:t>7,10</a:t>
            </a:r>
            <a:endParaRPr b="1" dirty="0">
              <a:solidFill>
                <a:srgbClr val="FFFF00"/>
              </a:solidFill>
            </a:endParaRPr>
          </a:p>
          <a:p>
            <a:pPr marL="490070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The Value of The Lost – </a:t>
            </a:r>
            <a:r>
              <a:rPr b="1" dirty="0" smtClean="0">
                <a:solidFill>
                  <a:srgbClr val="FFFF00"/>
                </a:solidFill>
              </a:rPr>
              <a:t>Mat</a:t>
            </a:r>
            <a:r>
              <a:rPr lang="en-US" b="1" dirty="0" smtClean="0">
                <a:solidFill>
                  <a:srgbClr val="FFFF00"/>
                </a:solidFill>
              </a:rPr>
              <a:t>t.</a:t>
            </a:r>
            <a:r>
              <a:rPr b="1" dirty="0" smtClean="0">
                <a:solidFill>
                  <a:srgbClr val="FFFF00"/>
                </a:solidFill>
              </a:rPr>
              <a:t> 18:14</a:t>
            </a:r>
            <a:endParaRPr b="1" dirty="0">
              <a:solidFill>
                <a:srgbClr val="FFFF00"/>
              </a:solidFill>
            </a:endParaRPr>
          </a:p>
          <a:p>
            <a:pPr marL="490070" indent="-490070" algn="l" defTabSz="1300480">
              <a:spcBef>
                <a:spcPts val="1500"/>
              </a:spcBef>
              <a:buSzPct val="56000"/>
              <a:buBlip>
                <a:blip r:embed="rId3"/>
              </a:buBlip>
              <a:defRPr sz="36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Our Attitude Toward The Lost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b="1" dirty="0" smtClean="0">
                <a:solidFill>
                  <a:srgbClr val="FFFF00"/>
                </a:solidFill>
              </a:rPr>
              <a:t>Ro</a:t>
            </a:r>
            <a:r>
              <a:rPr lang="en-US" b="1" dirty="0" smtClean="0">
                <a:solidFill>
                  <a:srgbClr val="FFFF00"/>
                </a:solidFill>
              </a:rPr>
              <a:t>m.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b="1" dirty="0" smtClean="0">
                <a:solidFill>
                  <a:srgbClr val="FFFF00"/>
                </a:solidFill>
              </a:rPr>
              <a:t>10:1</a:t>
            </a:r>
            <a:endParaRPr b="1" dirty="0">
              <a:solidFill>
                <a:srgbClr val="FFFF00"/>
              </a:solidFill>
            </a:endParaRPr>
          </a:p>
        </p:txBody>
      </p:sp>
      <p:pic>
        <p:nvPicPr>
          <p:cNvPr id="26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219" y="2566458"/>
            <a:ext cx="1828801" cy="1801708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7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2219" y="4260571"/>
            <a:ext cx="1828801" cy="1849121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7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2219" y="5981803"/>
            <a:ext cx="1828801" cy="1842298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72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2219" y="7648667"/>
            <a:ext cx="1828801" cy="194421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Important Lessons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Line Callout 2 10"/>
          <p:cNvSpPr/>
          <p:nvPr/>
        </p:nvSpPr>
        <p:spPr bwMode="auto">
          <a:xfrm>
            <a:off x="145057" y="2965170"/>
            <a:ext cx="5366743" cy="2521229"/>
          </a:xfrm>
          <a:prstGeom prst="borderCallout2">
            <a:avLst>
              <a:gd name="adj1" fmla="val 30374"/>
              <a:gd name="adj2" fmla="val 99741"/>
              <a:gd name="adj3" fmla="val 30731"/>
              <a:gd name="adj4" fmla="val 100065"/>
              <a:gd name="adj5" fmla="val 29618"/>
              <a:gd name="adj6" fmla="val 113057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3600" b="1" dirty="0" smtClean="0">
                <a:solidFill>
                  <a:srgbClr val="000000"/>
                </a:solidFill>
                <a:effectLst/>
                <a:cs typeface="Arial"/>
              </a:rPr>
              <a:t>At </a:t>
            </a:r>
            <a:r>
              <a:rPr lang="en-US" sz="3600" b="1" dirty="0">
                <a:solidFill>
                  <a:srgbClr val="000000"/>
                </a:solidFill>
                <a:effectLst/>
                <a:cs typeface="Arial"/>
              </a:rPr>
              <a:t>that time you were without </a:t>
            </a:r>
            <a:r>
              <a:rPr lang="en-US" sz="3600" b="1" dirty="0" smtClean="0">
                <a:solidFill>
                  <a:srgbClr val="000000"/>
                </a:solidFill>
                <a:effectLst/>
                <a:cs typeface="Arial"/>
              </a:rPr>
              <a:t>Christ…having </a:t>
            </a:r>
            <a:r>
              <a:rPr lang="en-US" sz="3600" b="1" dirty="0">
                <a:solidFill>
                  <a:srgbClr val="000000"/>
                </a:solidFill>
                <a:effectLst/>
                <a:cs typeface="Arial"/>
              </a:rPr>
              <a:t>no hope and without God in the world. </a:t>
            </a:r>
          </a:p>
        </p:txBody>
      </p:sp>
      <p:sp>
        <p:nvSpPr>
          <p:cNvPr id="12" name="Line Callout 2 11"/>
          <p:cNvSpPr/>
          <p:nvPr/>
        </p:nvSpPr>
        <p:spPr bwMode="auto">
          <a:xfrm>
            <a:off x="149192" y="2965170"/>
            <a:ext cx="5366743" cy="4121430"/>
          </a:xfrm>
          <a:prstGeom prst="borderCallout2">
            <a:avLst>
              <a:gd name="adj1" fmla="val 30374"/>
              <a:gd name="adj2" fmla="val 99741"/>
              <a:gd name="adj3" fmla="val 30731"/>
              <a:gd name="adj4" fmla="val 100065"/>
              <a:gd name="adj5" fmla="val 44256"/>
              <a:gd name="adj6" fmla="val 119397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3600" b="1" dirty="0">
                <a:solidFill>
                  <a:srgbClr val="000000"/>
                </a:solidFill>
                <a:effectLst/>
                <a:cs typeface="Arial"/>
              </a:rPr>
              <a:t>For God so loved the world that He gave His only begotten Son, that whoever believes in Him should not perish but have everlasting life. </a:t>
            </a:r>
          </a:p>
        </p:txBody>
      </p:sp>
      <p:sp>
        <p:nvSpPr>
          <p:cNvPr id="13" name="Line Callout 2 12"/>
          <p:cNvSpPr/>
          <p:nvPr/>
        </p:nvSpPr>
        <p:spPr bwMode="auto">
          <a:xfrm>
            <a:off x="145056" y="2965170"/>
            <a:ext cx="5366743" cy="3060936"/>
          </a:xfrm>
          <a:prstGeom prst="borderCallout2">
            <a:avLst>
              <a:gd name="adj1" fmla="val 30374"/>
              <a:gd name="adj2" fmla="val 99741"/>
              <a:gd name="adj3" fmla="val 30731"/>
              <a:gd name="adj4" fmla="val 100065"/>
              <a:gd name="adj5" fmla="val 143171"/>
              <a:gd name="adj6" fmla="val 114246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3600" b="1" dirty="0">
                <a:solidFill>
                  <a:srgbClr val="000000"/>
                </a:solidFill>
                <a:effectLst/>
                <a:cs typeface="Arial"/>
              </a:rPr>
              <a:t> Even so it is not the will of your Father who is in heaven that one of these little ones should perish. </a:t>
            </a:r>
          </a:p>
        </p:txBody>
      </p:sp>
      <p:sp>
        <p:nvSpPr>
          <p:cNvPr id="14" name="Line Callout 2 13"/>
          <p:cNvSpPr/>
          <p:nvPr/>
        </p:nvSpPr>
        <p:spPr bwMode="auto">
          <a:xfrm>
            <a:off x="143360" y="3019089"/>
            <a:ext cx="5366743" cy="3060936"/>
          </a:xfrm>
          <a:prstGeom prst="borderCallout2">
            <a:avLst>
              <a:gd name="adj1" fmla="val 30374"/>
              <a:gd name="adj2" fmla="val 99741"/>
              <a:gd name="adj3" fmla="val 30731"/>
              <a:gd name="adj4" fmla="val 100065"/>
              <a:gd name="adj5" fmla="val 182770"/>
              <a:gd name="adj6" fmla="val 113454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3600" b="1" dirty="0">
                <a:solidFill>
                  <a:srgbClr val="000000"/>
                </a:solidFill>
                <a:effectLst/>
                <a:cs typeface="Arial"/>
              </a:rPr>
              <a:t>Brethren, my heart's desire and prayer to God for Israel is that they may be saved.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833" y="1435100"/>
            <a:ext cx="3429001" cy="33782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1390650"/>
            <a:ext cx="3429000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3966" y="1390650"/>
            <a:ext cx="3441701" cy="34671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2" name="Picture 131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0440" y="3591983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3" name="Picture 132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96507" y="3591983"/>
            <a:ext cx="3811786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34" name="Picture 133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68923" y="3591983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75432" y="7543800"/>
            <a:ext cx="6502400" cy="20056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00480">
              <a:spcBef>
                <a:spcPts val="1700"/>
              </a:spcBef>
              <a:defRPr sz="5000">
                <a:solidFill>
                  <a:srgbClr val="FFFFFF"/>
                </a:solidFill>
                <a:effectLst>
                  <a:outerShdw blurRad="88900" dist="88900" dir="2700000" rotWithShape="0">
                    <a:srgbClr val="000000"/>
                  </a:outerShdw>
                </a:effectLst>
                <a:latin typeface="Archie"/>
                <a:ea typeface="Archie"/>
                <a:cs typeface="Archie"/>
                <a:sym typeface="Archie"/>
              </a:defRPr>
            </a:pPr>
            <a:r>
              <a:rPr lang="en-US" sz="3200" dirty="0"/>
              <a:t>The Lost Coin?</a:t>
            </a:r>
          </a:p>
          <a:p>
            <a:pPr defTabSz="1300480">
              <a:spcBef>
                <a:spcPts val="1700"/>
              </a:spcBef>
              <a:defRPr sz="5000">
                <a:solidFill>
                  <a:srgbClr val="FFFFFF"/>
                </a:solidFill>
                <a:effectLst>
                  <a:outerShdw blurRad="88900" dist="88900" dir="2700000" rotWithShape="0">
                    <a:srgbClr val="000000"/>
                  </a:outerShdw>
                </a:effectLst>
                <a:latin typeface="Archie"/>
                <a:ea typeface="Archie"/>
                <a:cs typeface="Archie"/>
                <a:sym typeface="Archie"/>
              </a:defRPr>
            </a:pPr>
            <a:r>
              <a:rPr lang="en-US" sz="3200" dirty="0"/>
              <a:t>The Lost Son?</a:t>
            </a:r>
          </a:p>
          <a:p>
            <a:pPr defTabSz="1300480">
              <a:spcBef>
                <a:spcPts val="1700"/>
              </a:spcBef>
              <a:defRPr sz="5000">
                <a:solidFill>
                  <a:srgbClr val="FFFFFF"/>
                </a:solidFill>
                <a:effectLst>
                  <a:outerShdw blurRad="88900" dist="88900" dir="2700000" rotWithShape="0">
                    <a:srgbClr val="000000"/>
                  </a:outerShdw>
                </a:effectLst>
                <a:latin typeface="Archie"/>
                <a:ea typeface="Archie"/>
                <a:cs typeface="Archie"/>
                <a:sym typeface="Archie"/>
              </a:defRPr>
            </a:pPr>
            <a:r>
              <a:rPr lang="en-US" sz="3200" dirty="0"/>
              <a:t>The Eldest </a:t>
            </a:r>
            <a:r>
              <a:rPr lang="en-US" sz="3200" dirty="0" smtClean="0"/>
              <a:t>Son?</a:t>
            </a:r>
            <a:endParaRPr lang="en-US" sz="3200" dirty="0"/>
          </a:p>
        </p:txBody>
      </p:sp>
      <p:sp>
        <p:nvSpPr>
          <p:cNvPr id="14" name="Shape 278"/>
          <p:cNvSpPr/>
          <p:nvPr/>
        </p:nvSpPr>
        <p:spPr>
          <a:xfrm>
            <a:off x="50489" y="5867400"/>
            <a:ext cx="13037258" cy="869980"/>
          </a:xfrm>
          <a:prstGeom prst="rect">
            <a:avLst/>
          </a:prstGeom>
          <a:ln w="12700">
            <a:miter lim="400000"/>
          </a:ln>
          <a:effectLst>
            <a:outerShdw blurRad="63500" dist="84712" dir="2246390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>
            <a:lvl1pPr defTabSz="1300480">
              <a:defRPr sz="7900" spc="82">
                <a:solidFill>
                  <a:srgbClr val="FEFEFE"/>
                </a:solidFill>
                <a:effectLst>
                  <a:outerShdw blurRad="50800" dist="114300" dir="2700000" rotWithShape="0">
                    <a:srgbClr val="000000"/>
                  </a:outerShdw>
                </a:effectLst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rPr sz="4800" dirty="0"/>
              <a:t>Do You See Yourself In These Parables?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2458" y="7037472"/>
            <a:ext cx="6502400" cy="27161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00480">
              <a:spcBef>
                <a:spcPts val="1700"/>
              </a:spcBef>
              <a:defRPr sz="5000">
                <a:solidFill>
                  <a:srgbClr val="FFFFFF"/>
                </a:solidFill>
                <a:effectLst>
                  <a:outerShdw blurRad="88900" dist="88900" dir="2700000" rotWithShape="0">
                    <a:srgbClr val="000000"/>
                  </a:outerShdw>
                </a:effectLst>
                <a:latin typeface="Archie"/>
                <a:ea typeface="Archie"/>
                <a:cs typeface="Archie"/>
                <a:sym typeface="Archie"/>
              </a:defRPr>
            </a:pPr>
            <a:r>
              <a:rPr lang="en-US" sz="3200" dirty="0"/>
              <a:t>The </a:t>
            </a:r>
            <a:r>
              <a:rPr lang="en-US" sz="3200" dirty="0" smtClean="0"/>
              <a:t>Shepherd?</a:t>
            </a:r>
            <a:endParaRPr lang="en-US" sz="3200" dirty="0"/>
          </a:p>
          <a:p>
            <a:pPr defTabSz="1300480">
              <a:spcBef>
                <a:spcPts val="1700"/>
              </a:spcBef>
              <a:defRPr sz="5000">
                <a:solidFill>
                  <a:srgbClr val="FFFFFF"/>
                </a:solidFill>
                <a:effectLst>
                  <a:outerShdw blurRad="88900" dist="88900" dir="2700000" rotWithShape="0">
                    <a:srgbClr val="000000"/>
                  </a:outerShdw>
                </a:effectLst>
                <a:latin typeface="Archie"/>
                <a:ea typeface="Archie"/>
                <a:cs typeface="Archie"/>
                <a:sym typeface="Archie"/>
              </a:defRPr>
            </a:pPr>
            <a:r>
              <a:rPr lang="en-US" sz="3200" dirty="0" smtClean="0"/>
              <a:t>The Woman?</a:t>
            </a:r>
            <a:endParaRPr lang="en-US" sz="3200" dirty="0"/>
          </a:p>
          <a:p>
            <a:pPr defTabSz="1300480">
              <a:spcBef>
                <a:spcPts val="1700"/>
              </a:spcBef>
              <a:defRPr sz="5000">
                <a:solidFill>
                  <a:srgbClr val="FFFFFF"/>
                </a:solidFill>
                <a:effectLst>
                  <a:outerShdw blurRad="88900" dist="88900" dir="2700000" rotWithShape="0">
                    <a:srgbClr val="000000"/>
                  </a:outerShdw>
                </a:effectLst>
                <a:latin typeface="Archie"/>
                <a:ea typeface="Archie"/>
                <a:cs typeface="Archie"/>
                <a:sym typeface="Archie"/>
              </a:defRPr>
            </a:pPr>
            <a:r>
              <a:rPr lang="en-US" sz="3200" dirty="0"/>
              <a:t>The </a:t>
            </a:r>
            <a:r>
              <a:rPr lang="en-US" sz="3200" dirty="0" smtClean="0"/>
              <a:t>Loving Father?</a:t>
            </a:r>
          </a:p>
          <a:p>
            <a:pPr defTabSz="1300480">
              <a:spcBef>
                <a:spcPts val="1700"/>
              </a:spcBef>
              <a:defRPr sz="5000">
                <a:solidFill>
                  <a:srgbClr val="FFFFFF"/>
                </a:solidFill>
                <a:effectLst>
                  <a:outerShdw blurRad="88900" dist="88900" dir="2700000" rotWithShape="0">
                    <a:srgbClr val="000000"/>
                  </a:outerShdw>
                </a:effectLst>
                <a:latin typeface="Archie"/>
                <a:ea typeface="Archie"/>
                <a:cs typeface="Archie"/>
                <a:sym typeface="Archie"/>
              </a:defRPr>
            </a:pPr>
            <a:r>
              <a:rPr lang="en-US" sz="3200" dirty="0" smtClean="0"/>
              <a:t>The Lost Sheep?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59857" y="13256"/>
            <a:ext cx="110850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rgbClr val="FFFF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Lost and Found</a:t>
            </a:r>
            <a:endParaRPr lang="en-US" sz="8800" b="1" cap="none" spc="50" dirty="0">
              <a:ln w="11430"/>
              <a:gradFill>
                <a:gsLst>
                  <a:gs pos="25000">
                    <a:srgbClr val="FFFF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2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pic>
        <p:nvPicPr>
          <p:cNvPr id="1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1393" y="2943540"/>
            <a:ext cx="4704261" cy="5829742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139" name="Shape 139"/>
          <p:cNvSpPr/>
          <p:nvPr/>
        </p:nvSpPr>
        <p:spPr>
          <a:xfrm>
            <a:off x="307812" y="8840401"/>
            <a:ext cx="1238917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Jesus At Matthew’s House</a:t>
            </a:r>
          </a:p>
        </p:txBody>
      </p:sp>
      <p:sp>
        <p:nvSpPr>
          <p:cNvPr id="140" name="Shape 140"/>
          <p:cNvSpPr/>
          <p:nvPr/>
        </p:nvSpPr>
        <p:spPr>
          <a:xfrm>
            <a:off x="276964" y="2967044"/>
            <a:ext cx="7616272" cy="5162952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900"/>
              </a:spcBef>
              <a:defRPr sz="3300">
                <a:solidFill>
                  <a:srgbClr val="FFFFFF"/>
                </a:solidFill>
                <a:effectLst>
                  <a:outerShdw blurRad="63500" dist="63500" dir="2737037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 smtClean="0">
                <a:solidFill>
                  <a:srgbClr val="FFFF00"/>
                </a:solidFill>
              </a:rPr>
              <a:t>Matt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9:10–13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1900"/>
              </a:spcBef>
              <a:defRPr sz="3500">
                <a:solidFill>
                  <a:srgbClr val="FFFFFF"/>
                </a:solidFill>
                <a:effectLst>
                  <a:outerShdw blurRad="63500" dist="63500" dir="2737037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aseline="31999" dirty="0"/>
              <a:t>10</a:t>
            </a:r>
            <a:r>
              <a:rPr dirty="0"/>
              <a:t> Now it happened, as Jesus sat at the table in the house, that behold, many tax collectors and sinners came and sat down with Him and His disciples. </a:t>
            </a:r>
            <a:r>
              <a:rPr baseline="31999" dirty="0"/>
              <a:t>11</a:t>
            </a:r>
            <a:r>
              <a:rPr dirty="0"/>
              <a:t> And when the Pharisees saw it, they said to His disciples, “Why does your Teacher eat with tax collectors and sinners?”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307812" y="1157645"/>
            <a:ext cx="12389176" cy="1579920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Contrasting the Attitude of the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Pharisees &amp; Jesus Toward Sinners</a:t>
            </a:r>
            <a:endParaRPr kumimoji="0" lang="en-US" sz="48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2229" y="2654299"/>
            <a:ext cx="5382589" cy="1574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2006600" y="1981200"/>
            <a:ext cx="9067800" cy="6324600"/>
          </a:xfrm>
          <a:prstGeom prst="horizontalScrol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Hear		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		John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12:48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Believe		John 8:24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Repent		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	Luke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13:3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Confess	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	Matt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. 10:32-33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Baptized	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	Mark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16:16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Faithful		Matt. 24:13</a:t>
            </a:r>
          </a:p>
          <a:p>
            <a:pPr marL="342900" indent="-342900" algn="r">
              <a:spcBef>
                <a:spcPct val="20000"/>
              </a:spcBef>
              <a:defRPr/>
            </a:pPr>
            <a:endParaRPr lang="en-US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228600"/>
            <a:ext cx="13004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GOD’S SIMPLE PLAN FOR SALVATION</a:t>
            </a:r>
          </a:p>
        </p:txBody>
      </p:sp>
    </p:spTree>
    <p:extLst>
      <p:ext uri="{BB962C8B-B14F-4D97-AF65-F5344CB8AC3E}">
        <p14:creationId xmlns:p14="http://schemas.microsoft.com/office/powerpoint/2010/main" val="44806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pic>
        <p:nvPicPr>
          <p:cNvPr id="14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1393" y="2943540"/>
            <a:ext cx="4704261" cy="5829742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145" name="Shape 145"/>
          <p:cNvSpPr/>
          <p:nvPr/>
        </p:nvSpPr>
        <p:spPr>
          <a:xfrm>
            <a:off x="276964" y="2967044"/>
            <a:ext cx="7616272" cy="5170646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000"/>
              </a:spcBef>
              <a:defRPr sz="3300">
                <a:solidFill>
                  <a:srgbClr val="FFFFFF"/>
                </a:solidFill>
                <a:effectLst>
                  <a:outerShdw blurRad="63500" dist="63500" dir="2737037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 smtClean="0">
                <a:solidFill>
                  <a:srgbClr val="FFFF00"/>
                </a:solidFill>
              </a:rPr>
              <a:t>Matt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9:10–13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1000"/>
              </a:spcBef>
              <a:defRPr sz="3600">
                <a:solidFill>
                  <a:srgbClr val="FFFFFF"/>
                </a:solidFill>
                <a:effectLst>
                  <a:outerShdw blurRad="63500" dist="63500" dir="2737037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aseline="31999" dirty="0"/>
              <a:t>12</a:t>
            </a:r>
            <a:r>
              <a:rPr dirty="0"/>
              <a:t> When Jesus heard that, He said to them, “Those who are well have no need of a physician, but those who are sick. </a:t>
            </a:r>
            <a:r>
              <a:rPr baseline="31999" dirty="0"/>
              <a:t>13</a:t>
            </a:r>
            <a:r>
              <a:rPr dirty="0"/>
              <a:t> But go and learn what this means: ‘I desire mercy and not sacrifice.’ For I did not come to call the righteous, but sinners, to repentance.” </a:t>
            </a:r>
          </a:p>
        </p:txBody>
      </p:sp>
      <p:sp>
        <p:nvSpPr>
          <p:cNvPr id="146" name="Shape 146"/>
          <p:cNvSpPr/>
          <p:nvPr/>
        </p:nvSpPr>
        <p:spPr>
          <a:xfrm>
            <a:off x="307812" y="8840401"/>
            <a:ext cx="1238917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Jesus At Matthew’s House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812" y="1157645"/>
            <a:ext cx="12389176" cy="1579920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Contrasting the Attitude of the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Pharisees &amp; Jesus Toward Sinners</a:t>
            </a:r>
            <a:endParaRPr kumimoji="0" lang="en-US" sz="48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2229" y="2654299"/>
            <a:ext cx="5382589" cy="1574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155" name="Shape 155"/>
          <p:cNvSpPr/>
          <p:nvPr/>
        </p:nvSpPr>
        <p:spPr>
          <a:xfrm>
            <a:off x="481752" y="3400961"/>
            <a:ext cx="7279157" cy="4437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800"/>
              </a:spcBef>
              <a:defRPr sz="4700">
                <a:solidFill>
                  <a:srgbClr val="FFFFFF"/>
                </a:solidFill>
                <a:effectLst>
                  <a:outerShdw blurRad="88900" dist="63500" dir="360991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15:1–2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800"/>
              </a:spcBef>
              <a:defRPr>
                <a:solidFill>
                  <a:srgbClr val="FFFFFF"/>
                </a:solidFill>
                <a:effectLst>
                  <a:outerShdw blurRad="88900" dist="63500" dir="360991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aseline="31999" dirty="0"/>
              <a:t>1</a:t>
            </a:r>
            <a:r>
              <a:rPr dirty="0"/>
              <a:t> Then all the tax collectors and the sinners drew near to Him to hear Him. </a:t>
            </a:r>
            <a:r>
              <a:rPr baseline="31999" dirty="0"/>
              <a:t>2</a:t>
            </a:r>
            <a:r>
              <a:rPr dirty="0"/>
              <a:t> And the Pharisees and scribes complained, saying, “This Man receives sinners and eats with them.”</a:t>
            </a:r>
          </a:p>
        </p:txBody>
      </p:sp>
      <p:pic>
        <p:nvPicPr>
          <p:cNvPr id="15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1393" y="2943540"/>
            <a:ext cx="4704261" cy="5829742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59" name="Picture 158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2229" y="2654299"/>
            <a:ext cx="5382589" cy="15748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812" y="1157645"/>
            <a:ext cx="12389176" cy="1579920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Contrasting the Attitude of the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Pharisees &amp; Jesus Toward Sinners</a:t>
            </a:r>
            <a:endParaRPr kumimoji="0" lang="en-US" sz="48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163" name="Shape 163"/>
          <p:cNvSpPr/>
          <p:nvPr/>
        </p:nvSpPr>
        <p:spPr>
          <a:xfrm>
            <a:off x="307812" y="3201198"/>
            <a:ext cx="1238917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rPr sz="5400" b="1" dirty="0">
                <a:solidFill>
                  <a:srgbClr val="FFFF00"/>
                </a:solidFill>
              </a:rPr>
              <a:t>Jesus </a:t>
            </a:r>
            <a:r>
              <a:rPr lang="en-US" sz="5400" b="1" dirty="0" smtClean="0">
                <a:solidFill>
                  <a:srgbClr val="FFFF00"/>
                </a:solidFill>
              </a:rPr>
              <a:t>R</a:t>
            </a:r>
            <a:r>
              <a:rPr sz="5400" b="1" dirty="0" smtClean="0">
                <a:solidFill>
                  <a:srgbClr val="FFFF00"/>
                </a:solidFill>
              </a:rPr>
              <a:t>esponds </a:t>
            </a:r>
            <a:r>
              <a:rPr sz="5400" b="1" dirty="0">
                <a:solidFill>
                  <a:srgbClr val="FFFF00"/>
                </a:solidFill>
              </a:rPr>
              <a:t>with </a:t>
            </a:r>
            <a:r>
              <a:rPr lang="en-US" sz="5400" b="1" dirty="0" smtClean="0">
                <a:solidFill>
                  <a:srgbClr val="FFFF00"/>
                </a:solidFill>
              </a:rPr>
              <a:t>3 Parables</a:t>
            </a:r>
            <a:endParaRPr sz="5400" b="1" dirty="0">
              <a:solidFill>
                <a:srgbClr val="FFFF00"/>
              </a:solidFill>
            </a:endParaRPr>
          </a:p>
        </p:txBody>
      </p:sp>
      <p:pic>
        <p:nvPicPr>
          <p:cNvPr id="16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019" y="6342697"/>
            <a:ext cx="3429001" cy="3378201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6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6283430"/>
            <a:ext cx="3429000" cy="3467101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6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2598" y="6283430"/>
            <a:ext cx="3441701" cy="3467101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67" name="Picture 166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5626" y="7974541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68" name="Picture 167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96507" y="7959725"/>
            <a:ext cx="3811786" cy="1308100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69" name="Picture 168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67555" y="7959725"/>
            <a:ext cx="3811787" cy="1308100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70" name="Picture 169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04321" y="4668668"/>
            <a:ext cx="4375990" cy="16383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71" name="Picture 170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441" y="4668668"/>
            <a:ext cx="4375989" cy="16383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72" name="Picture 171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575370" y="4668668"/>
            <a:ext cx="4375989" cy="16383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07812" y="1157645"/>
            <a:ext cx="12389176" cy="1579920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Contrasting the Attitude of the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Pharisees &amp; Jesus Toward Sinners</a:t>
            </a:r>
            <a:endParaRPr kumimoji="0" lang="en-US" sz="48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654" y="2437705"/>
            <a:ext cx="5108559" cy="7260862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175" name="Shape 175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pic>
        <p:nvPicPr>
          <p:cNvPr id="17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125" y="6359525"/>
            <a:ext cx="3429001" cy="33782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78" name="Picture 177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732" y="851640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179" name="Shape 179"/>
          <p:cNvSpPr/>
          <p:nvPr/>
        </p:nvSpPr>
        <p:spPr>
          <a:xfrm>
            <a:off x="5293359" y="2959100"/>
            <a:ext cx="7711441" cy="608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5"/>
              </a:buBlip>
              <a:defRPr sz="40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What do shepherds do when a lamb goes astray?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15:4</a:t>
            </a:r>
            <a:r>
              <a:rPr dirty="0"/>
              <a:t>)</a:t>
            </a:r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5"/>
              </a:buBlip>
              <a:defRPr sz="40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How does the shepherd react when the lost sheep is found?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15:5</a:t>
            </a:r>
            <a:r>
              <a:rPr lang="en-US" b="1" dirty="0" smtClean="0">
                <a:solidFill>
                  <a:srgbClr val="FFFF00"/>
                </a:solidFill>
              </a:rPr>
              <a:t>-</a:t>
            </a:r>
            <a:r>
              <a:rPr b="1" dirty="0" smtClean="0">
                <a:solidFill>
                  <a:srgbClr val="FFFF00"/>
                </a:solidFill>
              </a:rPr>
              <a:t>6</a:t>
            </a:r>
            <a:r>
              <a:rPr dirty="0"/>
              <a:t>)</a:t>
            </a:r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5"/>
              </a:buBlip>
              <a:defRPr sz="40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What does the shepherd’s reaction indicate about the value of the sheep that was lost and found?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Sheep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654" y="2437705"/>
            <a:ext cx="5108559" cy="7260862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183" name="Shape 183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sp>
        <p:nvSpPr>
          <p:cNvPr id="185" name="Shape 185"/>
          <p:cNvSpPr/>
          <p:nvPr/>
        </p:nvSpPr>
        <p:spPr>
          <a:xfrm>
            <a:off x="5603287" y="3479800"/>
            <a:ext cx="6914068" cy="499624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200"/>
              </a:spcBef>
              <a:defRPr>
                <a:solidFill>
                  <a:srgbClr val="FFFFFF"/>
                </a:solidFill>
                <a:effectLst>
                  <a:outerShdw blurRad="50800" dist="63500" dir="1362234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15:7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1200"/>
              </a:spcBef>
              <a:defRPr sz="4500">
                <a:solidFill>
                  <a:srgbClr val="FFFFFF"/>
                </a:solidFill>
                <a:effectLst>
                  <a:outerShdw blurRad="50800" dist="63500" dir="1362234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baseline="31999" dirty="0"/>
              <a:t>7</a:t>
            </a:r>
            <a:r>
              <a:rPr dirty="0"/>
              <a:t> I say to you that likewise there will be </a:t>
            </a:r>
            <a:r>
              <a:rPr b="1" u="sng" dirty="0"/>
              <a:t>more joy</a:t>
            </a:r>
            <a:r>
              <a:rPr dirty="0"/>
              <a:t> in heaven over one sinner who repents than over ninety-nine just persons who need no repentance.</a:t>
            </a:r>
          </a:p>
        </p:txBody>
      </p:sp>
      <p:pic>
        <p:nvPicPr>
          <p:cNvPr id="18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125" y="6359525"/>
            <a:ext cx="3429001" cy="3378200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87" name="Picture 186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732" y="851640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Sheep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pic>
        <p:nvPicPr>
          <p:cNvPr id="192" name="Picture 19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2964033"/>
            <a:ext cx="5734309" cy="6683033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9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1167" y="2320924"/>
            <a:ext cx="2372150" cy="2398508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194" name="Picture 193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560" y="360785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195" name="Shape 195"/>
          <p:cNvSpPr/>
          <p:nvPr/>
        </p:nvSpPr>
        <p:spPr>
          <a:xfrm>
            <a:off x="5645784" y="2857500"/>
            <a:ext cx="7359016" cy="656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5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She placed great value on each coin – </a:t>
            </a:r>
            <a:r>
              <a:rPr dirty="0" smtClean="0"/>
              <a:t>(She </a:t>
            </a:r>
            <a:r>
              <a:rPr dirty="0"/>
              <a:t>knew what she had or she would not have known one was missing</a:t>
            </a:r>
            <a:r>
              <a:rPr dirty="0" smtClean="0"/>
              <a:t>)</a:t>
            </a:r>
            <a:endParaRPr lang="en-US" dirty="0" smtClean="0"/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5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1600" dirty="0"/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5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Demonstrated in her diligent search for the one that was lost —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15:8</a:t>
            </a:r>
            <a:r>
              <a:rPr dirty="0"/>
              <a:t>) </a:t>
            </a:r>
            <a:endParaRPr lang="en-US" dirty="0" smtClean="0"/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5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endParaRPr sz="1600" dirty="0"/>
          </a:p>
          <a:p>
            <a:pPr marL="490070" indent="-490070" algn="l" defTabSz="1300480">
              <a:spcBef>
                <a:spcPts val="1600"/>
              </a:spcBef>
              <a:buSzPct val="56000"/>
              <a:buBlip>
                <a:blip r:embed="rId5"/>
              </a:buBlip>
              <a:defRPr sz="3700">
                <a:solidFill>
                  <a:srgbClr val="FFFFFF"/>
                </a:solidFill>
                <a:effectLst>
                  <a:outerShdw blurRad="63500" dist="63500" dir="270000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dirty="0"/>
              <a:t>Rejoiced when she found it! — (</a:t>
            </a: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15:9</a:t>
            </a:r>
            <a:r>
              <a:rPr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Coin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256407" y="169333"/>
            <a:ext cx="12491986" cy="711201"/>
          </a:xfrm>
          <a:prstGeom prst="rect">
            <a:avLst/>
          </a:prstGeom>
          <a:solidFill>
            <a:srgbClr val="525252"/>
          </a:solidFill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3300" spc="68">
                <a:solidFill>
                  <a:srgbClr val="FEFEFE"/>
                </a:solidFill>
                <a:effectLst>
                  <a:outerShdw blurRad="101600" dist="76200" dir="27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t>The Lost &amp; Found Sheep, Coin &amp; Son</a:t>
            </a:r>
          </a:p>
        </p:txBody>
      </p:sp>
      <p:pic>
        <p:nvPicPr>
          <p:cNvPr id="200" name="Picture 199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2964033"/>
            <a:ext cx="5734309" cy="6683033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201" name="Shape 201"/>
          <p:cNvSpPr/>
          <p:nvPr/>
        </p:nvSpPr>
        <p:spPr>
          <a:xfrm>
            <a:off x="5719601" y="3263900"/>
            <a:ext cx="6928240" cy="3862596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500"/>
              </a:spcBef>
              <a:defRPr>
                <a:solidFill>
                  <a:srgbClr val="FFFFFF"/>
                </a:solidFill>
                <a:effectLst>
                  <a:outerShdw blurRad="63500" dist="63500" dir="225671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 smtClean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k.</a:t>
            </a:r>
            <a:r>
              <a:rPr b="1" dirty="0" smtClean="0">
                <a:solidFill>
                  <a:srgbClr val="FFFF00"/>
                </a:solidFill>
              </a:rPr>
              <a:t> 15:10</a:t>
            </a:r>
            <a:endParaRPr lang="en-US" b="1" dirty="0" smtClean="0">
              <a:solidFill>
                <a:srgbClr val="FFFF00"/>
              </a:solidFill>
            </a:endParaRPr>
          </a:p>
          <a:p>
            <a:pPr defTabSz="457200">
              <a:spcBef>
                <a:spcPts val="500"/>
              </a:spcBef>
              <a:defRPr>
                <a:solidFill>
                  <a:srgbClr val="FFFFFF"/>
                </a:solidFill>
                <a:effectLst>
                  <a:outerShdw blurRad="63500" dist="63500" dir="225671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500"/>
              </a:spcBef>
              <a:defRPr>
                <a:solidFill>
                  <a:srgbClr val="FFFFFF"/>
                </a:solidFill>
                <a:effectLst>
                  <a:outerShdw blurRad="63500" dist="63500" dir="2256710" rotWithShape="0">
                    <a:srgbClr val="000000"/>
                  </a:outerShdw>
                </a:effectLst>
                <a:latin typeface="Librarian"/>
                <a:ea typeface="Librarian"/>
                <a:cs typeface="Librarian"/>
                <a:sym typeface="Librarian"/>
              </a:defRPr>
            </a:pPr>
            <a:r>
              <a:rPr sz="4000" baseline="31999" dirty="0" smtClean="0"/>
              <a:t>10</a:t>
            </a:r>
            <a:r>
              <a:rPr sz="4000" dirty="0" smtClean="0"/>
              <a:t> </a:t>
            </a:r>
            <a:r>
              <a:rPr sz="4000" dirty="0"/>
              <a:t>Likewise, I say to you, there is </a:t>
            </a:r>
            <a:r>
              <a:rPr sz="4000" b="1" u="sng" dirty="0"/>
              <a:t>joy</a:t>
            </a:r>
            <a:r>
              <a:rPr sz="4000" dirty="0"/>
              <a:t> in the presence of the angels of God over one sinner who repents.”</a:t>
            </a:r>
          </a:p>
        </p:txBody>
      </p:sp>
      <p:pic>
        <p:nvPicPr>
          <p:cNvPr id="20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1167" y="2320924"/>
            <a:ext cx="2372150" cy="2398508"/>
          </a:xfrm>
          <a:prstGeom prst="rect">
            <a:avLst/>
          </a:prstGeom>
          <a:ln w="12700">
            <a:miter lim="400000"/>
          </a:ln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pic>
        <p:nvPicPr>
          <p:cNvPr id="203" name="Picture 202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560" y="3607858"/>
            <a:ext cx="3811787" cy="1308101"/>
          </a:xfrm>
          <a:prstGeom prst="rect">
            <a:avLst/>
          </a:prstGeom>
          <a:effectLst>
            <a:outerShdw blurRad="165100" dist="162171" dir="2453216" rotWithShape="0">
              <a:srgbClr val="000000">
                <a:alpha val="9917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7812" y="1434644"/>
            <a:ext cx="12389176" cy="1025922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Lost and Found Coin</a:t>
            </a:r>
            <a:endParaRPr kumimoji="0" lang="en-US" sz="6000" b="0" i="0" u="none" strike="noStrike" cap="none" spc="0" normalizeH="0" baseline="0" dirty="0">
              <a:ln w="3175"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1251</Words>
  <Application>Microsoft Office PowerPoint</Application>
  <PresentationFormat>Custom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New_Template2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Croft</cp:lastModifiedBy>
  <cp:revision>14</cp:revision>
  <dcterms:modified xsi:type="dcterms:W3CDTF">2016-11-18T22:57:06Z</dcterms:modified>
</cp:coreProperties>
</file>