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6" r:id="rId3"/>
    <p:sldId id="259" r:id="rId4"/>
    <p:sldId id="268" r:id="rId5"/>
    <p:sldId id="264" r:id="rId6"/>
    <p:sldId id="276" r:id="rId7"/>
    <p:sldId id="265" r:id="rId8"/>
    <p:sldId id="257" r:id="rId9"/>
    <p:sldId id="267" r:id="rId10"/>
    <p:sldId id="269" r:id="rId11"/>
    <p:sldId id="262" r:id="rId12"/>
    <p:sldId id="263" r:id="rId13"/>
    <p:sldId id="260" r:id="rId14"/>
    <p:sldId id="272" r:id="rId15"/>
    <p:sldId id="270" r:id="rId16"/>
    <p:sldId id="273" r:id="rId17"/>
    <p:sldId id="274" r:id="rId18"/>
    <p:sldId id="27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a:srgbClr val="00153E"/>
    <a:srgbClr val="29123A"/>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6299" autoAdjust="0"/>
  </p:normalViewPr>
  <p:slideViewPr>
    <p:cSldViewPr>
      <p:cViewPr varScale="1">
        <p:scale>
          <a:sx n="59" d="100"/>
          <a:sy n="59" d="100"/>
        </p:scale>
        <p:origin x="-13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AD7A0AC-9A39-46B0-BE5E-B6CC4E24174C}" type="datetimeFigureOut">
              <a:rPr lang="en-US"/>
              <a:pPr>
                <a:defRPr/>
              </a:pPr>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F73D95-C000-484A-857C-CA13DD61339D}" type="slidenum">
              <a:rPr lang="en-US"/>
              <a:pPr>
                <a:defRPr/>
              </a:pPr>
              <a:t>‹#›</a:t>
            </a:fld>
            <a:endParaRPr lang="en-US"/>
          </a:p>
        </p:txBody>
      </p:sp>
    </p:spTree>
    <p:extLst>
      <p:ext uri="{BB962C8B-B14F-4D97-AF65-F5344CB8AC3E}">
        <p14:creationId xmlns:p14="http://schemas.microsoft.com/office/powerpoint/2010/main" val="4109734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2012</a:t>
            </a:r>
          </a:p>
          <a:p>
            <a:r>
              <a:rPr lang="en-US" altLang="en-US" b="1" smtClean="0"/>
              <a:t>Live as though Christ died yesterday, rose from the grave today, and is coming back tomorrow</a:t>
            </a:r>
          </a:p>
          <a:p>
            <a:r>
              <a:rPr lang="en-US" altLang="en-US" b="1" smtClean="0"/>
              <a:t>God grades on the cross, not the curve</a:t>
            </a:r>
            <a:r>
              <a:rPr lang="en-US" altLang="en-US" smtClean="0"/>
              <a:t>.</a:t>
            </a:r>
          </a:p>
          <a:p>
            <a:endParaRPr lang="en-US" altLang="en-US" smtClean="0"/>
          </a:p>
        </p:txBody>
      </p:sp>
      <p:sp>
        <p:nvSpPr>
          <p:cNvPr id="4" name="Slide Number Placeholder 3"/>
          <p:cNvSpPr>
            <a:spLocks noGrp="1"/>
          </p:cNvSpPr>
          <p:nvPr>
            <p:ph type="sldNum" sz="quarter" idx="5"/>
          </p:nvPr>
        </p:nvSpPr>
        <p:spPr/>
        <p:txBody>
          <a:bodyPr/>
          <a:lstStyle/>
          <a:p>
            <a:pPr>
              <a:defRPr/>
            </a:pPr>
            <a:fld id="{1E3DA209-038A-40E1-B0F3-BD06E3AA7BF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As you partake of the communion,...</a:t>
            </a:r>
          </a:p>
          <a:p>
            <a:r>
              <a:rPr lang="en-US" altLang="en-US" smtClean="0"/>
              <a:t>a. Do you by faith go to the upper room where Jesus broke the bread saying, “This is my body” and where he took the cup, saying, “This is my blood of the New Testament which is shed for many for the remission of sins?” b. Have you seen Him in the garden, prostrate on the ground, as He poured His heart out to God. And hear Him say, “My soul is exceeding sorrowful even unto death?” Matt. 26:38</a:t>
            </a:r>
          </a:p>
          <a:p>
            <a:r>
              <a:rPr lang="en-US" altLang="en-US" smtClean="0"/>
              <a:t>c. Have you listened to his 3 hour prayer when he said: “Father, if it be possible let this cup pass from me?” </a:t>
            </a:r>
          </a:p>
          <a:p>
            <a:r>
              <a:rPr lang="en-US" altLang="en-US" smtClean="0"/>
              <a:t>d. Do you think about Jesus, knowing what He is about to have to endure on the cross, speaking with the heavenly Father in the garden?</a:t>
            </a:r>
          </a:p>
        </p:txBody>
      </p:sp>
      <p:sp>
        <p:nvSpPr>
          <p:cNvPr id="4" name="Slide Number Placeholder 3"/>
          <p:cNvSpPr>
            <a:spLocks noGrp="1"/>
          </p:cNvSpPr>
          <p:nvPr>
            <p:ph type="sldNum" sz="quarter" idx="5"/>
          </p:nvPr>
        </p:nvSpPr>
        <p:spPr/>
        <p:txBody>
          <a:bodyPr/>
          <a:lstStyle/>
          <a:p>
            <a:pPr>
              <a:defRPr/>
            </a:pPr>
            <a:fld id="{721EF3B4-A51B-4E48-8F27-67B5733C25A8}"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Each time we observe the Supper we should see:</a:t>
            </a:r>
          </a:p>
          <a:p>
            <a:r>
              <a:rPr lang="en-US" altLang="en-US" smtClean="0"/>
              <a:t>a. The soldiers strip Jesus’ clothes from Him and put a beautiful purple robe on him, one like kings wear.</a:t>
            </a:r>
          </a:p>
          <a:p>
            <a:r>
              <a:rPr lang="en-US" altLang="en-US" smtClean="0"/>
              <a:t>b. They then platted a crown of sharp thorns and placed it upon his head, the thorns cutting it Jesus' skin. In those days, the kings had crowns of jewels.</a:t>
            </a:r>
          </a:p>
          <a:p>
            <a:r>
              <a:rPr lang="en-US" altLang="en-US" smtClean="0"/>
              <a:t>c. The people thought so little of Jesus that they platted a crown of thorns and put it upon his head as if to say, “this is the way we rate you as king.”</a:t>
            </a:r>
          </a:p>
          <a:p>
            <a:r>
              <a:rPr lang="en-US" altLang="en-US" smtClean="0"/>
              <a:t>d. To show their contempt, for Him they actually ran up and spat upon the Lord and then laughed at Him.</a:t>
            </a:r>
          </a:p>
          <a:p>
            <a:r>
              <a:rPr lang="en-US" altLang="en-US" smtClean="0"/>
              <a:t>e. They had placed a reed in his hand and they jerked that away from Christ and hit him over the head with it driving the thorns in deeper.</a:t>
            </a:r>
          </a:p>
          <a:p>
            <a:r>
              <a:rPr lang="en-US" altLang="en-US" smtClean="0"/>
              <a:t>C. Does this bring vividly to your mind the fact that all this was done to redeem you from everlasting punishment — a devil's Hell - that you deserve as a penalty for your sins? Think of these things as we partake of the Lord's Supper.</a:t>
            </a:r>
          </a:p>
        </p:txBody>
      </p:sp>
      <p:sp>
        <p:nvSpPr>
          <p:cNvPr id="4" name="Slide Number Placeholder 3"/>
          <p:cNvSpPr>
            <a:spLocks noGrp="1"/>
          </p:cNvSpPr>
          <p:nvPr>
            <p:ph type="sldNum" sz="quarter" idx="5"/>
          </p:nvPr>
        </p:nvSpPr>
        <p:spPr/>
        <p:txBody>
          <a:bodyPr/>
          <a:lstStyle/>
          <a:p>
            <a:pPr>
              <a:defRPr/>
            </a:pPr>
            <a:fld id="{19FC8F6D-7E61-444C-9B29-23987072CC46}"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 I Cor. 5:7-8 teaches that we are to keep our lives pure and clean “Therefore purge out the old leaven, that you may be a new lump, since you truly are unleavened. For indeed Christ, our Passover, was sacrificed for us. Therefore let us keep the feast, not with old leaven, nor with the leaven of malice and wickedness, but with the unleavened </a:t>
            </a:r>
            <a:r>
              <a:rPr lang="en-US" altLang="en-US" i="1" smtClean="0"/>
              <a:t>bread</a:t>
            </a:r>
            <a:r>
              <a:rPr lang="en-US" altLang="en-US" smtClean="0"/>
              <a:t> of sincerity and truth.”</a:t>
            </a:r>
          </a:p>
          <a:p>
            <a:r>
              <a:rPr lang="en-US" altLang="en-US" smtClean="0"/>
              <a:t>1. During the feast which lasted 7 days, they were to use unleavened bread only – this represented righteousness</a:t>
            </a:r>
          </a:p>
          <a:p>
            <a:r>
              <a:rPr lang="en-US" altLang="en-US" smtClean="0"/>
              <a:t>2. Here he says for us not to keep the feast (Holy Day) with leaven of malice and wickedness</a:t>
            </a:r>
          </a:p>
          <a:p>
            <a:r>
              <a:rPr lang="en-US" altLang="en-US" smtClean="0"/>
              <a:t>3. But with the unleavened bread of sincerity and truth</a:t>
            </a:r>
          </a:p>
          <a:p>
            <a:r>
              <a:rPr lang="en-US" altLang="en-US" smtClean="0"/>
              <a:t>4. We must keep our lives clean and pure all the time. If we do, not then we will have no desire to take the feast and remember how Christ died for us.</a:t>
            </a:r>
          </a:p>
          <a:p>
            <a:r>
              <a:rPr lang="en-US" altLang="en-US" smtClean="0"/>
              <a:t>5. Paul tells us what happens to those who do not eat unleavened bread of sincerity and truth —“For this cause many are weak and sickly among you, and many sleep.” 1 Cor. 11:30</a:t>
            </a:r>
          </a:p>
        </p:txBody>
      </p:sp>
      <p:sp>
        <p:nvSpPr>
          <p:cNvPr id="4" name="Slide Number Placeholder 3"/>
          <p:cNvSpPr>
            <a:spLocks noGrp="1"/>
          </p:cNvSpPr>
          <p:nvPr>
            <p:ph type="sldNum" sz="quarter" idx="5"/>
          </p:nvPr>
        </p:nvSpPr>
        <p:spPr/>
        <p:txBody>
          <a:bodyPr/>
          <a:lstStyle/>
          <a:p>
            <a:pPr>
              <a:defRPr/>
            </a:pPr>
            <a:fld id="{61E73F01-15CD-4CD2-A1AB-6AC153C33590}"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This is a weekly -feast we observe remembering the death of Christ.</a:t>
            </a:r>
          </a:p>
          <a:p>
            <a:r>
              <a:rPr lang="en-US" altLang="en-US" smtClean="0"/>
              <a:t>2. Summary</a:t>
            </a:r>
          </a:p>
          <a:p>
            <a:r>
              <a:rPr lang="en-US" altLang="en-US" smtClean="0"/>
              <a:t>a. Look Backward memorial</a:t>
            </a:r>
          </a:p>
          <a:p>
            <a:r>
              <a:rPr lang="en-US" altLang="en-US" smtClean="0"/>
              <a:t>b. Look Forward = Return</a:t>
            </a:r>
          </a:p>
          <a:p>
            <a:r>
              <a:rPr lang="en-US" altLang="en-US" smtClean="0"/>
              <a:t>c. Look Within =•- manner</a:t>
            </a:r>
          </a:p>
          <a:p>
            <a:r>
              <a:rPr lang="en-US" altLang="en-US" smtClean="0"/>
              <a:t>3. Men choose monuments made of marble, bronze and iron to remember someone.</a:t>
            </a:r>
          </a:p>
          <a:p>
            <a:r>
              <a:rPr lang="en-US" altLang="en-US" smtClean="0"/>
              <a:t>4. God selected a simple thing like bread and fruit of the vine and they remain fresh and</a:t>
            </a:r>
          </a:p>
          <a:p>
            <a:r>
              <a:rPr lang="en-US" altLang="en-US" smtClean="0"/>
              <a:t>enduring through the centuries as a memorial.</a:t>
            </a:r>
          </a:p>
          <a:p>
            <a:r>
              <a:rPr lang="en-US" altLang="en-US" smtClean="0"/>
              <a:t>5. “This do in remembrance of Me”.</a:t>
            </a:r>
          </a:p>
          <a:p>
            <a:endParaRPr lang="en-US" altLang="en-US" smtClean="0"/>
          </a:p>
        </p:txBody>
      </p:sp>
      <p:sp>
        <p:nvSpPr>
          <p:cNvPr id="4" name="Slide Number Placeholder 3"/>
          <p:cNvSpPr>
            <a:spLocks noGrp="1"/>
          </p:cNvSpPr>
          <p:nvPr>
            <p:ph type="sldNum" sz="quarter" idx="5"/>
          </p:nvPr>
        </p:nvSpPr>
        <p:spPr/>
        <p:txBody>
          <a:bodyPr/>
          <a:lstStyle/>
          <a:p>
            <a:pPr>
              <a:defRPr/>
            </a:pPr>
            <a:fld id="{F9BDE6B3-A968-4CAA-AA2F-EF96F46849C1}"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5F3FF93-83AD-4589-B596-784E0E241E11}" type="slidenum">
              <a:rPr lang="en-US" altLang="en-US" smtClean="0">
                <a:latin typeface="Arial" charset="0"/>
                <a:cs typeface="Arial" charset="0"/>
              </a:rPr>
              <a:pPr eaLnBrk="1" fontAlgn="base" hangingPunct="1">
                <a:spcBef>
                  <a:spcPct val="0"/>
                </a:spcBef>
                <a:spcAft>
                  <a:spcPct val="0"/>
                </a:spcAft>
              </a:pPr>
              <a:t>18</a:t>
            </a:fld>
            <a:endParaRPr lang="en-US"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 Acts 20: 7 “And upon the first day of the week, when the disciples came together to break bread, Paul preached to them, ready to depart on the morrow; and continued his speech until midnight.”</a:t>
            </a:r>
          </a:p>
          <a:p>
            <a:r>
              <a:rPr lang="en-US" altLang="en-US" smtClean="0"/>
              <a:t>a. Nearly 2,000 years of observance </a:t>
            </a:r>
            <a:r>
              <a:rPr lang="en-US" altLang="en-US" b="1" smtClean="0"/>
              <a:t>(CLICK)</a:t>
            </a:r>
          </a:p>
          <a:p>
            <a:r>
              <a:rPr lang="en-US" altLang="en-US" smtClean="0"/>
              <a:t>3. The New Testament Terms referring to the Lord's Supper</a:t>
            </a:r>
          </a:p>
          <a:p>
            <a:r>
              <a:rPr lang="en-US" altLang="en-US" smtClean="0"/>
              <a:t>a. Lord's Supper - 1 Cor. 11:20</a:t>
            </a:r>
          </a:p>
          <a:p>
            <a:r>
              <a:rPr lang="en-US" altLang="en-US" smtClean="0"/>
              <a:t>b. Breaking Bread - Acts 20:7, Acts 2:42</a:t>
            </a:r>
          </a:p>
          <a:p>
            <a:r>
              <a:rPr lang="en-US" altLang="en-US" smtClean="0"/>
              <a:t>c. Communion - I Cor. 10: 16 </a:t>
            </a:r>
            <a:r>
              <a:rPr lang="en-US" altLang="en-US" b="1" smtClean="0"/>
              <a:t>(CLICK)</a:t>
            </a:r>
          </a:p>
          <a:p>
            <a:r>
              <a:rPr lang="en-US" altLang="en-US" smtClean="0"/>
              <a:t>4. It is not called:</a:t>
            </a:r>
          </a:p>
          <a:p>
            <a:r>
              <a:rPr lang="en-US" altLang="en-US" smtClean="0"/>
              <a:t>a. Eucharist - Greek church introduced this - means giving of thanks</a:t>
            </a:r>
          </a:p>
          <a:p>
            <a:r>
              <a:rPr lang="en-US" altLang="en-US" smtClean="0"/>
              <a:t>b. Mass - Catholics introduced this term = means a sacrifice- also use the phrase “Holy</a:t>
            </a:r>
          </a:p>
          <a:p>
            <a:r>
              <a:rPr lang="en-US" altLang="en-US" smtClean="0"/>
              <a:t>communion”</a:t>
            </a:r>
          </a:p>
          <a:p>
            <a:r>
              <a:rPr lang="en-US" altLang="en-US" smtClean="0"/>
              <a:t>c. Sacrament - adopted by the Latin Church</a:t>
            </a:r>
          </a:p>
          <a:p>
            <a:r>
              <a:rPr lang="en-US" altLang="en-US" smtClean="0"/>
              <a:t>d. Not found in the Bible - Why not call it by the terms in the Bible ? </a:t>
            </a:r>
            <a:r>
              <a:rPr lang="en-US" altLang="en-US" b="1" smtClean="0"/>
              <a:t>(CLICK)</a:t>
            </a:r>
          </a:p>
          <a:p>
            <a:r>
              <a:rPr lang="en-US" altLang="en-US" smtClean="0"/>
              <a:t>5. The Parts or ingredients</a:t>
            </a:r>
          </a:p>
          <a:p>
            <a:r>
              <a:rPr lang="en-US" altLang="en-US" smtClean="0"/>
              <a:t>a. Unleavened Bread and Fruit of the Vine or cup</a:t>
            </a:r>
          </a:p>
          <a:p>
            <a:r>
              <a:rPr lang="en-US" altLang="en-US" smtClean="0"/>
              <a:t>b. The word “Wine” is not used in reference to the Lord’s Supper.</a:t>
            </a:r>
          </a:p>
          <a:p>
            <a:r>
              <a:rPr lang="en-US" altLang="en-US" smtClean="0"/>
              <a:t>6. Let us now Look at the Lord’s Supper - Unleavened Bread &amp; Fruit of the Vine</a:t>
            </a:r>
          </a:p>
        </p:txBody>
      </p:sp>
      <p:sp>
        <p:nvSpPr>
          <p:cNvPr id="4" name="Slide Number Placeholder 3"/>
          <p:cNvSpPr>
            <a:spLocks noGrp="1"/>
          </p:cNvSpPr>
          <p:nvPr>
            <p:ph type="sldNum" sz="quarter" idx="5"/>
          </p:nvPr>
        </p:nvSpPr>
        <p:spPr/>
        <p:txBody>
          <a:bodyPr/>
          <a:lstStyle/>
          <a:p>
            <a:pPr>
              <a:defRPr/>
            </a:pPr>
            <a:fld id="{EE1D2646-6543-47EF-A997-F57C1CF503A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I. LOOK BACKWARD</a:t>
            </a:r>
          </a:p>
          <a:p>
            <a:r>
              <a:rPr lang="en-US" altLang="en-US" smtClean="0"/>
              <a:t>A. “This do in remembrance of Me.” - 1 Corinthians 11:24-25</a:t>
            </a:r>
          </a:p>
          <a:p>
            <a:r>
              <a:rPr lang="en-US" altLang="en-US" smtClean="0"/>
              <a:t>1. Remembrance = from a Greek word “anamnesis” = Recollection, remember again, to remind, call to mind ~ English word “Amnesia” memory is lost</a:t>
            </a:r>
          </a:p>
          <a:p>
            <a:r>
              <a:rPr lang="en-US" altLang="en-US" smtClean="0"/>
              <a:t>2. As human beings we often forget important things</a:t>
            </a:r>
          </a:p>
          <a:p>
            <a:r>
              <a:rPr lang="en-US" altLang="en-US" smtClean="0"/>
              <a:t>3. God has given His people memorials to help them remember - the Rainbow –</a:t>
            </a:r>
          </a:p>
          <a:p>
            <a:pPr marL="0" lvl="1"/>
            <a:r>
              <a:rPr lang="en-US" altLang="en-US" smtClean="0"/>
              <a:t>4. </a:t>
            </a:r>
            <a:r>
              <a:rPr lang="en-US" altLang="en-US" sz="2800" smtClean="0"/>
              <a:t>We build Memorials to help us remember</a:t>
            </a:r>
          </a:p>
          <a:p>
            <a:endParaRPr lang="en-US" altLang="en-US" smtClean="0"/>
          </a:p>
        </p:txBody>
      </p:sp>
      <p:sp>
        <p:nvSpPr>
          <p:cNvPr id="4" name="Slide Number Placeholder 3"/>
          <p:cNvSpPr>
            <a:spLocks noGrp="1"/>
          </p:cNvSpPr>
          <p:nvPr>
            <p:ph type="sldNum" sz="quarter" idx="5"/>
          </p:nvPr>
        </p:nvSpPr>
        <p:spPr/>
        <p:txBody>
          <a:bodyPr/>
          <a:lstStyle/>
          <a:p>
            <a:pPr>
              <a:defRPr/>
            </a:pPr>
            <a:fld id="{B1B22BF7-27B6-4498-8BF6-E998F58D8A6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4. We have national monuments and memorials to help us remember the people who</a:t>
            </a:r>
          </a:p>
          <a:p>
            <a:r>
              <a:rPr lang="en-US" altLang="en-US" smtClean="0"/>
              <a:t>have contributed to this country. Veterans day is a day set aside to remember</a:t>
            </a:r>
          </a:p>
          <a:p>
            <a:r>
              <a:rPr lang="en-US" altLang="en-US" smtClean="0"/>
              <a:t>those men and women who have helped fight in defense of our country and help</a:t>
            </a:r>
          </a:p>
          <a:p>
            <a:r>
              <a:rPr lang="en-US" altLang="en-US" smtClean="0"/>
              <a:t>keep freedom.</a:t>
            </a:r>
          </a:p>
          <a:p>
            <a:r>
              <a:rPr lang="en-US" altLang="en-US" smtClean="0"/>
              <a:t>5. July 4th is a celebration and remembrance of the Declaration of Independence.</a:t>
            </a:r>
          </a:p>
        </p:txBody>
      </p:sp>
      <p:sp>
        <p:nvSpPr>
          <p:cNvPr id="4" name="Slide Number Placeholder 3"/>
          <p:cNvSpPr>
            <a:spLocks noGrp="1"/>
          </p:cNvSpPr>
          <p:nvPr>
            <p:ph type="sldNum" sz="quarter" idx="5"/>
          </p:nvPr>
        </p:nvSpPr>
        <p:spPr/>
        <p:txBody>
          <a:bodyPr/>
          <a:lstStyle/>
          <a:p>
            <a:pPr>
              <a:defRPr/>
            </a:pPr>
            <a:fld id="{54C1C0F9-5983-409B-A257-ED6BE30D612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 India - See card Lord's Supper ~ To the Memory of a Dying Love - Taj Mahal</a:t>
            </a:r>
          </a:p>
        </p:txBody>
      </p:sp>
      <p:sp>
        <p:nvSpPr>
          <p:cNvPr id="4" name="Slide Number Placeholder 3"/>
          <p:cNvSpPr>
            <a:spLocks noGrp="1"/>
          </p:cNvSpPr>
          <p:nvPr>
            <p:ph type="sldNum" sz="quarter" idx="5"/>
          </p:nvPr>
        </p:nvSpPr>
        <p:spPr/>
        <p:txBody>
          <a:bodyPr/>
          <a:lstStyle/>
          <a:p>
            <a:pPr>
              <a:defRPr/>
            </a:pPr>
            <a:fld id="{A935B23B-87F1-413F-8C36-5B2ACFA2AF6E}"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6. But the greatest and most lasting of all memorials is the Lord’s Supper.</a:t>
            </a:r>
          </a:p>
          <a:p>
            <a:r>
              <a:rPr lang="en-US" altLang="en-US" smtClean="0"/>
              <a:t>a. An unusual thing about this memorial is that it is composed of some of the most perishable materials = unleavened bread and fruit of the vine</a:t>
            </a:r>
          </a:p>
          <a:p>
            <a:r>
              <a:rPr lang="en-US" altLang="en-US" smtClean="0"/>
              <a:t>7. But this memorial is one that has lasted for nearly 2000 years</a:t>
            </a:r>
          </a:p>
          <a:p>
            <a:r>
              <a:rPr lang="en-US" altLang="en-US" smtClean="0"/>
              <a:t>C. Jesus instituted the Lord’s Supper</a:t>
            </a:r>
          </a:p>
          <a:p>
            <a:r>
              <a:rPr lang="en-US" altLang="en-US" smtClean="0"/>
              <a:t>1. Matthew 26:26-30 The Purpose - “This do in remembrance of Me”</a:t>
            </a:r>
          </a:p>
          <a:p>
            <a:r>
              <a:rPr lang="en-US" altLang="en-US" smtClean="0"/>
              <a:t>2. The Lord's Supper is a type of the Passover Feast instituted in the O.T. at the time of the deliverance of the children of Israel out of Egypt. Exodus 12: 1-7</a:t>
            </a:r>
          </a:p>
          <a:p>
            <a:r>
              <a:rPr lang="en-US" altLang="en-US" smtClean="0"/>
              <a:t>a. Blood from a lamb without blemish of the 1</a:t>
            </a:r>
            <a:r>
              <a:rPr lang="en-US" altLang="en-US" baseline="30000" smtClean="0"/>
              <a:t>st</a:t>
            </a:r>
            <a:r>
              <a:rPr lang="en-US" altLang="en-US" smtClean="0"/>
              <a:t> year was to be sprinkled on two side posts and upper posts</a:t>
            </a:r>
          </a:p>
          <a:p>
            <a:r>
              <a:rPr lang="en-US" altLang="en-US" smtClean="0"/>
              <a:t>b. Had a feast of unleavened bread</a:t>
            </a:r>
          </a:p>
          <a:p>
            <a:r>
              <a:rPr lang="en-US" altLang="en-US" smtClean="0"/>
              <a:t>c. Unleavened = righteousness, while leavened = sin</a:t>
            </a:r>
          </a:p>
          <a:p>
            <a:r>
              <a:rPr lang="en-US" altLang="en-US" smtClean="0"/>
              <a:t>d. Blood represents the deliverance from sin.</a:t>
            </a:r>
          </a:p>
          <a:p>
            <a:r>
              <a:rPr lang="en-US" altLang="en-US" smtClean="0"/>
              <a:t>3. The disciples were to practice this supper called the Lord's Supper when the kingdom was established.</a:t>
            </a:r>
          </a:p>
          <a:p>
            <a:r>
              <a:rPr lang="en-US" altLang="en-US" smtClean="0"/>
              <a:t>4. We find examples of where they were doing this.</a:t>
            </a:r>
          </a:p>
          <a:p>
            <a:r>
              <a:rPr lang="en-US" altLang="en-US" smtClean="0"/>
              <a:t>a. Acts 2:42 at Jerusalem Acts 20:7 at Troas I Cor. 11:20—34 at Corinth</a:t>
            </a:r>
          </a:p>
          <a:p>
            <a:endParaRPr lang="en-US" altLang="en-US" smtClean="0"/>
          </a:p>
        </p:txBody>
      </p:sp>
      <p:sp>
        <p:nvSpPr>
          <p:cNvPr id="4" name="Slide Number Placeholder 3"/>
          <p:cNvSpPr>
            <a:spLocks noGrp="1"/>
          </p:cNvSpPr>
          <p:nvPr>
            <p:ph type="sldNum" sz="quarter" idx="5"/>
          </p:nvPr>
        </p:nvSpPr>
        <p:spPr/>
        <p:txBody>
          <a:bodyPr/>
          <a:lstStyle/>
          <a:p>
            <a:pPr>
              <a:defRPr/>
            </a:pPr>
            <a:fld id="{535BC2B5-4049-4CD9-9ED3-C71DD39730AC}"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 The Lord's Supper is a memorial</a:t>
            </a:r>
          </a:p>
          <a:p>
            <a:r>
              <a:rPr lang="en-US" altLang="en-US" smtClean="0"/>
              <a:t>1. Jesus knew His body would not be left in a tomb</a:t>
            </a:r>
          </a:p>
          <a:p>
            <a:r>
              <a:rPr lang="en-US" altLang="en-US" smtClean="0"/>
              <a:t>2. He could have erected crosses all over the world</a:t>
            </a:r>
          </a:p>
          <a:p>
            <a:r>
              <a:rPr lang="en-US" altLang="en-US" smtClean="0"/>
              <a:t>3. He could have built a great monument</a:t>
            </a:r>
          </a:p>
          <a:p>
            <a:r>
              <a:rPr lang="en-US" altLang="en-US" smtClean="0"/>
              <a:t>a. Only could be visited by a few</a:t>
            </a:r>
          </a:p>
          <a:p>
            <a:r>
              <a:rPr lang="en-US" altLang="en-US" smtClean="0"/>
              <a:t>b. Would eventually decay or be destroyed</a:t>
            </a:r>
          </a:p>
          <a:p>
            <a:r>
              <a:rPr lang="en-US" altLang="en-US" smtClean="0"/>
              <a:t>4. He left a memorial that could be seen by all people of the world — that could be perpetually observed, and could stir up reverence and gratitude.</a:t>
            </a:r>
          </a:p>
          <a:p>
            <a:r>
              <a:rPr lang="en-US" altLang="en-US" smtClean="0"/>
              <a:t>E. The Lord’s supper is a time to look backward and remember Christ:</a:t>
            </a:r>
          </a:p>
          <a:p>
            <a:r>
              <a:rPr lang="en-US" altLang="en-US" smtClean="0"/>
              <a:t>1. Remember his birth, life and teachings</a:t>
            </a:r>
          </a:p>
          <a:p>
            <a:r>
              <a:rPr lang="en-US" altLang="en-US" smtClean="0"/>
              <a:t>2. Remember His Death:</a:t>
            </a:r>
          </a:p>
          <a:p>
            <a:r>
              <a:rPr lang="en-US" altLang="en-US" smtClean="0"/>
              <a:t>a. The pain he endured</a:t>
            </a:r>
          </a:p>
          <a:p>
            <a:r>
              <a:rPr lang="en-US" altLang="en-US" smtClean="0"/>
              <a:t>b. The shame he received</a:t>
            </a:r>
          </a:p>
          <a:p>
            <a:r>
              <a:rPr lang="en-US" altLang="en-US" smtClean="0"/>
              <a:t>c. The lowly death he endured -for our sins not his.</a:t>
            </a:r>
          </a:p>
          <a:p>
            <a:r>
              <a:rPr lang="en-US" altLang="en-US" smtClean="0"/>
              <a:t>3. Luke 22:19 “this do in remembrance of me...”</a:t>
            </a:r>
          </a:p>
          <a:p>
            <a:r>
              <a:rPr lang="en-US" altLang="en-US" smtClean="0"/>
              <a:t>F. While taking the Lord’s Supper we are to look backward and remember that Jesus Died for us!</a:t>
            </a:r>
          </a:p>
        </p:txBody>
      </p:sp>
      <p:sp>
        <p:nvSpPr>
          <p:cNvPr id="4" name="Slide Number Placeholder 3"/>
          <p:cNvSpPr>
            <a:spLocks noGrp="1"/>
          </p:cNvSpPr>
          <p:nvPr>
            <p:ph type="sldNum" sz="quarter" idx="5"/>
          </p:nvPr>
        </p:nvSpPr>
        <p:spPr/>
        <p:txBody>
          <a:bodyPr/>
          <a:lstStyle/>
          <a:p>
            <a:pPr>
              <a:defRPr/>
            </a:pPr>
            <a:fld id="{81F8877F-C427-4ACA-8776-A9EFDEB69CEF}"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II. LOOK FORWARD</a:t>
            </a:r>
          </a:p>
          <a:p>
            <a:r>
              <a:rPr lang="en-US" altLang="en-US" smtClean="0"/>
              <a:t>A. I Cor. 11:26 “For as often as you eat this bread and drink this cup, you proclaim the Lord's death till He comes.”</a:t>
            </a:r>
          </a:p>
          <a:p>
            <a:r>
              <a:rPr lang="en-US" altLang="en-US" smtClean="0"/>
              <a:t>B. Eating the Lord's supper is a weekly reminder that He Will come again</a:t>
            </a:r>
          </a:p>
          <a:p>
            <a:r>
              <a:rPr lang="en-US" altLang="en-US" smtClean="0"/>
              <a:t>1. Acts 1:11 “...this same Jesus, which is taken up from you into heaven, shall so come in like</a:t>
            </a:r>
          </a:p>
          <a:p>
            <a:r>
              <a:rPr lang="en-US" altLang="en-US" smtClean="0"/>
              <a:t>manner as you have seen him go into heaven”</a:t>
            </a:r>
          </a:p>
          <a:p>
            <a:r>
              <a:rPr lang="en-US" altLang="en-US" smtClean="0"/>
              <a:t>2. Christians look -forward to the day Christ will come again</a:t>
            </a:r>
          </a:p>
          <a:p>
            <a:r>
              <a:rPr lang="en-US" altLang="en-US" smtClean="0"/>
              <a:t>3. Christians look forward to a wonderful future. We realize that by the death of Christ, we have a home in the heaven waiting for us.</a:t>
            </a:r>
          </a:p>
          <a:p>
            <a:r>
              <a:rPr lang="en-US" altLang="en-US" smtClean="0"/>
              <a:t>4. The partaking of the Lord's Supper arouses a desire for that better city, whose builder and maker is God.</a:t>
            </a:r>
          </a:p>
          <a:p>
            <a:r>
              <a:rPr lang="en-US" altLang="en-US" smtClean="0"/>
              <a:t>C. The Lord’s Supper helps us to remember that Christ is coming again some Day to take those to heaven who are His people!</a:t>
            </a:r>
          </a:p>
        </p:txBody>
      </p:sp>
      <p:sp>
        <p:nvSpPr>
          <p:cNvPr id="4" name="Slide Number Placeholder 3"/>
          <p:cNvSpPr>
            <a:spLocks noGrp="1"/>
          </p:cNvSpPr>
          <p:nvPr>
            <p:ph type="sldNum" sz="quarter" idx="5"/>
          </p:nvPr>
        </p:nvSpPr>
        <p:spPr/>
        <p:txBody>
          <a:bodyPr/>
          <a:lstStyle/>
          <a:p>
            <a:pPr>
              <a:defRPr/>
            </a:pPr>
            <a:fld id="{4D8E6A3F-B92E-4004-87B6-4A4A4F56DA40}"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III. </a:t>
            </a:r>
            <a:r>
              <a:rPr lang="en-US" altLang="en-US" b="1" smtClean="0"/>
              <a:t>LOOK WITHIN</a:t>
            </a:r>
          </a:p>
          <a:p>
            <a:r>
              <a:rPr lang="en-US" altLang="en-US" smtClean="0"/>
              <a:t>A. I Cor. 11:28-29 “But let a man examine himself, and so let him eat of the bread and drink of the cup. For he who eats and drinks in an unworthy manner eats and drinks judgment to himself, not discerning the Lord's body.”</a:t>
            </a:r>
          </a:p>
          <a:p>
            <a:r>
              <a:rPr lang="en-US" altLang="en-US" smtClean="0"/>
              <a:t>1. Each person is to examine himself</a:t>
            </a:r>
          </a:p>
          <a:p>
            <a:r>
              <a:rPr lang="en-US" altLang="en-US" smtClean="0"/>
              <a:t>2. This is an individual act of worship — singing is in a group</a:t>
            </a:r>
          </a:p>
          <a:p>
            <a:r>
              <a:rPr lang="en-US" altLang="en-US" smtClean="0"/>
              <a:t>B. Sometimes we hear people day that they don't feel worthy to take the Lord's Supper</a:t>
            </a:r>
          </a:p>
          <a:p>
            <a:r>
              <a:rPr lang="en-US" altLang="en-US" smtClean="0"/>
              <a:t>1. None of us are worthy- but that is not the word</a:t>
            </a:r>
          </a:p>
          <a:p>
            <a:r>
              <a:rPr lang="en-US" altLang="en-US" smtClean="0"/>
              <a:t>2. The word Unworthy is an adjective describing man</a:t>
            </a:r>
          </a:p>
          <a:p>
            <a:r>
              <a:rPr lang="en-US" altLang="en-US" smtClean="0"/>
              <a:t>3. The Word Unworthily is an adverb describing the manner of man's eating</a:t>
            </a:r>
          </a:p>
          <a:p>
            <a:r>
              <a:rPr lang="en-US" altLang="en-US" smtClean="0"/>
              <a:t>4. We must have the proper attitude and proper frame mind to take the Lard's Supper worthily</a:t>
            </a:r>
          </a:p>
          <a:p>
            <a:r>
              <a:rPr lang="en-US" altLang="en-US" smtClean="0"/>
              <a:t>5. Baptism is more than getting wet — it involves the right attitude, proper frame of mind, and the right purpose.</a:t>
            </a:r>
          </a:p>
          <a:p>
            <a:r>
              <a:rPr lang="en-US" altLang="en-US" smtClean="0"/>
              <a:t>6. Taking the Lord's supper is more than eating bread and drinking the fruit of the vine. It involves the right attitude, proper frame of mind and the right purpose.</a:t>
            </a:r>
          </a:p>
          <a:p>
            <a:r>
              <a:rPr lang="en-US" altLang="en-US" smtClean="0"/>
              <a:t>7. John 4:24 “God is a Spirit: and they that worship him must worship him in spirit and in truth.”</a:t>
            </a:r>
          </a:p>
        </p:txBody>
      </p:sp>
      <p:sp>
        <p:nvSpPr>
          <p:cNvPr id="4" name="Slide Number Placeholder 3"/>
          <p:cNvSpPr>
            <a:spLocks noGrp="1"/>
          </p:cNvSpPr>
          <p:nvPr>
            <p:ph type="sldNum" sz="quarter" idx="5"/>
          </p:nvPr>
        </p:nvSpPr>
        <p:spPr/>
        <p:txBody>
          <a:bodyPr/>
          <a:lstStyle/>
          <a:p>
            <a:pPr>
              <a:defRPr/>
            </a:pPr>
            <a:fld id="{FCD4BBCD-0778-4850-8D36-1EA50E0453A2}"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3BCB2A-4438-41EE-AE60-D62E96FBD580}"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C470E-4C23-4DE9-9E13-B11E7287BC43}" type="slidenum">
              <a:rPr lang="en-US"/>
              <a:pPr>
                <a:defRPr/>
              </a:pPr>
              <a:t>‹#›</a:t>
            </a:fld>
            <a:endParaRPr lang="en-US"/>
          </a:p>
        </p:txBody>
      </p:sp>
    </p:spTree>
    <p:extLst>
      <p:ext uri="{BB962C8B-B14F-4D97-AF65-F5344CB8AC3E}">
        <p14:creationId xmlns:p14="http://schemas.microsoft.com/office/powerpoint/2010/main" val="21760009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BEDBDF-CB57-4F46-92E7-91EFDA66F46D}"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6722A4-F5E9-4E60-91AF-4CD63482F6C8}" type="slidenum">
              <a:rPr lang="en-US"/>
              <a:pPr>
                <a:defRPr/>
              </a:pPr>
              <a:t>‹#›</a:t>
            </a:fld>
            <a:endParaRPr lang="en-US"/>
          </a:p>
        </p:txBody>
      </p:sp>
    </p:spTree>
    <p:extLst>
      <p:ext uri="{BB962C8B-B14F-4D97-AF65-F5344CB8AC3E}">
        <p14:creationId xmlns:p14="http://schemas.microsoft.com/office/powerpoint/2010/main" val="306079795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5563FF-4CBD-4C06-927B-A0072FA4ABC5}"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A5C0E2-EC58-4D13-969A-52A377384D09}" type="slidenum">
              <a:rPr lang="en-US"/>
              <a:pPr>
                <a:defRPr/>
              </a:pPr>
              <a:t>‹#›</a:t>
            </a:fld>
            <a:endParaRPr lang="en-US"/>
          </a:p>
        </p:txBody>
      </p:sp>
    </p:spTree>
    <p:extLst>
      <p:ext uri="{BB962C8B-B14F-4D97-AF65-F5344CB8AC3E}">
        <p14:creationId xmlns:p14="http://schemas.microsoft.com/office/powerpoint/2010/main" val="25576265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64DBBA-FDD3-4F98-BE1F-58ECCD6CFE9C}"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0B4D01-8893-495F-9571-B8C70095D066}" type="slidenum">
              <a:rPr lang="en-US"/>
              <a:pPr>
                <a:defRPr/>
              </a:pPr>
              <a:t>‹#›</a:t>
            </a:fld>
            <a:endParaRPr lang="en-US"/>
          </a:p>
        </p:txBody>
      </p:sp>
    </p:spTree>
    <p:extLst>
      <p:ext uri="{BB962C8B-B14F-4D97-AF65-F5344CB8AC3E}">
        <p14:creationId xmlns:p14="http://schemas.microsoft.com/office/powerpoint/2010/main" val="163947911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269BB2-A188-4AC1-8BD6-145AE29737AB}"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C4ECF-2194-4E76-91FC-B1AC18466464}" type="slidenum">
              <a:rPr lang="en-US"/>
              <a:pPr>
                <a:defRPr/>
              </a:pPr>
              <a:t>‹#›</a:t>
            </a:fld>
            <a:endParaRPr lang="en-US"/>
          </a:p>
        </p:txBody>
      </p:sp>
    </p:spTree>
    <p:extLst>
      <p:ext uri="{BB962C8B-B14F-4D97-AF65-F5344CB8AC3E}">
        <p14:creationId xmlns:p14="http://schemas.microsoft.com/office/powerpoint/2010/main" val="37758737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DF29F6-F465-42A8-A460-A4BD3CB037C4}" type="datetimeFigureOut">
              <a:rPr lang="en-US"/>
              <a:pPr>
                <a:defRPr/>
              </a:pPr>
              <a:t>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6E1930-49AE-46B7-BB44-996D4320BF98}" type="slidenum">
              <a:rPr lang="en-US"/>
              <a:pPr>
                <a:defRPr/>
              </a:pPr>
              <a:t>‹#›</a:t>
            </a:fld>
            <a:endParaRPr lang="en-US"/>
          </a:p>
        </p:txBody>
      </p:sp>
    </p:spTree>
    <p:extLst>
      <p:ext uri="{BB962C8B-B14F-4D97-AF65-F5344CB8AC3E}">
        <p14:creationId xmlns:p14="http://schemas.microsoft.com/office/powerpoint/2010/main" val="27944425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DB0885-7495-45FB-8DED-E161D5E51587}" type="datetimeFigureOut">
              <a:rPr lang="en-US"/>
              <a:pPr>
                <a:defRPr/>
              </a:pPr>
              <a:t>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296C9E-5336-4CD6-BE93-6B78CC163E47}" type="slidenum">
              <a:rPr lang="en-US"/>
              <a:pPr>
                <a:defRPr/>
              </a:pPr>
              <a:t>‹#›</a:t>
            </a:fld>
            <a:endParaRPr lang="en-US"/>
          </a:p>
        </p:txBody>
      </p:sp>
    </p:spTree>
    <p:extLst>
      <p:ext uri="{BB962C8B-B14F-4D97-AF65-F5344CB8AC3E}">
        <p14:creationId xmlns:p14="http://schemas.microsoft.com/office/powerpoint/2010/main" val="345994096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5F8E62-F658-47DE-AF38-4ACC1CCB264F}" type="datetimeFigureOut">
              <a:rPr lang="en-US"/>
              <a:pPr>
                <a:defRPr/>
              </a:pPr>
              <a:t>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40E859-EB40-4314-9B63-5A4F54A1D43A}" type="slidenum">
              <a:rPr lang="en-US"/>
              <a:pPr>
                <a:defRPr/>
              </a:pPr>
              <a:t>‹#›</a:t>
            </a:fld>
            <a:endParaRPr lang="en-US"/>
          </a:p>
        </p:txBody>
      </p:sp>
    </p:spTree>
    <p:extLst>
      <p:ext uri="{BB962C8B-B14F-4D97-AF65-F5344CB8AC3E}">
        <p14:creationId xmlns:p14="http://schemas.microsoft.com/office/powerpoint/2010/main" val="23600004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32107F-906B-466A-9BDE-D10999CE2409}" type="datetimeFigureOut">
              <a:rPr lang="en-US"/>
              <a:pPr>
                <a:defRPr/>
              </a:pPr>
              <a:t>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5DAB8B-AFCF-4661-8AA2-0CC31E7258E4}" type="slidenum">
              <a:rPr lang="en-US"/>
              <a:pPr>
                <a:defRPr/>
              </a:pPr>
              <a:t>‹#›</a:t>
            </a:fld>
            <a:endParaRPr lang="en-US"/>
          </a:p>
        </p:txBody>
      </p:sp>
    </p:spTree>
    <p:extLst>
      <p:ext uri="{BB962C8B-B14F-4D97-AF65-F5344CB8AC3E}">
        <p14:creationId xmlns:p14="http://schemas.microsoft.com/office/powerpoint/2010/main" val="51930769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9DFE21-33E8-4B36-BDAC-02C8FEF64D10}" type="datetimeFigureOut">
              <a:rPr lang="en-US"/>
              <a:pPr>
                <a:defRPr/>
              </a:pPr>
              <a:t>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8002D5-9EA4-4648-A80E-4397A32D2A12}" type="slidenum">
              <a:rPr lang="en-US"/>
              <a:pPr>
                <a:defRPr/>
              </a:pPr>
              <a:t>‹#›</a:t>
            </a:fld>
            <a:endParaRPr lang="en-US"/>
          </a:p>
        </p:txBody>
      </p:sp>
    </p:spTree>
    <p:extLst>
      <p:ext uri="{BB962C8B-B14F-4D97-AF65-F5344CB8AC3E}">
        <p14:creationId xmlns:p14="http://schemas.microsoft.com/office/powerpoint/2010/main" val="50795953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A4A284-E28B-4747-A02E-A0CEA88A035E}" type="datetimeFigureOut">
              <a:rPr lang="en-US"/>
              <a:pPr>
                <a:defRPr/>
              </a:pPr>
              <a:t>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1E4272-B4A7-48E4-864D-D31F361B091C}" type="slidenum">
              <a:rPr lang="en-US"/>
              <a:pPr>
                <a:defRPr/>
              </a:pPr>
              <a:t>‹#›</a:t>
            </a:fld>
            <a:endParaRPr lang="en-US"/>
          </a:p>
        </p:txBody>
      </p:sp>
    </p:spTree>
    <p:extLst>
      <p:ext uri="{BB962C8B-B14F-4D97-AF65-F5344CB8AC3E}">
        <p14:creationId xmlns:p14="http://schemas.microsoft.com/office/powerpoint/2010/main" val="14657197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492A5E-8881-4FF4-9386-BB69890BD036}" type="datetimeFigureOut">
              <a:rPr lang="en-US"/>
              <a:pPr>
                <a:defRPr/>
              </a:pPr>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7B54D78-F5A1-4CCC-933C-FB1432B5B3E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Jesus+Lord's+Supper&amp;source=images&amp;cd=&amp;cad=rja&amp;docid=80NVbDIsqyQ-JM&amp;tbnid=7USLlUQwuBCb8M:&amp;ved=0CAUQjRw&amp;url=http%3A%2F%2Fwww.projectinspired.com%2Fgirl-to-girl-talk-can-serving-god-help-your-self-esteem%2Fjesus-last-supper%2F&amp;ei=8ZXQUf-ZL4220AGyq4C4Bg&amp;bvm=bv.48572450,d.dmg&amp;psig=AFQjCNEA_wsbpAyvw2QSsuEjOkbijdQR6g&amp;ust=1372710664703503"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m/url?sa=i&amp;rct=j&amp;q=jesus%2Bgarden%2Bof%2Bgethsemane&amp;source=images&amp;cd=&amp;cad=rja&amp;docid=7bK634F8FrXBpM&amp;tbnid=qTu9BSNZJbkT3M:&amp;ved=0CAUQjRw&amp;url=http%3A%2F%2Fsuccessfulgardendesign.blogspot.com%2F2013%2F05%2Fgarden-of-gethsemane-ideas.html&amp;ei=GpbQUZ38MK6p0AHZkoCABw&amp;bvm=bv.48572450,d.dmg&amp;psig=AFQjCNFfGbvpL9364g5pQaceAq9Wr5rNhg&amp;ust=1372710807462133"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google.com/url?sa=i&amp;rct=j&amp;q=Jesus+robe+and+crown&amp;source=images&amp;cd=&amp;cad=rja&amp;docid=_Z-0ceJHEV679M&amp;tbnid=dDJHQGAzntDMkM:&amp;ved=0CAUQjRw&amp;url=http%3A%2F%2Ftimvalentino.com%2F2012%2F03%2F28%2Fthe-death-of-jesus-part-5-the-crown-of-thorns-and-mock-robe%2F&amp;ei=U5HQUdyOBuTR0wGQvoH4Bw&amp;bvm=bv.48572450,d.dmg&amp;psig=AFQjCNGL-9t1FVNCdemhVIywM6PtdW8ufw&amp;ust=137270957567102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google.com/url?sa=i&amp;rct=j&amp;q=unleavened%2Bbread&amp;source=images&amp;cd=&amp;cad=rja&amp;docid=4ELThUzfJsxY1M&amp;tbnid=N1RhqfVB_pBcLM:&amp;ved=0CAUQjRw&amp;url=http%3A%2F%2Fwww.123rf.com%2Fphoto_16402440_unleavened-bread.html&amp;ei=wJPQUa_oH4HQ0gHehYCoCw&amp;bvm=bv.48572450,d.dmg&amp;psig=AFQjCNGT2uXGtIA1FMDDd4u9Uaoo5VnNbA&amp;ust=1372710202884115"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286" y="273202"/>
            <a:ext cx="1742785" cy="3154710"/>
          </a:xfrm>
          <a:prstGeom prst="rect">
            <a:avLst/>
          </a:prstGeom>
          <a:noFill/>
        </p:spPr>
        <p:txBody>
          <a:bodyPr wrap="none">
            <a:spAutoFit/>
            <a:scene3d>
              <a:camera prst="orthographicFront"/>
              <a:lightRig rig="threePt" dir="t"/>
            </a:scene3d>
            <a:sp3d extrusionH="57150">
              <a:bevelT w="38100" h="38100" prst="angle"/>
            </a:sp3d>
          </a:bodyPr>
          <a:lstStyle/>
          <a:p>
            <a:pPr algn="ctr" fontAlgn="auto">
              <a:spcBef>
                <a:spcPts val="0"/>
              </a:spcBef>
              <a:spcAft>
                <a:spcPts val="0"/>
              </a:spcAft>
              <a:defRPr/>
            </a:pPr>
            <a:r>
              <a:rPr lang="en-US" sz="19900" b="1" dirty="0">
                <a:ln w="17780" cmpd="sng">
                  <a:noFill/>
                  <a:prstDash val="solid"/>
                  <a:miter lim="800000"/>
                </a:ln>
                <a:effectLst>
                  <a:glow rad="101600">
                    <a:srgbClr val="92D050">
                      <a:alpha val="60000"/>
                    </a:srgbClr>
                  </a:glow>
                  <a:outerShdw blurRad="50800" algn="tl" rotWithShape="0">
                    <a:srgbClr val="000000"/>
                  </a:outerShdw>
                </a:effectLst>
                <a:latin typeface="+mn-lt"/>
                <a:cs typeface="+mn-cs"/>
              </a:rPr>
              <a:t>L</a:t>
            </a:r>
          </a:p>
        </p:txBody>
      </p:sp>
      <p:sp>
        <p:nvSpPr>
          <p:cNvPr id="5" name="Rectangle 4"/>
          <p:cNvSpPr/>
          <p:nvPr/>
        </p:nvSpPr>
        <p:spPr>
          <a:xfrm>
            <a:off x="990600" y="882802"/>
            <a:ext cx="4493539" cy="923330"/>
          </a:xfrm>
          <a:prstGeom prst="rect">
            <a:avLst/>
          </a:prstGeom>
          <a:noFill/>
        </p:spPr>
        <p:txBody>
          <a:bodyPr wrap="none">
            <a:spAutoFit/>
          </a:bodyPr>
          <a:lstStyle/>
          <a:p>
            <a:pPr algn="ctr" fontAlgn="auto">
              <a:spcBef>
                <a:spcPts val="0"/>
              </a:spcBef>
              <a:spcAft>
                <a:spcPts val="0"/>
              </a:spcAft>
              <a:defRPr/>
            </a:pPr>
            <a:r>
              <a:rPr lang="en-US" sz="5400" b="1" dirty="0" err="1">
                <a:ln w="17780" cmpd="sng">
                  <a:solidFill>
                    <a:srgbClr val="FFFFFF"/>
                  </a:solidFill>
                  <a:prstDash val="solid"/>
                  <a:miter lim="800000"/>
                </a:ln>
                <a:solidFill>
                  <a:srgbClr val="FFFF00"/>
                </a:solidFill>
                <a:effectLst>
                  <a:outerShdw blurRad="50800" algn="tl" rotWithShape="0">
                    <a:srgbClr val="000000"/>
                  </a:outerShdw>
                </a:effectLst>
                <a:latin typeface="+mn-lt"/>
                <a:cs typeface="+mn-cs"/>
              </a:rPr>
              <a:t>ooking</a:t>
            </a:r>
            <a:r>
              <a:rPr lang="en-US" sz="5400" b="1" dirty="0">
                <a:ln w="17780" cmpd="sng">
                  <a:solidFill>
                    <a:srgbClr val="FFFFFF"/>
                  </a:solidFill>
                  <a:prstDash val="solid"/>
                  <a:miter lim="800000"/>
                </a:ln>
                <a:solidFill>
                  <a:srgbClr val="FFFF00"/>
                </a:solidFill>
                <a:effectLst>
                  <a:outerShdw blurRad="50800" algn="tl" rotWithShape="0">
                    <a:srgbClr val="000000"/>
                  </a:outerShdw>
                </a:effectLst>
                <a:latin typeface="+mn-lt"/>
                <a:cs typeface="+mn-cs"/>
              </a:rPr>
              <a:t> at the</a:t>
            </a:r>
          </a:p>
        </p:txBody>
      </p:sp>
      <p:sp>
        <p:nvSpPr>
          <p:cNvPr id="6" name="Rectangle 5"/>
          <p:cNvSpPr/>
          <p:nvPr/>
        </p:nvSpPr>
        <p:spPr>
          <a:xfrm>
            <a:off x="990600" y="1568602"/>
            <a:ext cx="4429354" cy="923330"/>
          </a:xfrm>
          <a:prstGeom prst="rect">
            <a:avLst/>
          </a:prstGeom>
          <a:noFill/>
        </p:spPr>
        <p:txBody>
          <a:bodyPr wrap="none">
            <a:spAutoFit/>
          </a:bodyPr>
          <a:lstStyle/>
          <a:p>
            <a:pPr algn="ctr" fontAlgn="auto">
              <a:spcBef>
                <a:spcPts val="0"/>
              </a:spcBef>
              <a:spcAft>
                <a:spcPts val="0"/>
              </a:spcAft>
              <a:defRPr/>
            </a:pPr>
            <a:r>
              <a:rPr lang="en-US" sz="5400" b="1" dirty="0" err="1">
                <a:ln w="17780" cmpd="sng">
                  <a:solidFill>
                    <a:srgbClr val="FFFFFF"/>
                  </a:solidFill>
                  <a:prstDash val="solid"/>
                  <a:miter lim="800000"/>
                </a:ln>
                <a:solidFill>
                  <a:srgbClr val="92D050"/>
                </a:solidFill>
                <a:effectLst>
                  <a:outerShdw blurRad="50800" algn="tl" rotWithShape="0">
                    <a:srgbClr val="000000"/>
                  </a:outerShdw>
                </a:effectLst>
                <a:latin typeface="+mn-lt"/>
                <a:cs typeface="+mn-cs"/>
              </a:rPr>
              <a:t>ord’s</a:t>
            </a:r>
            <a:r>
              <a:rPr lang="en-US" sz="5400" b="1" dirty="0">
                <a:ln w="17780" cmpd="sng">
                  <a:solidFill>
                    <a:srgbClr val="FFFFFF"/>
                  </a:solidFill>
                  <a:prstDash val="solid"/>
                  <a:miter lim="800000"/>
                </a:ln>
                <a:solidFill>
                  <a:srgbClr val="92D050"/>
                </a:solidFill>
                <a:effectLst>
                  <a:outerShdw blurRad="50800" algn="tl" rotWithShape="0">
                    <a:srgbClr val="000000"/>
                  </a:outerShdw>
                </a:effectLst>
                <a:latin typeface="+mn-lt"/>
                <a:cs typeface="+mn-cs"/>
              </a:rPr>
              <a:t> Supper</a:t>
            </a:r>
          </a:p>
        </p:txBody>
      </p:sp>
      <p:pic>
        <p:nvPicPr>
          <p:cNvPr id="2050" name="Picture 2" descr="C:\A Word Perfect\Bible Files\Bible Files - Office\FILING CABINET\Lord's Supper\communion\communion\bread_1.jpg"/>
          <p:cNvPicPr>
            <a:picLocks noChangeAspect="1" noChangeArrowheads="1"/>
          </p:cNvPicPr>
          <p:nvPr/>
        </p:nvPicPr>
        <p:blipFill>
          <a:blip r:embed="rId3" cstate="print">
            <a:extLst/>
          </a:blip>
          <a:srcRect/>
          <a:stretch>
            <a:fillRect/>
          </a:stretch>
        </p:blipFill>
        <p:spPr bwMode="auto">
          <a:xfrm>
            <a:off x="2362200" y="2814407"/>
            <a:ext cx="2569723" cy="1927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2051" name="Picture 3" descr="C:\A Word Perfect\Bible Files\Bible Files - Office\FILING CABINET\Lord's Supper\communion\communion\cups_1.jpg"/>
          <p:cNvPicPr>
            <a:picLocks noChangeAspect="1" noChangeArrowheads="1"/>
          </p:cNvPicPr>
          <p:nvPr/>
        </p:nvPicPr>
        <p:blipFill>
          <a:blip r:embed="rId4" cstate="print">
            <a:extLst/>
          </a:blip>
          <a:srcRect/>
          <a:stretch>
            <a:fillRect/>
          </a:stretch>
        </p:blipFill>
        <p:spPr bwMode="auto">
          <a:xfrm>
            <a:off x="5943600" y="1786254"/>
            <a:ext cx="2741742" cy="2056307"/>
          </a:xfrm>
          <a:prstGeom prst="rect">
            <a:avLst/>
          </a:prstGeom>
          <a:ln>
            <a:noFill/>
          </a:ln>
          <a:effectLst>
            <a:softEdge rad="112500"/>
          </a:effectLst>
          <a:extLst/>
        </p:spPr>
      </p:pic>
      <p:pic>
        <p:nvPicPr>
          <p:cNvPr id="2055" name="Picture 2" descr="http://www.arm.org/images/CTB%20Front%20Med%20Oak.jpg"/>
          <p:cNvPicPr>
            <a:picLocks noChangeAspect="1" noChangeArrowheads="1"/>
          </p:cNvPicPr>
          <p:nvPr/>
        </p:nvPicPr>
        <p:blipFill>
          <a:blip r:embed="rId5">
            <a:extLst>
              <a:ext uri="{28A0092B-C50C-407E-A947-70E740481C1C}">
                <a14:useLocalDpi xmlns:a14="http://schemas.microsoft.com/office/drawing/2010/main" val="0"/>
              </a:ext>
            </a:extLst>
          </a:blip>
          <a:srcRect l="21478" t="28645" r="21266" b="55072"/>
          <a:stretch>
            <a:fillRect/>
          </a:stretch>
        </p:blipFill>
        <p:spPr bwMode="auto">
          <a:xfrm>
            <a:off x="990600" y="5257800"/>
            <a:ext cx="6997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226" y="1676400"/>
            <a:ext cx="7034491" cy="707886"/>
          </a:xfrm>
          <a:prstGeom prst="rect">
            <a:avLst/>
          </a:prstGeom>
          <a:noFill/>
        </p:spPr>
        <p:txBody>
          <a:bodyPr wrap="none">
            <a:spAutoFit/>
          </a:bodyPr>
          <a:lstStyle/>
          <a:p>
            <a:pPr algn="ctr">
              <a:defRPr/>
            </a:pPr>
            <a:r>
              <a:rPr lang="en-US" sz="4000" b="1" dirty="0">
                <a:ln w="19050">
                  <a:solidFill>
                    <a:schemeClr val="tx2">
                      <a:tint val="1000"/>
                    </a:schemeClr>
                  </a:solidFill>
                  <a:prstDash val="solid"/>
                </a:ln>
                <a:solidFill>
                  <a:schemeClr val="accent3"/>
                </a:solidFill>
                <a:effectLst>
                  <a:glow rad="101600">
                    <a:srgbClr val="FF0000">
                      <a:alpha val="60000"/>
                    </a:srgbClr>
                  </a:glow>
                  <a:outerShdw blurRad="50000" dist="50800" dir="7500000" algn="tl">
                    <a:srgbClr val="000000">
                      <a:shade val="5000"/>
                      <a:alpha val="35000"/>
                    </a:srgbClr>
                  </a:outerShdw>
                </a:effectLst>
              </a:rPr>
              <a:t>Lord’s Supper is a Memorial</a:t>
            </a:r>
          </a:p>
        </p:txBody>
      </p:sp>
      <p:sp>
        <p:nvSpPr>
          <p:cNvPr id="11267" name="TextBox 2"/>
          <p:cNvSpPr txBox="1">
            <a:spLocks noChangeArrowheads="1"/>
          </p:cNvSpPr>
          <p:nvPr/>
        </p:nvSpPr>
        <p:spPr bwMode="auto">
          <a:xfrm>
            <a:off x="381000" y="24384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Clr>
                <a:srgbClr val="92D050"/>
              </a:buClr>
              <a:buFont typeface="Wingdings" pitchFamily="2" charset="2"/>
              <a:buChar char="v"/>
            </a:pPr>
            <a:r>
              <a:rPr lang="en-US" altLang="en-US" sz="2800"/>
              <a:t> Jesus knew His body would not remain in tomb</a:t>
            </a:r>
          </a:p>
          <a:p>
            <a:pPr eaLnBrk="1" hangingPunct="1">
              <a:spcBef>
                <a:spcPct val="0"/>
              </a:spcBef>
              <a:buClr>
                <a:srgbClr val="92D050"/>
              </a:buClr>
              <a:buFont typeface="Wingdings" pitchFamily="2" charset="2"/>
              <a:buChar char="v"/>
            </a:pPr>
            <a:r>
              <a:rPr lang="en-US" altLang="en-US" sz="2800"/>
              <a:t> Could have built some great monument</a:t>
            </a:r>
          </a:p>
        </p:txBody>
      </p:sp>
      <p:pic>
        <p:nvPicPr>
          <p:cNvPr id="4" name="Picture 2" descr="C:\A Word Perfect\Bible Files\Bible Files - Office\FILING CABINET\Lord's Supper\communion\communion\bread_1.jpg"/>
          <p:cNvPicPr>
            <a:picLocks noChangeAspect="1" noChangeArrowheads="1"/>
          </p:cNvPicPr>
          <p:nvPr/>
        </p:nvPicPr>
        <p:blipFill>
          <a:blip r:embed="rId3" cstate="print">
            <a:extLst/>
          </a:blip>
          <a:srcRect/>
          <a:stretch>
            <a:fillRect/>
          </a:stretch>
        </p:blipFill>
        <p:spPr bwMode="auto">
          <a:xfrm>
            <a:off x="457200" y="3962400"/>
            <a:ext cx="2209800" cy="1657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5" name="Picture 3" descr="C:\A Word Perfect\Bible Files\Bible Files - Office\FILING CABINET\Lord's Supper\communion\communion\cups_1.jpg"/>
          <p:cNvPicPr>
            <a:picLocks noChangeAspect="1" noChangeArrowheads="1"/>
          </p:cNvPicPr>
          <p:nvPr/>
        </p:nvPicPr>
        <p:blipFill>
          <a:blip r:embed="rId4" cstate="print">
            <a:extLst/>
          </a:blip>
          <a:srcRect/>
          <a:stretch>
            <a:fillRect/>
          </a:stretch>
        </p:blipFill>
        <p:spPr bwMode="auto">
          <a:xfrm>
            <a:off x="3657600" y="3657600"/>
            <a:ext cx="2133600" cy="1600200"/>
          </a:xfrm>
          <a:prstGeom prst="rect">
            <a:avLst/>
          </a:prstGeom>
          <a:ln>
            <a:noFill/>
          </a:ln>
          <a:effectLst>
            <a:softEdge rad="112500"/>
          </a:effectLst>
          <a:extLst/>
        </p:spPr>
      </p:pic>
      <p:pic>
        <p:nvPicPr>
          <p:cNvPr id="11270" name="Picture 2" descr="http://www.arm.org/images/CTB%20Front%20Med%20Oak.jpg"/>
          <p:cNvPicPr>
            <a:picLocks noChangeAspect="1" noChangeArrowheads="1"/>
          </p:cNvPicPr>
          <p:nvPr/>
        </p:nvPicPr>
        <p:blipFill>
          <a:blip r:embed="rId5">
            <a:extLst>
              <a:ext uri="{28A0092B-C50C-407E-A947-70E740481C1C}">
                <a14:useLocalDpi xmlns:a14="http://schemas.microsoft.com/office/drawing/2010/main" val="0"/>
              </a:ext>
            </a:extLst>
          </a:blip>
          <a:srcRect l="21478" t="28645" r="21266" b="55072"/>
          <a:stretch>
            <a:fillRect/>
          </a:stretch>
        </p:blipFill>
        <p:spPr bwMode="auto">
          <a:xfrm>
            <a:off x="3124200" y="5562600"/>
            <a:ext cx="5562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2"/>
          <p:cNvSpPr txBox="1">
            <a:spLocks noChangeArrowheads="1"/>
          </p:cNvSpPr>
          <p:nvPr/>
        </p:nvSpPr>
        <p:spPr bwMode="auto">
          <a:xfrm>
            <a:off x="5715000" y="268288"/>
            <a:ext cx="3048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a:t>AT The</a:t>
            </a:r>
          </a:p>
          <a:p>
            <a:pPr eaLnBrk="1" hangingPunct="1">
              <a:spcBef>
                <a:spcPct val="0"/>
              </a:spcBef>
              <a:buFontTx/>
              <a:buNone/>
            </a:pPr>
            <a:r>
              <a:rPr lang="en-US" altLang="en-US">
                <a:solidFill>
                  <a:srgbClr val="FFFF00"/>
                </a:solidFill>
              </a:rPr>
              <a:t>Lord’s Supper</a:t>
            </a:r>
          </a:p>
        </p:txBody>
      </p:sp>
      <p:sp>
        <p:nvSpPr>
          <p:cNvPr id="10" name="Text Box 6"/>
          <p:cNvSpPr txBox="1">
            <a:spLocks noChangeArrowheads="1"/>
          </p:cNvSpPr>
          <p:nvPr/>
        </p:nvSpPr>
        <p:spPr bwMode="auto">
          <a:xfrm>
            <a:off x="76200" y="533400"/>
            <a:ext cx="5943600" cy="830997"/>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800" b="1" dirty="0">
                <a:ln>
                  <a:solidFill>
                    <a:srgbClr val="FFFF00"/>
                  </a:solidFill>
                </a:ln>
                <a:latin typeface="Arial Rounded MT Bold" pitchFamily="34" charset="0"/>
                <a:cs typeface="+mn-cs"/>
                <a:sym typeface="Wingdings" pitchFamily="2" charset="2"/>
              </a:rPr>
              <a:t>1. Look </a:t>
            </a:r>
            <a:r>
              <a:rPr lang="en-US" sz="4800" b="1" dirty="0">
                <a:ln>
                  <a:solidFill>
                    <a:srgbClr val="FFFF00"/>
                  </a:solidFill>
                </a:ln>
                <a:latin typeface="Arial Rounded MT Bold" pitchFamily="34" charset="0"/>
                <a:cs typeface="+mn-cs"/>
              </a:rPr>
              <a:t>Backward</a:t>
            </a:r>
            <a:endParaRPr lang="en-US" sz="4400" b="1" dirty="0">
              <a:ln>
                <a:solidFill>
                  <a:srgbClr val="FFFF00"/>
                </a:solidFill>
              </a:ln>
              <a:latin typeface="Arial Rounded MT Bold" pitchFamily="34" charset="0"/>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463" y="1922463"/>
            <a:ext cx="1447801" cy="53340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 Box 6"/>
          <p:cNvSpPr txBox="1">
            <a:spLocks noChangeArrowheads="1"/>
          </p:cNvSpPr>
          <p:nvPr/>
        </p:nvSpPr>
        <p:spPr bwMode="auto">
          <a:xfrm>
            <a:off x="152400" y="304800"/>
            <a:ext cx="5943600" cy="830997"/>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800" b="1" dirty="0">
                <a:ln>
                  <a:solidFill>
                    <a:srgbClr val="00B0F0"/>
                  </a:solidFill>
                </a:ln>
                <a:latin typeface="Arial Rounded MT Bold" pitchFamily="34" charset="0"/>
                <a:cs typeface="+mn-cs"/>
                <a:sym typeface="Wingdings" pitchFamily="2" charset="2"/>
              </a:rPr>
              <a:t>2. Look  For</a:t>
            </a:r>
            <a:r>
              <a:rPr lang="en-US" sz="4800" b="1" dirty="0">
                <a:ln>
                  <a:solidFill>
                    <a:srgbClr val="00B0F0"/>
                  </a:solidFill>
                </a:ln>
                <a:latin typeface="Arial Rounded MT Bold" pitchFamily="34" charset="0"/>
                <a:cs typeface="+mn-cs"/>
              </a:rPr>
              <a:t>ward</a:t>
            </a:r>
            <a:endParaRPr lang="en-US" sz="4400" b="1" dirty="0">
              <a:ln>
                <a:solidFill>
                  <a:srgbClr val="00B0F0"/>
                </a:solidFill>
              </a:ln>
              <a:latin typeface="Arial Rounded MT Bold" pitchFamily="34" charset="0"/>
              <a:cs typeface="+mn-cs"/>
            </a:endParaRPr>
          </a:p>
        </p:txBody>
      </p:sp>
      <p:sp>
        <p:nvSpPr>
          <p:cNvPr id="12292" name="TextBox 2"/>
          <p:cNvSpPr txBox="1">
            <a:spLocks noChangeArrowheads="1"/>
          </p:cNvSpPr>
          <p:nvPr/>
        </p:nvSpPr>
        <p:spPr bwMode="auto">
          <a:xfrm>
            <a:off x="5715000" y="268288"/>
            <a:ext cx="3048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a:t>AT The</a:t>
            </a:r>
          </a:p>
          <a:p>
            <a:pPr eaLnBrk="1" hangingPunct="1">
              <a:spcBef>
                <a:spcPct val="0"/>
              </a:spcBef>
              <a:buFontTx/>
              <a:buNone/>
            </a:pPr>
            <a:r>
              <a:rPr lang="en-US" altLang="en-US">
                <a:solidFill>
                  <a:srgbClr val="FFFF00"/>
                </a:solidFill>
              </a:rPr>
              <a:t>Lord’s Supper</a:t>
            </a:r>
          </a:p>
        </p:txBody>
      </p:sp>
      <p:sp>
        <p:nvSpPr>
          <p:cNvPr id="12293" name="TextBox 3"/>
          <p:cNvSpPr txBox="1">
            <a:spLocks noChangeArrowheads="1"/>
          </p:cNvSpPr>
          <p:nvPr/>
        </p:nvSpPr>
        <p:spPr bwMode="auto">
          <a:xfrm>
            <a:off x="-11113" y="1524000"/>
            <a:ext cx="9144001"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700"/>
              <a:t>“For as often as you eat this bread and drink this cup, you proclaim the Lord's death till He comes.” </a:t>
            </a:r>
            <a:r>
              <a:rPr lang="en-US" altLang="en-US" sz="2700" b="1">
                <a:solidFill>
                  <a:srgbClr val="FFFF00"/>
                </a:solidFill>
              </a:rPr>
              <a:t>1 Cor. 11:26 </a:t>
            </a:r>
          </a:p>
          <a:p>
            <a:pPr eaLnBrk="1" hangingPunct="1">
              <a:spcBef>
                <a:spcPct val="0"/>
              </a:spcBef>
              <a:buFontTx/>
              <a:buNone/>
            </a:pPr>
            <a:endParaRPr lang="en-US" altLang="en-US" sz="2800"/>
          </a:p>
          <a:p>
            <a:pPr eaLnBrk="1" hangingPunct="1">
              <a:spcBef>
                <a:spcPct val="0"/>
              </a:spcBef>
              <a:buFontTx/>
              <a:buNone/>
            </a:pPr>
            <a:endParaRPr lang="en-US" altLang="en-US" sz="2800"/>
          </a:p>
          <a:p>
            <a:pPr eaLnBrk="1" hangingPunct="1">
              <a:spcBef>
                <a:spcPct val="0"/>
              </a:spcBef>
              <a:buFontTx/>
              <a:buNone/>
            </a:pPr>
            <a:endParaRPr lang="en-US" altLang="en-US" sz="2800"/>
          </a:p>
          <a:p>
            <a:pPr eaLnBrk="1" hangingPunct="1">
              <a:spcBef>
                <a:spcPct val="0"/>
              </a:spcBef>
              <a:buFontTx/>
              <a:buNone/>
            </a:pPr>
            <a:r>
              <a:rPr lang="en-US" altLang="en-US" sz="2800"/>
              <a:t>“…this same Jesus, which is taken up from you into heaven, shall so come in like manner as you have seen him go into heaven.”  </a:t>
            </a:r>
            <a:r>
              <a:rPr lang="en-US" altLang="en-US" sz="2800" b="1">
                <a:solidFill>
                  <a:srgbClr val="FFFF00"/>
                </a:solidFill>
              </a:rPr>
              <a:t>Acts 1:11</a:t>
            </a:r>
          </a:p>
        </p:txBody>
      </p:sp>
      <p:cxnSp>
        <p:nvCxnSpPr>
          <p:cNvPr id="8" name="Straight Connector 7"/>
          <p:cNvCxnSpPr/>
          <p:nvPr/>
        </p:nvCxnSpPr>
        <p:spPr>
          <a:xfrm>
            <a:off x="4038600" y="2455863"/>
            <a:ext cx="2057400" cy="0"/>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sp>
        <p:nvSpPr>
          <p:cNvPr id="9" name="Bevel 8"/>
          <p:cNvSpPr/>
          <p:nvPr/>
        </p:nvSpPr>
        <p:spPr>
          <a:xfrm>
            <a:off x="304800" y="5486400"/>
            <a:ext cx="8686800" cy="1219200"/>
          </a:xfrm>
          <a:prstGeom prst="bevel">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cs typeface="Arial" pitchFamily="34" charset="0"/>
              </a:rPr>
              <a:t>Partaking the Lord’s Supper reminds us of the next coming of Jesus.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4600" y="1436688"/>
            <a:ext cx="2667000" cy="53340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2209800" y="2286000"/>
            <a:ext cx="1828800" cy="53340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 Box 6"/>
          <p:cNvSpPr txBox="1">
            <a:spLocks noChangeArrowheads="1"/>
          </p:cNvSpPr>
          <p:nvPr/>
        </p:nvSpPr>
        <p:spPr bwMode="auto">
          <a:xfrm>
            <a:off x="152400" y="304800"/>
            <a:ext cx="5943600" cy="830997"/>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800" b="1" dirty="0">
                <a:ln>
                  <a:solidFill>
                    <a:srgbClr val="00B050"/>
                  </a:solidFill>
                </a:ln>
                <a:latin typeface="Arial Rounded MT Bold" pitchFamily="34" charset="0"/>
                <a:cs typeface="+mn-cs"/>
                <a:sym typeface="Wingdings" pitchFamily="2" charset="2"/>
              </a:rPr>
              <a:t>3. Look  Within</a:t>
            </a:r>
            <a:endParaRPr lang="en-US" sz="4400" b="1" dirty="0">
              <a:ln>
                <a:solidFill>
                  <a:srgbClr val="00B050"/>
                </a:solidFill>
              </a:ln>
              <a:latin typeface="Arial Rounded MT Bold" pitchFamily="34" charset="0"/>
              <a:cs typeface="+mn-cs"/>
            </a:endParaRPr>
          </a:p>
        </p:txBody>
      </p:sp>
      <p:sp>
        <p:nvSpPr>
          <p:cNvPr id="13317" name="TextBox 2"/>
          <p:cNvSpPr txBox="1">
            <a:spLocks noChangeArrowheads="1"/>
          </p:cNvSpPr>
          <p:nvPr/>
        </p:nvSpPr>
        <p:spPr bwMode="auto">
          <a:xfrm>
            <a:off x="5715000" y="268288"/>
            <a:ext cx="3048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a:t>AT The</a:t>
            </a:r>
          </a:p>
          <a:p>
            <a:pPr eaLnBrk="1" hangingPunct="1">
              <a:spcBef>
                <a:spcPct val="0"/>
              </a:spcBef>
              <a:buFontTx/>
              <a:buNone/>
            </a:pPr>
            <a:r>
              <a:rPr lang="en-US" altLang="en-US">
                <a:solidFill>
                  <a:srgbClr val="FFFF00"/>
                </a:solidFill>
              </a:rPr>
              <a:t>Lord’s Supper</a:t>
            </a:r>
          </a:p>
        </p:txBody>
      </p:sp>
      <p:sp>
        <p:nvSpPr>
          <p:cNvPr id="13316" name="TextBox 3"/>
          <p:cNvSpPr txBox="1">
            <a:spLocks noChangeArrowheads="1"/>
          </p:cNvSpPr>
          <p:nvPr/>
        </p:nvSpPr>
        <p:spPr bwMode="auto">
          <a:xfrm>
            <a:off x="152400" y="1401763"/>
            <a:ext cx="88392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800" dirty="0" smtClean="0"/>
              <a:t>“</a:t>
            </a:r>
            <a:r>
              <a:rPr lang="en-US" sz="2800" dirty="0"/>
              <a:t>But let a man examine himself, and so let him eat of that bread, and drink of that cup. </a:t>
            </a:r>
            <a:r>
              <a:rPr lang="en-US" sz="2800" dirty="0" smtClean="0"/>
              <a:t>For </a:t>
            </a:r>
            <a:r>
              <a:rPr lang="en-US" sz="2800" dirty="0"/>
              <a:t>he that </a:t>
            </a:r>
            <a:r>
              <a:rPr lang="en-US" sz="2800" dirty="0" err="1"/>
              <a:t>eateth</a:t>
            </a:r>
            <a:r>
              <a:rPr lang="en-US" sz="2800" dirty="0"/>
              <a:t> and </a:t>
            </a:r>
            <a:r>
              <a:rPr lang="en-US" sz="2800" dirty="0" err="1"/>
              <a:t>drinketh</a:t>
            </a:r>
            <a:r>
              <a:rPr lang="en-US" sz="2800" dirty="0"/>
              <a:t> unworthily, </a:t>
            </a:r>
            <a:r>
              <a:rPr lang="en-US" sz="2800" dirty="0" err="1"/>
              <a:t>eateth</a:t>
            </a:r>
            <a:r>
              <a:rPr lang="en-US" sz="2800" dirty="0"/>
              <a:t> and </a:t>
            </a:r>
            <a:r>
              <a:rPr lang="en-US" sz="2800" dirty="0" err="1"/>
              <a:t>drinketh</a:t>
            </a:r>
            <a:r>
              <a:rPr lang="en-US" sz="2800" dirty="0"/>
              <a:t> damnation to himself, not discerning the Lord's </a:t>
            </a:r>
            <a:r>
              <a:rPr lang="en-US" sz="2800" dirty="0" smtClean="0"/>
              <a:t>body.”     								</a:t>
            </a:r>
            <a:r>
              <a:rPr lang="en-US" sz="2800" b="1" dirty="0" smtClean="0">
                <a:solidFill>
                  <a:srgbClr val="FFFF00"/>
                </a:solidFill>
              </a:rPr>
              <a:t>1 Cor. 11:28-29</a:t>
            </a:r>
          </a:p>
          <a:p>
            <a:pPr eaLnBrk="1" hangingPunct="1">
              <a:defRPr/>
            </a:pPr>
            <a:endParaRPr lang="en-US" sz="2800" dirty="0" smtClean="0"/>
          </a:p>
          <a:p>
            <a:pPr eaLnBrk="1" hangingPunct="1">
              <a:defRPr/>
            </a:pPr>
            <a:r>
              <a:rPr lang="en-US" sz="2800" dirty="0" smtClean="0">
                <a:solidFill>
                  <a:srgbClr val="00FFFF"/>
                </a:solidFill>
              </a:rPr>
              <a:t>Unworthy</a:t>
            </a:r>
            <a:r>
              <a:rPr lang="en-US" sz="2800" dirty="0" smtClean="0"/>
              <a:t> – adjective – describing man</a:t>
            </a:r>
          </a:p>
          <a:p>
            <a:pPr eaLnBrk="1" hangingPunct="1">
              <a:defRPr/>
            </a:pPr>
            <a:r>
              <a:rPr lang="en-US" sz="2800" dirty="0" smtClean="0">
                <a:solidFill>
                  <a:srgbClr val="FFFF00"/>
                </a:solidFill>
              </a:rPr>
              <a:t>Unworthily</a:t>
            </a:r>
            <a:r>
              <a:rPr lang="en-US" sz="2800" dirty="0" smtClean="0"/>
              <a:t> – adverb – describing manner of taking</a:t>
            </a:r>
          </a:p>
          <a:p>
            <a:pPr eaLnBrk="1" hangingPunct="1">
              <a:defRPr/>
            </a:pPr>
            <a:endParaRPr lang="en-US" sz="2800" dirty="0" smtClean="0"/>
          </a:p>
          <a:p>
            <a:pPr marL="290513" indent="-290513" eaLnBrk="1" hangingPunct="1">
              <a:buFont typeface="Wingdings" pitchFamily="2" charset="2"/>
              <a:buChar char="Ø"/>
              <a:defRPr/>
            </a:pPr>
            <a:r>
              <a:rPr lang="en-US" sz="2700" dirty="0" smtClean="0"/>
              <a:t>Baptism is more than getting wet</a:t>
            </a:r>
          </a:p>
          <a:p>
            <a:pPr marL="290513" indent="-290513" eaLnBrk="1" hangingPunct="1">
              <a:buFont typeface="Wingdings" pitchFamily="2" charset="2"/>
              <a:buChar char="Ø"/>
              <a:defRPr/>
            </a:pPr>
            <a:r>
              <a:rPr lang="en-US" sz="2700" dirty="0" smtClean="0"/>
              <a:t>Lord’s Supper is more than bread and fruit of the vine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0" y="30480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dirty="0" smtClean="0">
                <a:solidFill>
                  <a:srgbClr val="00FFFF"/>
                </a:solidFill>
              </a:rPr>
              <a:t>As you partake of the communion…</a:t>
            </a:r>
          </a:p>
          <a:p>
            <a:pPr eaLnBrk="1" hangingPunct="1">
              <a:defRPr/>
            </a:pPr>
            <a:endParaRPr lang="en-US" sz="2800" dirty="0" smtClean="0"/>
          </a:p>
          <a:p>
            <a:pPr marL="11113" lvl="1" eaLnBrk="1" hangingPunct="1">
              <a:buClr>
                <a:srgbClr val="00FFFF"/>
              </a:buClr>
              <a:buFont typeface="Wingdings" pitchFamily="2" charset="2"/>
              <a:buChar char="q"/>
              <a:defRPr/>
            </a:pPr>
            <a:r>
              <a:rPr lang="en-US" sz="2800" dirty="0" smtClean="0"/>
              <a:t> </a:t>
            </a:r>
            <a:r>
              <a:rPr lang="en-US" sz="2800" b="1" dirty="0" smtClean="0"/>
              <a:t>Go to the Upper Room</a:t>
            </a:r>
          </a:p>
          <a:p>
            <a:pPr marL="11113" eaLnBrk="1" hangingPunct="1">
              <a:defRPr/>
            </a:pPr>
            <a:r>
              <a:rPr lang="en-US" sz="2800" dirty="0" smtClean="0"/>
              <a:t>“This is my body”</a:t>
            </a:r>
          </a:p>
          <a:p>
            <a:pPr marL="11113" eaLnBrk="1" hangingPunct="1">
              <a:defRPr/>
            </a:pPr>
            <a:r>
              <a:rPr lang="en-US" sz="2800" dirty="0" smtClean="0"/>
              <a:t>“This is my blood”</a:t>
            </a:r>
          </a:p>
          <a:p>
            <a:pPr marL="11113" eaLnBrk="1" hangingPunct="1">
              <a:defRPr/>
            </a:pPr>
            <a:endParaRPr lang="en-US" sz="2800" dirty="0" smtClean="0"/>
          </a:p>
          <a:p>
            <a:pPr marL="11113" eaLnBrk="1" hangingPunct="1">
              <a:defRPr/>
            </a:pPr>
            <a:endParaRPr lang="en-US" sz="2800" dirty="0" smtClean="0"/>
          </a:p>
          <a:p>
            <a:pPr marL="11113" eaLnBrk="1" hangingPunct="1">
              <a:defRPr/>
            </a:pPr>
            <a:endParaRPr lang="en-US" sz="2800" dirty="0" smtClean="0"/>
          </a:p>
          <a:p>
            <a:pPr marL="11113" eaLnBrk="1" hangingPunct="1">
              <a:defRPr/>
            </a:pPr>
            <a:endParaRPr lang="en-US" sz="2800" dirty="0" smtClean="0"/>
          </a:p>
          <a:p>
            <a:pPr marL="11113" lvl="1" eaLnBrk="1" hangingPunct="1">
              <a:buClr>
                <a:srgbClr val="00FFFF"/>
              </a:buClr>
              <a:buFont typeface="Wingdings" pitchFamily="2" charset="2"/>
              <a:buChar char="q"/>
              <a:defRPr/>
            </a:pPr>
            <a:r>
              <a:rPr lang="en-US" sz="2800" dirty="0" smtClean="0"/>
              <a:t> </a:t>
            </a:r>
            <a:r>
              <a:rPr lang="en-US" sz="2800" b="1" dirty="0" smtClean="0"/>
              <a:t>Go to the Garden</a:t>
            </a:r>
          </a:p>
          <a:p>
            <a:pPr marL="11113" eaLnBrk="1" hangingPunct="1">
              <a:defRPr/>
            </a:pPr>
            <a:r>
              <a:rPr lang="en-US" sz="2800" dirty="0" smtClean="0"/>
              <a:t>“My soul is exceeding sorrowful”</a:t>
            </a:r>
          </a:p>
          <a:p>
            <a:pPr marL="11113" eaLnBrk="1" hangingPunct="1">
              <a:defRPr/>
            </a:pPr>
            <a:r>
              <a:rPr lang="en-US" sz="2800" dirty="0" smtClean="0"/>
              <a:t>“Father, if it be possible let this </a:t>
            </a:r>
          </a:p>
          <a:p>
            <a:pPr marL="11113" eaLnBrk="1" hangingPunct="1">
              <a:defRPr/>
            </a:pPr>
            <a:r>
              <a:rPr lang="en-US" sz="2800" dirty="0" smtClean="0"/>
              <a:t>cup pass from Me”</a:t>
            </a:r>
          </a:p>
          <a:p>
            <a:pPr marL="11113" eaLnBrk="1" hangingPunct="1">
              <a:defRPr/>
            </a:pPr>
            <a:endParaRPr lang="en-US" sz="2800" dirty="0" smtClean="0"/>
          </a:p>
          <a:p>
            <a:pPr marL="11113" lvl="1" eaLnBrk="1" hangingPunct="1">
              <a:buClr>
                <a:srgbClr val="00FFFF"/>
              </a:buClr>
              <a:defRPr/>
            </a:pPr>
            <a:endParaRPr lang="en-US" sz="2800" dirty="0" smtClean="0"/>
          </a:p>
        </p:txBody>
      </p:sp>
      <p:pic>
        <p:nvPicPr>
          <p:cNvPr id="14339" name="Picture 6" descr="http://www.projectinspired.com/wp-content/uploads/jesus-last-supp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0" y="914400"/>
            <a:ext cx="3905250"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http://1.bp.blogspot.com/-n1buEj0vtsQ/UAYN6EcgglI/AAAAAAAABCs/9kHCegNxw5M/s1600/jesus-in-gethsemane.jp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750" y="3886200"/>
            <a:ext cx="3887788" cy="2935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30480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dirty="0" smtClean="0">
                <a:solidFill>
                  <a:srgbClr val="00FFFF"/>
                </a:solidFill>
              </a:rPr>
              <a:t>As you partake of the communion…</a:t>
            </a:r>
          </a:p>
          <a:p>
            <a:pPr eaLnBrk="1" hangingPunct="1">
              <a:defRPr/>
            </a:pPr>
            <a:endParaRPr lang="en-US" sz="2800" dirty="0" smtClean="0"/>
          </a:p>
          <a:p>
            <a:pPr marL="11113" lvl="1" eaLnBrk="1" hangingPunct="1">
              <a:buClr>
                <a:srgbClr val="00FFFF"/>
              </a:buClr>
              <a:buFont typeface="Wingdings" pitchFamily="2" charset="2"/>
              <a:buChar char="q"/>
              <a:defRPr/>
            </a:pPr>
            <a:r>
              <a:rPr lang="en-US" sz="2800" dirty="0" smtClean="0"/>
              <a:t> </a:t>
            </a:r>
            <a:r>
              <a:rPr lang="en-US" sz="2800" b="1" dirty="0" smtClean="0"/>
              <a:t>The Soldiers</a:t>
            </a:r>
          </a:p>
          <a:p>
            <a:pPr marL="11113" lvl="2" eaLnBrk="1" hangingPunct="1">
              <a:buFont typeface="Wingdings" pitchFamily="2" charset="2"/>
              <a:buChar char="§"/>
              <a:defRPr/>
            </a:pPr>
            <a:r>
              <a:rPr lang="en-US" sz="2800" dirty="0" smtClean="0"/>
              <a:t> Strip Jesus’ clothes from Him</a:t>
            </a:r>
          </a:p>
          <a:p>
            <a:pPr marL="11113" lvl="2" eaLnBrk="1" hangingPunct="1">
              <a:buFont typeface="Wingdings" pitchFamily="2" charset="2"/>
              <a:buChar char="§"/>
              <a:defRPr/>
            </a:pPr>
            <a:r>
              <a:rPr lang="en-US" sz="2800" dirty="0" smtClean="0"/>
              <a:t> Put a purple robe on Him</a:t>
            </a:r>
          </a:p>
          <a:p>
            <a:pPr marL="11113" lvl="2" eaLnBrk="1" hangingPunct="1">
              <a:buFont typeface="Wingdings" pitchFamily="2" charset="2"/>
              <a:buChar char="§"/>
              <a:defRPr/>
            </a:pPr>
            <a:r>
              <a:rPr lang="en-US" sz="2800" dirty="0" smtClean="0"/>
              <a:t> Platted a crown of sharp thorns</a:t>
            </a:r>
          </a:p>
          <a:p>
            <a:pPr marL="11113" eaLnBrk="1" hangingPunct="1">
              <a:defRPr/>
            </a:pPr>
            <a:endParaRPr lang="en-US" sz="2800" dirty="0" smtClean="0"/>
          </a:p>
          <a:p>
            <a:pPr marL="11113" lvl="1" eaLnBrk="1" hangingPunct="1">
              <a:buClr>
                <a:srgbClr val="00FFFF"/>
              </a:buClr>
              <a:buFont typeface="Wingdings" pitchFamily="2" charset="2"/>
              <a:buChar char="q"/>
              <a:defRPr/>
            </a:pPr>
            <a:r>
              <a:rPr lang="en-US" sz="2800" dirty="0" smtClean="0"/>
              <a:t> </a:t>
            </a:r>
            <a:r>
              <a:rPr lang="en-US" sz="2800" b="1" dirty="0" smtClean="0"/>
              <a:t>See the People</a:t>
            </a:r>
          </a:p>
          <a:p>
            <a:pPr marL="11113" lvl="2" eaLnBrk="1" hangingPunct="1">
              <a:buFont typeface="Wingdings" pitchFamily="2" charset="2"/>
              <a:buChar char="§"/>
              <a:defRPr/>
            </a:pPr>
            <a:r>
              <a:rPr lang="en-US" sz="2800" dirty="0" smtClean="0"/>
              <a:t> Come up and spit upon Him</a:t>
            </a:r>
          </a:p>
          <a:p>
            <a:pPr marL="11113" lvl="2" eaLnBrk="1" hangingPunct="1">
              <a:buFont typeface="Wingdings" pitchFamily="2" charset="2"/>
              <a:buChar char="§"/>
              <a:defRPr/>
            </a:pPr>
            <a:r>
              <a:rPr lang="en-US" sz="2800" dirty="0" smtClean="0"/>
              <a:t> Then they laughed at Him</a:t>
            </a:r>
          </a:p>
          <a:p>
            <a:pPr marL="11113" lvl="2" eaLnBrk="1" hangingPunct="1">
              <a:buFont typeface="Wingdings" pitchFamily="2" charset="2"/>
              <a:buChar char="§"/>
              <a:defRPr/>
            </a:pPr>
            <a:r>
              <a:rPr lang="en-US" sz="2800" dirty="0" smtClean="0"/>
              <a:t> Put a reed in His hand</a:t>
            </a:r>
          </a:p>
          <a:p>
            <a:pPr lvl="1" eaLnBrk="1" hangingPunct="1">
              <a:buClr>
                <a:srgbClr val="00FFFF"/>
              </a:buClr>
              <a:defRPr/>
            </a:pPr>
            <a:endParaRPr lang="en-US" sz="2800" dirty="0" smtClean="0"/>
          </a:p>
        </p:txBody>
      </p:sp>
      <p:pic>
        <p:nvPicPr>
          <p:cNvPr id="15363" name="Picture 12" descr="C:\Documents and Settings\Mark Hatfield\My Documents\My Pictures\Jesus Cri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63" y="4953000"/>
            <a:ext cx="4800600" cy="2124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timvalentino.files.wordpress.com/2012/03/thorns-01-passi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066800"/>
            <a:ext cx="2286000" cy="3535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111760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800" dirty="0" smtClean="0"/>
              <a:t>Therefore purge out the old leaven, that you may be a new lump, since you truly are unleavened. For indeed Christ, our Passover, was sacrificed for us. Therefore let us keep the feast, not with old leaven, nor with the leaven of malice and wickedness, but with the unleavened bread of sincerity and truth.” </a:t>
            </a:r>
            <a:r>
              <a:rPr lang="en-US" sz="2800" b="1" dirty="0" smtClean="0">
                <a:solidFill>
                  <a:srgbClr val="FFFF00"/>
                </a:solidFill>
              </a:rPr>
              <a:t>1 Cor. 5:7-8</a:t>
            </a:r>
          </a:p>
          <a:p>
            <a:pPr eaLnBrk="1" hangingPunct="1">
              <a:defRPr/>
            </a:pPr>
            <a:endParaRPr lang="en-US" sz="2800" dirty="0" smtClean="0"/>
          </a:p>
          <a:p>
            <a:pPr marL="457200" indent="-457200" eaLnBrk="1" hangingPunct="1">
              <a:buFont typeface="Wingdings" pitchFamily="2" charset="2"/>
              <a:buChar char="Ø"/>
              <a:defRPr/>
            </a:pPr>
            <a:r>
              <a:rPr lang="en-US" sz="2700" dirty="0" smtClean="0"/>
              <a:t>Eating unleavened bread – represented righteousness</a:t>
            </a:r>
          </a:p>
          <a:p>
            <a:pPr marL="457200" indent="-457200" eaLnBrk="1" hangingPunct="1">
              <a:buFont typeface="Wingdings" pitchFamily="2" charset="2"/>
              <a:buChar char="Ø"/>
              <a:defRPr/>
            </a:pPr>
            <a:r>
              <a:rPr lang="en-US" sz="2700" dirty="0" smtClean="0"/>
              <a:t>Keeping our lives clean and pure</a:t>
            </a:r>
          </a:p>
          <a:p>
            <a:pPr eaLnBrk="1" hangingPunct="1">
              <a:defRPr/>
            </a:pPr>
            <a:endParaRPr lang="en-US" sz="2800" dirty="0" smtClean="0"/>
          </a:p>
          <a:p>
            <a:pPr eaLnBrk="1" hangingPunct="1">
              <a:defRPr/>
            </a:pPr>
            <a:r>
              <a:rPr lang="en-US" sz="2800" dirty="0" smtClean="0"/>
              <a:t>“For this cause many are weak and sickly among you, and many sleep”   </a:t>
            </a:r>
            <a:r>
              <a:rPr lang="en-US" sz="2800" b="1" dirty="0" smtClean="0">
                <a:solidFill>
                  <a:srgbClr val="FFFF00"/>
                </a:solidFill>
              </a:rPr>
              <a:t>1 Cor. 11:30</a:t>
            </a:r>
          </a:p>
        </p:txBody>
      </p:sp>
      <p:cxnSp>
        <p:nvCxnSpPr>
          <p:cNvPr id="3" name="Straight Connector 2"/>
          <p:cNvCxnSpPr/>
          <p:nvPr/>
        </p:nvCxnSpPr>
        <p:spPr>
          <a:xfrm>
            <a:off x="2895600" y="2895600"/>
            <a:ext cx="2971800" cy="0"/>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75" y="3748088"/>
            <a:ext cx="6172200" cy="0"/>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sp>
        <p:nvSpPr>
          <p:cNvPr id="5" name="Text Box 6"/>
          <p:cNvSpPr txBox="1">
            <a:spLocks noChangeArrowheads="1"/>
          </p:cNvSpPr>
          <p:nvPr/>
        </p:nvSpPr>
        <p:spPr bwMode="auto">
          <a:xfrm>
            <a:off x="130098" y="0"/>
            <a:ext cx="5943600" cy="830997"/>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800" b="1" dirty="0">
                <a:ln>
                  <a:solidFill>
                    <a:srgbClr val="00B050"/>
                  </a:solidFill>
                </a:ln>
                <a:latin typeface="Arial Rounded MT Bold" pitchFamily="34" charset="0"/>
                <a:cs typeface="+mn-cs"/>
                <a:sym typeface="Wingdings" pitchFamily="2" charset="2"/>
              </a:rPr>
              <a:t>3. Look  Within</a:t>
            </a:r>
            <a:endParaRPr lang="en-US" sz="4400" b="1" dirty="0">
              <a:ln>
                <a:solidFill>
                  <a:srgbClr val="00B050"/>
                </a:solidFill>
              </a:ln>
              <a:latin typeface="Arial Rounded MT Bold" pitchFamily="34" charset="0"/>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cofchrist.org/musicmatters/images/Communion.jpg"/>
          <p:cNvPicPr>
            <a:picLocks noChangeAspect="1" noChangeArrowheads="1"/>
          </p:cNvPicPr>
          <p:nvPr/>
        </p:nvPicPr>
        <p:blipFill>
          <a:blip r:embed="rId3">
            <a:extLst>
              <a:ext uri="{28A0092B-C50C-407E-A947-70E740481C1C}">
                <a14:useLocalDpi xmlns:a14="http://schemas.microsoft.com/office/drawing/2010/main" val="0"/>
              </a:ext>
            </a:extLst>
          </a:blip>
          <a:srcRect r="4366"/>
          <a:stretch>
            <a:fillRect/>
          </a:stretch>
        </p:blipFill>
        <p:spPr bwMode="auto">
          <a:xfrm>
            <a:off x="3581400" y="2743200"/>
            <a:ext cx="5410200" cy="391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444087" y="228600"/>
            <a:ext cx="1575714" cy="2646878"/>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en-US" sz="16600" b="1" dirty="0">
                <a:ln w="17780" cmpd="sng">
                  <a:noFill/>
                  <a:prstDash val="solid"/>
                  <a:miter lim="800000"/>
                </a:ln>
                <a:effectLst>
                  <a:glow rad="101600">
                    <a:srgbClr val="92D050">
                      <a:alpha val="60000"/>
                    </a:srgbClr>
                  </a:glow>
                  <a:outerShdw blurRad="50800" algn="tl" rotWithShape="0">
                    <a:srgbClr val="000000"/>
                  </a:outerShdw>
                </a:effectLst>
                <a:latin typeface="+mn-lt"/>
                <a:cs typeface="+mn-cs"/>
              </a:rPr>
              <a:t>L</a:t>
            </a:r>
          </a:p>
        </p:txBody>
      </p:sp>
      <p:sp>
        <p:nvSpPr>
          <p:cNvPr id="5" name="Rectangle 4"/>
          <p:cNvSpPr/>
          <p:nvPr/>
        </p:nvSpPr>
        <p:spPr>
          <a:xfrm>
            <a:off x="5029200" y="685800"/>
            <a:ext cx="3696845" cy="769441"/>
          </a:xfrm>
          <a:prstGeom prst="rect">
            <a:avLst/>
          </a:prstGeom>
          <a:noFill/>
        </p:spPr>
        <p:txBody>
          <a:bodyPr wrap="none">
            <a:spAutoFit/>
          </a:bodyPr>
          <a:lstStyle/>
          <a:p>
            <a:pPr algn="ctr" fontAlgn="auto">
              <a:spcBef>
                <a:spcPts val="0"/>
              </a:spcBef>
              <a:spcAft>
                <a:spcPts val="0"/>
              </a:spcAft>
              <a:defRPr/>
            </a:pPr>
            <a:r>
              <a:rPr lang="en-US" sz="4400" b="1" dirty="0" err="1">
                <a:ln w="17780" cmpd="sng">
                  <a:solidFill>
                    <a:srgbClr val="FFFFFF"/>
                  </a:solidFill>
                  <a:prstDash val="solid"/>
                  <a:miter lim="800000"/>
                </a:ln>
                <a:solidFill>
                  <a:srgbClr val="FFFF00"/>
                </a:solidFill>
                <a:effectLst>
                  <a:outerShdw blurRad="50800" algn="tl" rotWithShape="0">
                    <a:srgbClr val="000000"/>
                  </a:outerShdw>
                </a:effectLst>
                <a:latin typeface="+mn-lt"/>
                <a:cs typeface="+mn-cs"/>
              </a:rPr>
              <a:t>ooking</a:t>
            </a:r>
            <a:r>
              <a:rPr lang="en-US" sz="4400" b="1" dirty="0">
                <a:ln w="17780" cmpd="sng">
                  <a:solidFill>
                    <a:srgbClr val="FFFFFF"/>
                  </a:solidFill>
                  <a:prstDash val="solid"/>
                  <a:miter lim="800000"/>
                </a:ln>
                <a:solidFill>
                  <a:srgbClr val="FFFF00"/>
                </a:solidFill>
                <a:effectLst>
                  <a:outerShdw blurRad="50800" algn="tl" rotWithShape="0">
                    <a:srgbClr val="000000"/>
                  </a:outerShdw>
                </a:effectLst>
                <a:latin typeface="+mn-lt"/>
                <a:cs typeface="+mn-cs"/>
              </a:rPr>
              <a:t> at the</a:t>
            </a:r>
          </a:p>
        </p:txBody>
      </p:sp>
      <p:sp>
        <p:nvSpPr>
          <p:cNvPr id="6" name="Rectangle 5"/>
          <p:cNvSpPr/>
          <p:nvPr/>
        </p:nvSpPr>
        <p:spPr>
          <a:xfrm>
            <a:off x="5029200" y="1295400"/>
            <a:ext cx="3645421" cy="769441"/>
          </a:xfrm>
          <a:prstGeom prst="rect">
            <a:avLst/>
          </a:prstGeom>
          <a:noFill/>
        </p:spPr>
        <p:txBody>
          <a:bodyPr wrap="none">
            <a:spAutoFit/>
          </a:bodyPr>
          <a:lstStyle/>
          <a:p>
            <a:pPr algn="ctr" fontAlgn="auto">
              <a:spcBef>
                <a:spcPts val="0"/>
              </a:spcBef>
              <a:spcAft>
                <a:spcPts val="0"/>
              </a:spcAft>
              <a:defRPr/>
            </a:pPr>
            <a:r>
              <a:rPr lang="en-US" sz="4400" b="1" dirty="0" err="1">
                <a:ln w="17780" cmpd="sng">
                  <a:solidFill>
                    <a:srgbClr val="FFFFFF"/>
                  </a:solidFill>
                  <a:prstDash val="solid"/>
                  <a:miter lim="800000"/>
                </a:ln>
                <a:solidFill>
                  <a:srgbClr val="92D050"/>
                </a:solidFill>
                <a:effectLst>
                  <a:outerShdw blurRad="50800" algn="tl" rotWithShape="0">
                    <a:srgbClr val="000000"/>
                  </a:outerShdw>
                </a:effectLst>
                <a:latin typeface="+mn-lt"/>
                <a:cs typeface="+mn-cs"/>
              </a:rPr>
              <a:t>ord’s</a:t>
            </a:r>
            <a:r>
              <a:rPr lang="en-US" sz="4400" b="1" dirty="0">
                <a:ln w="17780" cmpd="sng">
                  <a:solidFill>
                    <a:srgbClr val="FFFFFF"/>
                  </a:solidFill>
                  <a:prstDash val="solid"/>
                  <a:miter lim="800000"/>
                </a:ln>
                <a:solidFill>
                  <a:srgbClr val="92D050"/>
                </a:solidFill>
                <a:effectLst>
                  <a:outerShdw blurRad="50800" algn="tl" rotWithShape="0">
                    <a:srgbClr val="000000"/>
                  </a:outerShdw>
                </a:effectLst>
                <a:latin typeface="+mn-lt"/>
                <a:cs typeface="+mn-cs"/>
              </a:rPr>
              <a:t> Supper</a:t>
            </a:r>
          </a:p>
        </p:txBody>
      </p:sp>
      <p:sp>
        <p:nvSpPr>
          <p:cNvPr id="7" name="Text Box 6"/>
          <p:cNvSpPr txBox="1">
            <a:spLocks noChangeArrowheads="1"/>
          </p:cNvSpPr>
          <p:nvPr/>
        </p:nvSpPr>
        <p:spPr bwMode="auto">
          <a:xfrm>
            <a:off x="228600" y="3581400"/>
            <a:ext cx="3276600" cy="707886"/>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000" b="1" dirty="0">
                <a:ln>
                  <a:solidFill>
                    <a:srgbClr val="FFFF00"/>
                  </a:solidFill>
                </a:ln>
                <a:latin typeface="Arial Rounded MT Bold" pitchFamily="34" charset="0"/>
                <a:cs typeface="+mn-cs"/>
              </a:rPr>
              <a:t>1. Backward</a:t>
            </a:r>
            <a:endParaRPr lang="en-US" sz="3600" b="1" dirty="0">
              <a:ln>
                <a:solidFill>
                  <a:srgbClr val="FFFF00"/>
                </a:solidFill>
              </a:ln>
              <a:latin typeface="Arial Rounded MT Bold" pitchFamily="34" charset="0"/>
              <a:cs typeface="+mn-cs"/>
            </a:endParaRPr>
          </a:p>
        </p:txBody>
      </p:sp>
      <p:sp>
        <p:nvSpPr>
          <p:cNvPr id="8" name="Text Box 6"/>
          <p:cNvSpPr txBox="1">
            <a:spLocks noChangeArrowheads="1"/>
          </p:cNvSpPr>
          <p:nvPr/>
        </p:nvSpPr>
        <p:spPr bwMode="auto">
          <a:xfrm>
            <a:off x="228600" y="4343400"/>
            <a:ext cx="3276600" cy="707886"/>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000" b="1" dirty="0">
                <a:ln>
                  <a:solidFill>
                    <a:srgbClr val="FFFF00"/>
                  </a:solidFill>
                </a:ln>
                <a:latin typeface="Arial Rounded MT Bold" pitchFamily="34" charset="0"/>
                <a:cs typeface="+mn-cs"/>
                <a:sym typeface="Wingdings" pitchFamily="2" charset="2"/>
              </a:rPr>
              <a:t>2. For</a:t>
            </a:r>
            <a:r>
              <a:rPr lang="en-US" sz="4000" b="1" dirty="0">
                <a:ln>
                  <a:solidFill>
                    <a:srgbClr val="FFFF00"/>
                  </a:solidFill>
                </a:ln>
                <a:latin typeface="Arial Rounded MT Bold" pitchFamily="34" charset="0"/>
                <a:cs typeface="+mn-cs"/>
              </a:rPr>
              <a:t>ward</a:t>
            </a:r>
            <a:endParaRPr lang="en-US" sz="3600" b="1" dirty="0">
              <a:ln>
                <a:solidFill>
                  <a:srgbClr val="FFFF00"/>
                </a:solidFill>
              </a:ln>
              <a:latin typeface="Arial Rounded MT Bold" pitchFamily="34" charset="0"/>
              <a:cs typeface="+mn-cs"/>
            </a:endParaRPr>
          </a:p>
        </p:txBody>
      </p:sp>
      <p:sp>
        <p:nvSpPr>
          <p:cNvPr id="9" name="Text Box 6"/>
          <p:cNvSpPr txBox="1">
            <a:spLocks noChangeArrowheads="1"/>
          </p:cNvSpPr>
          <p:nvPr/>
        </p:nvSpPr>
        <p:spPr bwMode="auto">
          <a:xfrm>
            <a:off x="228600" y="5029200"/>
            <a:ext cx="3276600" cy="707886"/>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000" b="1" dirty="0">
                <a:ln>
                  <a:solidFill>
                    <a:srgbClr val="FFFF00"/>
                  </a:solidFill>
                </a:ln>
                <a:latin typeface="Arial Rounded MT Bold" pitchFamily="34" charset="0"/>
                <a:cs typeface="+mn-cs"/>
                <a:sym typeface="Wingdings" pitchFamily="2" charset="2"/>
              </a:rPr>
              <a:t>3. Within</a:t>
            </a:r>
            <a:endParaRPr lang="en-US" sz="3600" b="1" dirty="0">
              <a:ln>
                <a:solidFill>
                  <a:srgbClr val="FFFF00"/>
                </a:solidFill>
              </a:ln>
              <a:latin typeface="Arial Rounded MT Bold" pitchFamily="34" charset="0"/>
              <a:cs typeface="+mn-cs"/>
            </a:endParaRPr>
          </a:p>
        </p:txBody>
      </p:sp>
      <p:pic>
        <p:nvPicPr>
          <p:cNvPr id="17417" name="Picture 11" descr="http://us.123rf.com/400wm/400/400/fotofritz/fotofritz1211/fotofritz121100110/16402440-unleavened-brea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922905" cy="2935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www.breadonthewaters.com/add/0694_sin_christian_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06438"/>
            <a:ext cx="779938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6"/>
          <p:cNvSpPr/>
          <p:nvPr/>
        </p:nvSpPr>
        <p:spPr>
          <a:xfrm rot="10800000">
            <a:off x="2984500" y="2882900"/>
            <a:ext cx="3173413" cy="24542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6" name="TextBox 8"/>
          <p:cNvSpPr txBox="1">
            <a:spLocks noChangeArrowheads="1"/>
          </p:cNvSpPr>
          <p:nvPr/>
        </p:nvSpPr>
        <p:spPr bwMode="auto">
          <a:xfrm>
            <a:off x="3802063" y="5337175"/>
            <a:ext cx="1538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b="1">
                <a:solidFill>
                  <a:srgbClr val="FF0000"/>
                </a:solidFill>
              </a:rPr>
              <a:t>SIN</a:t>
            </a:r>
          </a:p>
        </p:txBody>
      </p:sp>
      <p:sp>
        <p:nvSpPr>
          <p:cNvPr id="18437" name="TextBox 9"/>
          <p:cNvSpPr txBox="1">
            <a:spLocks noChangeArrowheads="1"/>
          </p:cNvSpPr>
          <p:nvPr/>
        </p:nvSpPr>
        <p:spPr bwMode="auto">
          <a:xfrm>
            <a:off x="3429000" y="2882900"/>
            <a:ext cx="2286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5400" b="1"/>
              <a:t>Christ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44500" y="0"/>
            <a:ext cx="8102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b="1">
                <a:solidFill>
                  <a:srgbClr val="FFFF00"/>
                </a:solidFill>
              </a:rPr>
              <a:t>GOD’S SIMPLE PLAN FOR SALVATION</a:t>
            </a:r>
          </a:p>
        </p:txBody>
      </p:sp>
      <p:sp>
        <p:nvSpPr>
          <p:cNvPr id="19459" name="AutoShape 5"/>
          <p:cNvSpPr>
            <a:spLocks noChangeArrowheads="1"/>
          </p:cNvSpPr>
          <p:nvPr/>
        </p:nvSpPr>
        <p:spPr bwMode="auto">
          <a:xfrm>
            <a:off x="31750" y="5353050"/>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800" b="1">
                <a:solidFill>
                  <a:srgbClr val="FF0000"/>
                </a:solidFill>
              </a:rPr>
              <a:t>hear</a:t>
            </a:r>
          </a:p>
        </p:txBody>
      </p:sp>
      <p:sp>
        <p:nvSpPr>
          <p:cNvPr id="19460" name="AutoShape 6"/>
          <p:cNvSpPr>
            <a:spLocks noChangeArrowheads="1"/>
          </p:cNvSpPr>
          <p:nvPr/>
        </p:nvSpPr>
        <p:spPr bwMode="auto">
          <a:xfrm>
            <a:off x="1162050" y="456565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600" b="1">
                <a:solidFill>
                  <a:srgbClr val="FF0000"/>
                </a:solidFill>
              </a:rPr>
              <a:t>believe</a:t>
            </a:r>
          </a:p>
        </p:txBody>
      </p:sp>
      <p:sp>
        <p:nvSpPr>
          <p:cNvPr id="19461" name="AutoShape 7"/>
          <p:cNvSpPr>
            <a:spLocks noChangeArrowheads="1"/>
          </p:cNvSpPr>
          <p:nvPr/>
        </p:nvSpPr>
        <p:spPr bwMode="auto">
          <a:xfrm>
            <a:off x="2355850" y="379095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800" b="1">
                <a:solidFill>
                  <a:srgbClr val="FF0000"/>
                </a:solidFill>
              </a:rPr>
              <a:t>repent</a:t>
            </a:r>
          </a:p>
        </p:txBody>
      </p:sp>
      <p:sp>
        <p:nvSpPr>
          <p:cNvPr id="19462" name="AutoShape 8"/>
          <p:cNvSpPr>
            <a:spLocks noChangeArrowheads="1"/>
          </p:cNvSpPr>
          <p:nvPr/>
        </p:nvSpPr>
        <p:spPr bwMode="auto">
          <a:xfrm>
            <a:off x="3676650" y="286385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800" b="1">
                <a:solidFill>
                  <a:srgbClr val="FF0000"/>
                </a:solidFill>
              </a:rPr>
              <a:t>confess</a:t>
            </a:r>
          </a:p>
        </p:txBody>
      </p:sp>
      <p:sp>
        <p:nvSpPr>
          <p:cNvPr id="19463" name="AutoShape 9"/>
          <p:cNvSpPr>
            <a:spLocks noChangeArrowheads="1"/>
          </p:cNvSpPr>
          <p:nvPr/>
        </p:nvSpPr>
        <p:spPr bwMode="auto">
          <a:xfrm>
            <a:off x="5302250" y="188595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800" b="1">
                <a:solidFill>
                  <a:srgbClr val="FF0000"/>
                </a:solidFill>
              </a:rPr>
              <a:t>baptism</a:t>
            </a:r>
          </a:p>
        </p:txBody>
      </p:sp>
      <p:sp>
        <p:nvSpPr>
          <p:cNvPr id="19464" name="Text Box 10"/>
          <p:cNvSpPr txBox="1">
            <a:spLocks noChangeArrowheads="1"/>
          </p:cNvSpPr>
          <p:nvPr/>
        </p:nvSpPr>
        <p:spPr bwMode="auto">
          <a:xfrm>
            <a:off x="119063" y="5026025"/>
            <a:ext cx="1358900" cy="3984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1800" b="1"/>
              <a:t>ACTS 3:22</a:t>
            </a:r>
          </a:p>
        </p:txBody>
      </p:sp>
      <p:sp>
        <p:nvSpPr>
          <p:cNvPr id="19465" name="Text Box 11"/>
          <p:cNvSpPr txBox="1">
            <a:spLocks noChangeArrowheads="1"/>
          </p:cNvSpPr>
          <p:nvPr/>
        </p:nvSpPr>
        <p:spPr bwMode="auto">
          <a:xfrm>
            <a:off x="944563" y="4203700"/>
            <a:ext cx="1366837" cy="4619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a:t>JN. 8:24</a:t>
            </a:r>
          </a:p>
        </p:txBody>
      </p:sp>
      <p:sp>
        <p:nvSpPr>
          <p:cNvPr id="19466" name="Text Box 12"/>
          <p:cNvSpPr txBox="1">
            <a:spLocks noChangeArrowheads="1"/>
          </p:cNvSpPr>
          <p:nvPr/>
        </p:nvSpPr>
        <p:spPr bwMode="auto">
          <a:xfrm>
            <a:off x="2316163" y="3448050"/>
            <a:ext cx="1401762"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a:t>LK. 13:3</a:t>
            </a:r>
          </a:p>
        </p:txBody>
      </p:sp>
      <p:sp>
        <p:nvSpPr>
          <p:cNvPr id="19467" name="Text Box 13"/>
          <p:cNvSpPr txBox="1">
            <a:spLocks noChangeArrowheads="1"/>
          </p:cNvSpPr>
          <p:nvPr/>
        </p:nvSpPr>
        <p:spPr bwMode="auto">
          <a:xfrm>
            <a:off x="3702050" y="2635250"/>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a:t>JN. 12:42</a:t>
            </a:r>
          </a:p>
        </p:txBody>
      </p:sp>
      <p:sp>
        <p:nvSpPr>
          <p:cNvPr id="19468" name="Text Box 14"/>
          <p:cNvSpPr txBox="1">
            <a:spLocks noChangeArrowheads="1"/>
          </p:cNvSpPr>
          <p:nvPr/>
        </p:nvSpPr>
        <p:spPr bwMode="auto">
          <a:xfrm>
            <a:off x="5249863" y="1822450"/>
            <a:ext cx="1555750" cy="4619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a:t>Acts 2:38</a:t>
            </a:r>
          </a:p>
        </p:txBody>
      </p:sp>
      <p:sp>
        <p:nvSpPr>
          <p:cNvPr id="19469" name="AutoShape 15"/>
          <p:cNvSpPr>
            <a:spLocks noChangeArrowheads="1"/>
          </p:cNvSpPr>
          <p:nvPr/>
        </p:nvSpPr>
        <p:spPr bwMode="auto">
          <a:xfrm>
            <a:off x="7054850" y="156051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endParaRPr lang="en-US" altLang="en-US" sz="2800" b="1">
              <a:solidFill>
                <a:schemeClr val="bg1"/>
              </a:solidFill>
            </a:endParaRPr>
          </a:p>
        </p:txBody>
      </p:sp>
      <p:sp>
        <p:nvSpPr>
          <p:cNvPr id="19470" name="Text Box 16"/>
          <p:cNvSpPr txBox="1">
            <a:spLocks noChangeArrowheads="1"/>
          </p:cNvSpPr>
          <p:nvPr/>
        </p:nvSpPr>
        <p:spPr bwMode="auto">
          <a:xfrm>
            <a:off x="7154863" y="1476375"/>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US" altLang="en-US" sz="2400" b="1"/>
              <a:t>Rev. 2:10</a:t>
            </a:r>
          </a:p>
        </p:txBody>
      </p:sp>
      <p:sp>
        <p:nvSpPr>
          <p:cNvPr id="19471" name="WordArt 17"/>
          <p:cNvSpPr>
            <a:spLocks noChangeArrowheads="1" noChangeShapeType="1" noTextEdit="1"/>
          </p:cNvSpPr>
          <p:nvPr/>
        </p:nvSpPr>
        <p:spPr bwMode="auto">
          <a:xfrm rot="5400000">
            <a:off x="6142038" y="366553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381000" y="2286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 typeface="Arial" charset="0"/>
              <a:buNone/>
            </a:pPr>
            <a:r>
              <a:rPr lang="en-US" altLang="en-US" sz="2800" b="1">
                <a:solidFill>
                  <a:srgbClr val="FFFF00"/>
                </a:solidFill>
              </a:rPr>
              <a:t>Acts 20:7 </a:t>
            </a:r>
            <a:r>
              <a:rPr lang="en-US" altLang="en-US" sz="2800"/>
              <a:t>“Now on the first day of the week, when the disciples came together to break bread, Paul, ready to depart the next day, spoke to them and continued his message until midnight”</a:t>
            </a:r>
          </a:p>
          <a:p>
            <a:pPr eaLnBrk="1" hangingPunct="1">
              <a:spcBef>
                <a:spcPct val="0"/>
              </a:spcBef>
              <a:buFontTx/>
              <a:buNone/>
            </a:pPr>
            <a:endParaRPr lang="en-US" altLang="en-US" sz="2800"/>
          </a:p>
        </p:txBody>
      </p:sp>
      <p:sp>
        <p:nvSpPr>
          <p:cNvPr id="3075" name="TextBox 3"/>
          <p:cNvSpPr txBox="1">
            <a:spLocks noChangeArrowheads="1"/>
          </p:cNvSpPr>
          <p:nvPr/>
        </p:nvSpPr>
        <p:spPr bwMode="auto">
          <a:xfrm>
            <a:off x="14288" y="3886200"/>
            <a:ext cx="3505200" cy="1816100"/>
          </a:xfrm>
          <a:prstGeom prst="rect">
            <a:avLst/>
          </a:prstGeom>
          <a:solidFill>
            <a:srgbClr val="29123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b="1" u="sng"/>
              <a:t>It is never called</a:t>
            </a:r>
            <a:r>
              <a:rPr lang="en-US" altLang="en-US" sz="2800" u="sng"/>
              <a:t>:</a:t>
            </a:r>
          </a:p>
          <a:p>
            <a:pPr lvl="1" eaLnBrk="1" hangingPunct="1">
              <a:spcBef>
                <a:spcPct val="0"/>
              </a:spcBef>
              <a:buFont typeface="Wingdings" pitchFamily="2" charset="2"/>
              <a:buChar char="Ø"/>
            </a:pPr>
            <a:r>
              <a:rPr lang="en-US" altLang="en-US"/>
              <a:t> Eucharist</a:t>
            </a:r>
          </a:p>
          <a:p>
            <a:pPr lvl="1" eaLnBrk="1" hangingPunct="1">
              <a:spcBef>
                <a:spcPct val="0"/>
              </a:spcBef>
              <a:buFont typeface="Wingdings" pitchFamily="2" charset="2"/>
              <a:buChar char="Ø"/>
            </a:pPr>
            <a:r>
              <a:rPr lang="en-US" altLang="en-US"/>
              <a:t> Mass</a:t>
            </a:r>
          </a:p>
          <a:p>
            <a:pPr lvl="1" eaLnBrk="1" hangingPunct="1">
              <a:spcBef>
                <a:spcPct val="0"/>
              </a:spcBef>
              <a:buFont typeface="Wingdings" pitchFamily="2" charset="2"/>
              <a:buChar char="Ø"/>
            </a:pPr>
            <a:r>
              <a:rPr lang="en-US" altLang="en-US"/>
              <a:t> Sacrament</a:t>
            </a:r>
          </a:p>
        </p:txBody>
      </p:sp>
      <p:sp>
        <p:nvSpPr>
          <p:cNvPr id="3076" name="TextBox 4"/>
          <p:cNvSpPr txBox="1">
            <a:spLocks noChangeArrowheads="1"/>
          </p:cNvSpPr>
          <p:nvPr/>
        </p:nvSpPr>
        <p:spPr bwMode="auto">
          <a:xfrm>
            <a:off x="3733800" y="4267200"/>
            <a:ext cx="5410200" cy="2246313"/>
          </a:xfrm>
          <a:prstGeom prst="rect">
            <a:avLst/>
          </a:prstGeom>
          <a:solidFill>
            <a:srgbClr val="00153E"/>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Clr>
                <a:srgbClr val="FFFF00"/>
              </a:buClr>
              <a:buFont typeface="Wingdings" pitchFamily="2" charset="2"/>
              <a:buChar char="Ø"/>
              <a:defRPr/>
            </a:pPr>
            <a:r>
              <a:rPr lang="en-US" sz="2800" dirty="0" smtClean="0"/>
              <a:t> Unleavened Bread</a:t>
            </a:r>
          </a:p>
          <a:p>
            <a:pPr marL="457200" indent="-457200" eaLnBrk="1" hangingPunct="1">
              <a:buClr>
                <a:srgbClr val="FFFF00"/>
              </a:buClr>
              <a:buFont typeface="Wingdings" pitchFamily="2" charset="2"/>
              <a:buChar char="Ø"/>
              <a:defRPr/>
            </a:pPr>
            <a:r>
              <a:rPr lang="en-US" sz="2800" dirty="0" smtClean="0"/>
              <a:t> Fruit of the Vine – Cup</a:t>
            </a:r>
          </a:p>
          <a:p>
            <a:pPr eaLnBrk="1" hangingPunct="1">
              <a:defRPr/>
            </a:pPr>
            <a:endParaRPr lang="en-US" sz="2800" dirty="0" smtClean="0"/>
          </a:p>
          <a:p>
            <a:pPr eaLnBrk="1" hangingPunct="1">
              <a:defRPr/>
            </a:pPr>
            <a:r>
              <a:rPr lang="en-US" sz="2800" dirty="0" smtClean="0"/>
              <a:t>The word “wine” is never used in reference to the Lord’s Supper</a:t>
            </a:r>
          </a:p>
        </p:txBody>
      </p:sp>
      <p:sp>
        <p:nvSpPr>
          <p:cNvPr id="6" name="Rounded Rectangle 5"/>
          <p:cNvSpPr/>
          <p:nvPr/>
        </p:nvSpPr>
        <p:spPr>
          <a:xfrm>
            <a:off x="5121275" y="609600"/>
            <a:ext cx="2133600" cy="60960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2"/>
          <p:cNvSpPr txBox="1">
            <a:spLocks noChangeArrowheads="1"/>
          </p:cNvSpPr>
          <p:nvPr/>
        </p:nvSpPr>
        <p:spPr bwMode="auto">
          <a:xfrm>
            <a:off x="552450" y="2133600"/>
            <a:ext cx="7448550" cy="1384300"/>
          </a:xfrm>
          <a:prstGeom prst="rect">
            <a:avLst/>
          </a:prstGeom>
          <a:solidFill>
            <a:srgbClr val="740000"/>
          </a:solidFill>
          <a:ln>
            <a:noFill/>
          </a:ln>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914400" lvl="1" indent="-457200" eaLnBrk="1" hangingPunct="1">
              <a:buClr>
                <a:srgbClr val="FFFF00"/>
              </a:buClr>
              <a:buFont typeface="Wingdings" pitchFamily="2" charset="2"/>
              <a:buChar char="Ø"/>
              <a:defRPr/>
            </a:pPr>
            <a:r>
              <a:rPr lang="en-US" sz="2800" dirty="0" smtClean="0"/>
              <a:t>Lord's Supper - </a:t>
            </a:r>
            <a:r>
              <a:rPr lang="en-US" sz="2800" b="1" dirty="0" smtClean="0">
                <a:solidFill>
                  <a:srgbClr val="FFFF00"/>
                </a:solidFill>
              </a:rPr>
              <a:t>1 Cor. 11:20</a:t>
            </a:r>
          </a:p>
          <a:p>
            <a:pPr lvl="1" eaLnBrk="1" hangingPunct="1">
              <a:buClr>
                <a:srgbClr val="FFFF00"/>
              </a:buClr>
              <a:buFont typeface="Wingdings" pitchFamily="2" charset="2"/>
              <a:buChar char="Ø"/>
              <a:defRPr/>
            </a:pPr>
            <a:r>
              <a:rPr lang="en-US" sz="2800" dirty="0" smtClean="0"/>
              <a:t> Breaking Bread - </a:t>
            </a:r>
            <a:r>
              <a:rPr lang="en-US" sz="2800" b="1" dirty="0" smtClean="0">
                <a:solidFill>
                  <a:srgbClr val="FFFF00"/>
                </a:solidFill>
              </a:rPr>
              <a:t>Acts 20:7, Acts 2:42</a:t>
            </a:r>
          </a:p>
          <a:p>
            <a:pPr lvl="1" eaLnBrk="1" hangingPunct="1">
              <a:buClr>
                <a:srgbClr val="FFFF00"/>
              </a:buClr>
              <a:buFont typeface="Wingdings" pitchFamily="2" charset="2"/>
              <a:buChar char="Ø"/>
              <a:defRPr/>
            </a:pPr>
            <a:r>
              <a:rPr lang="en-US" sz="2800" dirty="0" smtClean="0"/>
              <a:t> Communion -  </a:t>
            </a:r>
            <a:r>
              <a:rPr lang="en-US" sz="2800" b="1" dirty="0" smtClean="0">
                <a:solidFill>
                  <a:srgbClr val="FFFF00"/>
                </a:solidFill>
              </a:rPr>
              <a:t>1 Cor. 10: 16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25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25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6200" y="533400"/>
            <a:ext cx="5943600" cy="830997"/>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800" b="1" dirty="0">
                <a:ln>
                  <a:solidFill>
                    <a:srgbClr val="FFFF00"/>
                  </a:solidFill>
                </a:ln>
                <a:latin typeface="Arial Rounded MT Bold" pitchFamily="34" charset="0"/>
                <a:cs typeface="+mn-cs"/>
                <a:sym typeface="Wingdings" pitchFamily="2" charset="2"/>
              </a:rPr>
              <a:t>1. Look </a:t>
            </a:r>
            <a:r>
              <a:rPr lang="en-US" sz="4800" b="1" dirty="0">
                <a:ln>
                  <a:solidFill>
                    <a:srgbClr val="FFFF00"/>
                  </a:solidFill>
                </a:ln>
                <a:latin typeface="Arial Rounded MT Bold" pitchFamily="34" charset="0"/>
                <a:cs typeface="+mn-cs"/>
              </a:rPr>
              <a:t>Backward</a:t>
            </a:r>
            <a:endParaRPr lang="en-US" sz="4400" b="1" dirty="0">
              <a:ln>
                <a:solidFill>
                  <a:srgbClr val="FFFF00"/>
                </a:solidFill>
              </a:ln>
              <a:latin typeface="Arial Rounded MT Bold" pitchFamily="34" charset="0"/>
              <a:cs typeface="+mn-cs"/>
            </a:endParaRPr>
          </a:p>
        </p:txBody>
      </p:sp>
      <p:sp>
        <p:nvSpPr>
          <p:cNvPr id="4099" name="TextBox 2"/>
          <p:cNvSpPr txBox="1">
            <a:spLocks noChangeArrowheads="1"/>
          </p:cNvSpPr>
          <p:nvPr/>
        </p:nvSpPr>
        <p:spPr bwMode="auto">
          <a:xfrm>
            <a:off x="5715000" y="268288"/>
            <a:ext cx="3048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a:t>AT The</a:t>
            </a:r>
          </a:p>
          <a:p>
            <a:pPr eaLnBrk="1" hangingPunct="1">
              <a:spcBef>
                <a:spcPct val="0"/>
              </a:spcBef>
              <a:buFontTx/>
              <a:buNone/>
            </a:pPr>
            <a:r>
              <a:rPr lang="en-US" altLang="en-US">
                <a:solidFill>
                  <a:srgbClr val="FFFF00"/>
                </a:solidFill>
              </a:rPr>
              <a:t>Lord’s Supper</a:t>
            </a:r>
          </a:p>
        </p:txBody>
      </p:sp>
      <p:sp>
        <p:nvSpPr>
          <p:cNvPr id="4100" name="TextBox 3"/>
          <p:cNvSpPr txBox="1">
            <a:spLocks noChangeArrowheads="1"/>
          </p:cNvSpPr>
          <p:nvPr/>
        </p:nvSpPr>
        <p:spPr bwMode="auto">
          <a:xfrm>
            <a:off x="152400" y="1981200"/>
            <a:ext cx="8991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t>“this do in remembrance of me.”  </a:t>
            </a:r>
            <a:r>
              <a:rPr lang="en-US" altLang="en-US" sz="2800" b="1">
                <a:solidFill>
                  <a:srgbClr val="FFFF00"/>
                </a:solidFill>
              </a:rPr>
              <a:t>1 Cor. 11:24-25</a:t>
            </a:r>
          </a:p>
          <a:p>
            <a:pPr eaLnBrk="1" hangingPunct="1">
              <a:spcBef>
                <a:spcPct val="0"/>
              </a:spcBef>
              <a:buFontTx/>
              <a:buNone/>
            </a:pPr>
            <a:endParaRPr lang="en-US" altLang="en-US" sz="2800"/>
          </a:p>
          <a:p>
            <a:pPr lvl="1" eaLnBrk="1" hangingPunct="1">
              <a:spcBef>
                <a:spcPct val="0"/>
              </a:spcBef>
              <a:buFont typeface="Wingdings" pitchFamily="2" charset="2"/>
              <a:buChar char="q"/>
            </a:pPr>
            <a:r>
              <a:rPr lang="en-US" altLang="en-US"/>
              <a:t> “anamnesis” = recollection, remind, call to mind</a:t>
            </a:r>
          </a:p>
          <a:p>
            <a:pPr eaLnBrk="1" hangingPunct="1">
              <a:spcBef>
                <a:spcPct val="0"/>
              </a:spcBef>
              <a:buFont typeface="Wingdings" pitchFamily="2" charset="2"/>
              <a:buChar char="q"/>
            </a:pPr>
            <a:endParaRPr lang="en-US" altLang="en-US" sz="2800"/>
          </a:p>
          <a:p>
            <a:pPr lvl="1" eaLnBrk="1" hangingPunct="1">
              <a:spcBef>
                <a:spcPct val="0"/>
              </a:spcBef>
              <a:buFont typeface="Wingdings" pitchFamily="2" charset="2"/>
              <a:buChar char="q"/>
            </a:pPr>
            <a:r>
              <a:rPr lang="en-US" altLang="en-US"/>
              <a:t> “Amnesia” = memory is lost</a:t>
            </a:r>
          </a:p>
          <a:p>
            <a:pPr eaLnBrk="1" hangingPunct="1">
              <a:spcBef>
                <a:spcPct val="0"/>
              </a:spcBef>
              <a:buFont typeface="Wingdings" pitchFamily="2" charset="2"/>
              <a:buChar char="q"/>
            </a:pPr>
            <a:endParaRPr lang="en-US" altLang="en-US" sz="2800"/>
          </a:p>
          <a:p>
            <a:pPr lvl="1" eaLnBrk="1" hangingPunct="1">
              <a:spcBef>
                <a:spcPct val="0"/>
              </a:spcBef>
              <a:buFont typeface="Wingdings" pitchFamily="2" charset="2"/>
              <a:buChar char="q"/>
            </a:pPr>
            <a:r>
              <a:rPr lang="en-US" altLang="en-US"/>
              <a:t> We build Memorials to help us remember</a:t>
            </a:r>
          </a:p>
        </p:txBody>
      </p:sp>
      <p:sp>
        <p:nvSpPr>
          <p:cNvPr id="5" name="Rounded Rectangle 4"/>
          <p:cNvSpPr/>
          <p:nvPr/>
        </p:nvSpPr>
        <p:spPr>
          <a:xfrm>
            <a:off x="1752600" y="1981200"/>
            <a:ext cx="2362200" cy="53340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rzman.com/wp-content/uploads/2011/06/4th-of-july-washington-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52308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1.bp.blogspot.com/-0QuiJJdQLYs/TgvjoIRtSMI/AAAAAAAAAHM/lvZsOqNx3l4/s1600/july4thcollage.gif"/>
          <p:cNvPicPr>
            <a:picLocks noChangeAspect="1" noChangeArrowheads="1"/>
          </p:cNvPicPr>
          <p:nvPr/>
        </p:nvPicPr>
        <p:blipFill>
          <a:blip r:embed="rId4" cstate="print"/>
          <a:srcRect t="-3077" r="3828"/>
          <a:stretch>
            <a:fillRect/>
          </a:stretch>
        </p:blipFill>
        <p:spPr bwMode="auto">
          <a:xfrm>
            <a:off x="5105400" y="3581400"/>
            <a:ext cx="3829050" cy="255270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uideoftravels.com/wp-content/uploads/2011/12/Washington-Monu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186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thumb/5/5c/Lincoln_Memorial_%28Lincoln_contrasty%29.jpg/800px-Lincoln_Memorial_%28Lincoln_contrasty%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875"/>
            <a:ext cx="8275638"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s303.com/digitalsalutations/wp-content/uploads/2011/05/WWIIMem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24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http://isisinform.com/wp-content/uploads/2010/07/VVM-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0"/>
            <a:ext cx="488156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ltiusdirectory.com/Arts/images/Tajmah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9050"/>
            <a:ext cx="91217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47663" y="2894013"/>
            <a:ext cx="80772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t>Type of the Passover Feast – </a:t>
            </a:r>
            <a:r>
              <a:rPr lang="en-US" altLang="en-US" sz="2800" b="1">
                <a:solidFill>
                  <a:srgbClr val="FFFF00"/>
                </a:solidFill>
              </a:rPr>
              <a:t>Ex. 12</a:t>
            </a:r>
          </a:p>
          <a:p>
            <a:pPr lvl="1" eaLnBrk="1" hangingPunct="1">
              <a:spcBef>
                <a:spcPct val="0"/>
              </a:spcBef>
              <a:buClr>
                <a:srgbClr val="00FFFF"/>
              </a:buClr>
              <a:buFont typeface="Wingdings" pitchFamily="2" charset="2"/>
              <a:buChar char="Ø"/>
            </a:pPr>
            <a:r>
              <a:rPr lang="en-US" altLang="en-US"/>
              <a:t> Deliverance from Egypt</a:t>
            </a:r>
          </a:p>
          <a:p>
            <a:pPr lvl="1" eaLnBrk="1" hangingPunct="1">
              <a:spcBef>
                <a:spcPct val="0"/>
              </a:spcBef>
              <a:buClr>
                <a:srgbClr val="00FFFF"/>
              </a:buClr>
              <a:buFont typeface="Wingdings" pitchFamily="2" charset="2"/>
              <a:buChar char="Ø"/>
            </a:pPr>
            <a:r>
              <a:rPr lang="en-US" altLang="en-US"/>
              <a:t> Blood on two side posts and upper post</a:t>
            </a:r>
          </a:p>
          <a:p>
            <a:pPr lvl="1" eaLnBrk="1" hangingPunct="1">
              <a:spcBef>
                <a:spcPct val="0"/>
              </a:spcBef>
              <a:buClr>
                <a:srgbClr val="00FFFF"/>
              </a:buClr>
              <a:buFont typeface="Wingdings" pitchFamily="2" charset="2"/>
              <a:buChar char="Ø"/>
            </a:pPr>
            <a:r>
              <a:rPr lang="en-US" altLang="en-US"/>
              <a:t> Feast of unleavened bread</a:t>
            </a:r>
          </a:p>
          <a:p>
            <a:pPr eaLnBrk="1" hangingPunct="1">
              <a:spcBef>
                <a:spcPct val="0"/>
              </a:spcBef>
              <a:buFontTx/>
              <a:buNone/>
            </a:pPr>
            <a:endParaRPr lang="en-US" altLang="en-US" sz="2800"/>
          </a:p>
          <a:p>
            <a:pPr eaLnBrk="1" hangingPunct="1">
              <a:spcBef>
                <a:spcPct val="0"/>
              </a:spcBef>
              <a:buFontTx/>
              <a:buNone/>
            </a:pPr>
            <a:r>
              <a:rPr lang="en-US" altLang="en-US" sz="2800"/>
              <a:t>Examples</a:t>
            </a:r>
          </a:p>
          <a:p>
            <a:pPr lvl="1" eaLnBrk="1" hangingPunct="1">
              <a:spcBef>
                <a:spcPct val="0"/>
              </a:spcBef>
              <a:buClr>
                <a:srgbClr val="FFFF00"/>
              </a:buClr>
              <a:buFont typeface="Wingdings" pitchFamily="2" charset="2"/>
              <a:buChar char="q"/>
            </a:pPr>
            <a:r>
              <a:rPr lang="en-US" altLang="en-US"/>
              <a:t>	</a:t>
            </a:r>
            <a:r>
              <a:rPr lang="en-US" altLang="en-US" b="1">
                <a:solidFill>
                  <a:srgbClr val="FFFF00"/>
                </a:solidFill>
              </a:rPr>
              <a:t>Acts 2:42 </a:t>
            </a:r>
            <a:r>
              <a:rPr lang="en-US" altLang="en-US"/>
              <a:t>– Jerusalem</a:t>
            </a:r>
          </a:p>
          <a:p>
            <a:pPr lvl="1" eaLnBrk="1" hangingPunct="1">
              <a:spcBef>
                <a:spcPct val="0"/>
              </a:spcBef>
              <a:buClr>
                <a:srgbClr val="FFFF00"/>
              </a:buClr>
              <a:buFont typeface="Wingdings" pitchFamily="2" charset="2"/>
              <a:buChar char="q"/>
            </a:pPr>
            <a:r>
              <a:rPr lang="en-US" altLang="en-US"/>
              <a:t>	</a:t>
            </a:r>
            <a:r>
              <a:rPr lang="en-US" altLang="en-US" b="1">
                <a:solidFill>
                  <a:srgbClr val="FFFF00"/>
                </a:solidFill>
              </a:rPr>
              <a:t>Acts 20:7 </a:t>
            </a:r>
            <a:r>
              <a:rPr lang="en-US" altLang="en-US"/>
              <a:t>-  Troas</a:t>
            </a:r>
          </a:p>
          <a:p>
            <a:pPr lvl="1" eaLnBrk="1" hangingPunct="1">
              <a:spcBef>
                <a:spcPct val="0"/>
              </a:spcBef>
              <a:buClr>
                <a:srgbClr val="FFFF00"/>
              </a:buClr>
              <a:buFont typeface="Wingdings" pitchFamily="2" charset="2"/>
              <a:buChar char="q"/>
            </a:pPr>
            <a:r>
              <a:rPr lang="en-US" altLang="en-US"/>
              <a:t>	</a:t>
            </a:r>
            <a:r>
              <a:rPr lang="en-US" altLang="en-US" b="1">
                <a:solidFill>
                  <a:srgbClr val="FFFF00"/>
                </a:solidFill>
              </a:rPr>
              <a:t>1 Cor. 11:20-34 </a:t>
            </a:r>
            <a:r>
              <a:rPr lang="en-US" altLang="en-US"/>
              <a:t>- Corinth</a:t>
            </a:r>
          </a:p>
        </p:txBody>
      </p:sp>
      <p:sp>
        <p:nvSpPr>
          <p:cNvPr id="4" name="Text Box 6"/>
          <p:cNvSpPr txBox="1">
            <a:spLocks noChangeArrowheads="1"/>
          </p:cNvSpPr>
          <p:nvPr/>
        </p:nvSpPr>
        <p:spPr bwMode="auto">
          <a:xfrm>
            <a:off x="76200" y="533400"/>
            <a:ext cx="5943600" cy="830997"/>
          </a:xfrm>
          <a:prstGeom prst="rect">
            <a:avLst/>
          </a:prstGeom>
          <a:noFill/>
          <a:ln>
            <a:noFill/>
          </a:ln>
          <a:effectLst/>
          <a:extLst/>
        </p:spPr>
        <p:txBody>
          <a:bodyPr>
            <a:spAutoFit/>
          </a:bodyPr>
          <a:lstStyle/>
          <a:p>
            <a:pPr fontAlgn="auto">
              <a:spcBef>
                <a:spcPts val="0"/>
              </a:spcBef>
              <a:spcAft>
                <a:spcPts val="0"/>
              </a:spcAft>
              <a:buFont typeface="Wingdings" pitchFamily="2" charset="2"/>
              <a:buNone/>
              <a:defRPr/>
            </a:pPr>
            <a:r>
              <a:rPr lang="en-US" sz="4800" b="1" dirty="0">
                <a:ln>
                  <a:solidFill>
                    <a:srgbClr val="FFFF00"/>
                  </a:solidFill>
                </a:ln>
                <a:latin typeface="Arial Rounded MT Bold" pitchFamily="34" charset="0"/>
                <a:cs typeface="+mn-cs"/>
                <a:sym typeface="Wingdings" pitchFamily="2" charset="2"/>
              </a:rPr>
              <a:t>1. Look </a:t>
            </a:r>
            <a:r>
              <a:rPr lang="en-US" sz="4800" b="1" dirty="0">
                <a:ln>
                  <a:solidFill>
                    <a:srgbClr val="FFFF00"/>
                  </a:solidFill>
                </a:ln>
                <a:latin typeface="Arial Rounded MT Bold" pitchFamily="34" charset="0"/>
                <a:cs typeface="+mn-cs"/>
              </a:rPr>
              <a:t>Backward</a:t>
            </a:r>
            <a:endParaRPr lang="en-US" sz="4400" b="1" dirty="0">
              <a:ln>
                <a:solidFill>
                  <a:srgbClr val="FFFF00"/>
                </a:solidFill>
              </a:ln>
              <a:latin typeface="Arial Rounded MT Bold" pitchFamily="34" charset="0"/>
              <a:cs typeface="+mn-cs"/>
            </a:endParaRPr>
          </a:p>
        </p:txBody>
      </p:sp>
      <p:sp>
        <p:nvSpPr>
          <p:cNvPr id="5" name="Rectangle 4"/>
          <p:cNvSpPr/>
          <p:nvPr/>
        </p:nvSpPr>
        <p:spPr>
          <a:xfrm>
            <a:off x="700226" y="1676400"/>
            <a:ext cx="7034491" cy="707886"/>
          </a:xfrm>
          <a:prstGeom prst="rect">
            <a:avLst/>
          </a:prstGeom>
          <a:noFill/>
        </p:spPr>
        <p:txBody>
          <a:bodyPr wrap="none">
            <a:spAutoFit/>
          </a:bodyPr>
          <a:lstStyle/>
          <a:p>
            <a:pPr algn="ctr">
              <a:defRPr/>
            </a:pPr>
            <a:r>
              <a:rPr lang="en-US" sz="4000" b="1" dirty="0">
                <a:ln w="19050">
                  <a:solidFill>
                    <a:schemeClr val="tx2">
                      <a:tint val="1000"/>
                    </a:schemeClr>
                  </a:solidFill>
                  <a:prstDash val="solid"/>
                </a:ln>
                <a:solidFill>
                  <a:schemeClr val="accent3"/>
                </a:solidFill>
                <a:effectLst>
                  <a:glow rad="101600">
                    <a:srgbClr val="FF0000">
                      <a:alpha val="60000"/>
                    </a:srgbClr>
                  </a:glow>
                  <a:outerShdw blurRad="50000" dist="50800" dir="7500000" algn="tl">
                    <a:srgbClr val="000000">
                      <a:shade val="5000"/>
                      <a:alpha val="35000"/>
                    </a:srgbClr>
                  </a:outerShdw>
                </a:effectLst>
              </a:rPr>
              <a:t>Lord’s Supper is a Memorial</a:t>
            </a:r>
          </a:p>
        </p:txBody>
      </p:sp>
      <p:sp>
        <p:nvSpPr>
          <p:cNvPr id="10245" name="TextBox 2"/>
          <p:cNvSpPr txBox="1">
            <a:spLocks noChangeArrowheads="1"/>
          </p:cNvSpPr>
          <p:nvPr/>
        </p:nvSpPr>
        <p:spPr bwMode="auto">
          <a:xfrm>
            <a:off x="5715000" y="268288"/>
            <a:ext cx="3048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a:t>AT The</a:t>
            </a:r>
          </a:p>
          <a:p>
            <a:pPr eaLnBrk="1" hangingPunct="1">
              <a:spcBef>
                <a:spcPct val="0"/>
              </a:spcBef>
              <a:buFontTx/>
              <a:buNone/>
            </a:pPr>
            <a:r>
              <a:rPr lang="en-US" altLang="en-US">
                <a:solidFill>
                  <a:srgbClr val="FFFF00"/>
                </a:solidFill>
              </a:rPr>
              <a:t>Lord’s Supper</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rmon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Sermons</Template>
  <TotalTime>841</TotalTime>
  <Words>2515</Words>
  <Application>Microsoft Office PowerPoint</Application>
  <PresentationFormat>On-screen Show (4:3)</PresentationFormat>
  <Paragraphs>236</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Sermons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Pigman</dc:creator>
  <cp:lastModifiedBy>John Croft</cp:lastModifiedBy>
  <cp:revision>35</cp:revision>
  <dcterms:created xsi:type="dcterms:W3CDTF">2012-06-27T17:55:44Z</dcterms:created>
  <dcterms:modified xsi:type="dcterms:W3CDTF">2015-02-05T21:56:48Z</dcterms:modified>
</cp:coreProperties>
</file>