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6" r:id="rId2"/>
    <p:sldId id="298" r:id="rId3"/>
    <p:sldId id="302" r:id="rId4"/>
    <p:sldId id="303" r:id="rId5"/>
    <p:sldId id="304" r:id="rId6"/>
    <p:sldId id="311" r:id="rId7"/>
    <p:sldId id="307" r:id="rId8"/>
    <p:sldId id="314" r:id="rId9"/>
    <p:sldId id="312" r:id="rId10"/>
    <p:sldId id="268" r:id="rId11"/>
    <p:sldId id="330" r:id="rId12"/>
    <p:sldId id="319" r:id="rId13"/>
    <p:sldId id="320" r:id="rId14"/>
    <p:sldId id="321" r:id="rId15"/>
    <p:sldId id="334" r:id="rId16"/>
    <p:sldId id="322" r:id="rId17"/>
    <p:sldId id="335" r:id="rId18"/>
    <p:sldId id="323" r:id="rId19"/>
    <p:sldId id="337" r:id="rId20"/>
    <p:sldId id="338" r:id="rId21"/>
    <p:sldId id="301" r:id="rId22"/>
    <p:sldId id="339" r:id="rId23"/>
    <p:sldId id="316" r:id="rId24"/>
    <p:sldId id="324" r:id="rId25"/>
    <p:sldId id="290" r:id="rId26"/>
    <p:sldId id="326"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200"/>
    <a:srgbClr val="CC0066"/>
    <a:srgbClr val="FFFF99"/>
    <a:srgbClr val="FF3300"/>
    <a:srgbClr val="000000"/>
    <a:srgbClr val="FFFFCC"/>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285" autoAdjust="0"/>
  </p:normalViewPr>
  <p:slideViewPr>
    <p:cSldViewPr>
      <p:cViewPr varScale="1">
        <p:scale>
          <a:sx n="47" d="100"/>
          <a:sy n="47" d="100"/>
        </p:scale>
        <p:origin x="-17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B49CF09-25CF-4867-9B9B-1C918CFF78E8}" type="datetimeFigureOut">
              <a:rPr lang="en-US"/>
              <a:pPr>
                <a:defRPr/>
              </a:pPr>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CDD50D-6225-4D69-BFA5-B5B372AD6891}" type="slidenum">
              <a:rPr lang="en-US"/>
              <a:pPr>
                <a:defRPr/>
              </a:pPr>
              <a:t>‹#›</a:t>
            </a:fld>
            <a:endParaRPr lang="en-US"/>
          </a:p>
        </p:txBody>
      </p:sp>
    </p:spTree>
    <p:extLst>
      <p:ext uri="{BB962C8B-B14F-4D97-AF65-F5344CB8AC3E}">
        <p14:creationId xmlns:p14="http://schemas.microsoft.com/office/powerpoint/2010/main" val="552172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196F92-A37D-494A-89C5-26FAE164415D}" type="slidenum">
              <a:rPr lang="en-US" altLang="en-US" smtClean="0">
                <a:latin typeface="Times New Roman" pitchFamily="18" charset="0"/>
              </a:rPr>
              <a:pPr eaLnBrk="1" hangingPunct="1">
                <a:spcBef>
                  <a:spcPct val="0"/>
                </a:spcBef>
              </a:pPr>
              <a:t>9</a:t>
            </a:fld>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What was so impressive about his faith?</a:t>
            </a:r>
            <a:endParaRPr lang="en-US" altLang="en-US" smtClean="0"/>
          </a:p>
          <a:p>
            <a:pPr eaLnBrk="1" hangingPunct="1">
              <a:spcBef>
                <a:spcPct val="0"/>
              </a:spcBef>
            </a:pPr>
            <a:r>
              <a:rPr lang="en-US" altLang="en-US" b="1" smtClean="0"/>
              <a:t>1. </a:t>
            </a:r>
            <a:r>
              <a:rPr lang="en-US" altLang="en-US" smtClean="0"/>
              <a:t>Simply this: </a:t>
            </a:r>
            <a:r>
              <a:rPr lang="en-US" altLang="en-US" i="1" smtClean="0"/>
              <a:t>He believed that Jesus could </a:t>
            </a:r>
            <a:r>
              <a:rPr lang="en-US" altLang="en-US" b="1" i="1" smtClean="0"/>
              <a:t>heal from a distance</a:t>
            </a:r>
            <a:r>
              <a:rPr lang="en-US" altLang="en-US" i="1" smtClean="0"/>
              <a:t>!</a:t>
            </a:r>
            <a:r>
              <a:rPr lang="en-US" altLang="en-US" smtClean="0"/>
              <a:t>  </a:t>
            </a:r>
          </a:p>
          <a:p>
            <a:pPr eaLnBrk="1" hangingPunct="1">
              <a:spcBef>
                <a:spcPct val="0"/>
              </a:spcBef>
            </a:pPr>
            <a:r>
              <a:rPr lang="en-US" altLang="en-US" i="1" smtClean="0"/>
              <a:t>2. “Lord, you don’t have to be physically present in my house to heal my servant.  Just stay where you are and speak the healing command.  I know you have that kind of authority (power).”  </a:t>
            </a:r>
            <a:r>
              <a:rPr lang="en-US" altLang="en-US" smtClean="0"/>
              <a:t>Wow!  And Jesus marveled!</a:t>
            </a:r>
          </a:p>
          <a:p>
            <a:pPr eaLnBrk="1" hangingPunct="1">
              <a:spcBef>
                <a:spcPct val="0"/>
              </a:spcBef>
            </a:pPr>
            <a:r>
              <a:rPr lang="en-US" altLang="en-US" smtClean="0"/>
              <a:t>3. </a:t>
            </a:r>
            <a:r>
              <a:rPr lang="en-US" altLang="en-US" b="1" smtClean="0"/>
              <a:t>How did Jesus respond to this man’s request?  </a:t>
            </a:r>
            <a:r>
              <a:rPr lang="en-US" altLang="en-US" smtClean="0"/>
              <a:t>Jesus may even have done one better than the man had requested!</a:t>
            </a:r>
          </a:p>
          <a:p>
            <a:pPr eaLnBrk="1" hangingPunct="1">
              <a:spcBef>
                <a:spcPct val="0"/>
              </a:spcBef>
            </a:pPr>
            <a:r>
              <a:rPr lang="en-US" altLang="en-US" smtClean="0"/>
              <a:t>4. The man believed if Jesus would only </a:t>
            </a:r>
            <a:r>
              <a:rPr lang="en-US" altLang="en-US" i="1" smtClean="0"/>
              <a:t>“speak” </a:t>
            </a:r>
            <a:r>
              <a:rPr lang="en-US" altLang="en-US" smtClean="0"/>
              <a:t>a healing command, the miracle would happen.  But no healing word is mentioned in the text (v. 10).  Did Jesus, perhaps, even go beyond the man’s expectations of faith in performing this miracle—healing the man with a mere thought, rather than with a spoken word?</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F314F-8025-4333-B92C-D57FE1409B2D}" type="slidenum">
              <a:rPr lang="en-US" altLang="en-US" smtClean="0">
                <a:latin typeface="Times New Roman" pitchFamily="18" charset="0"/>
              </a:rPr>
              <a:pPr eaLnBrk="1" hangingPunct="1">
                <a:spcBef>
                  <a:spcPct val="0"/>
                </a:spcBef>
              </a:pPr>
              <a:t>19</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10EFBF-2AFB-499A-BA08-6CDF830F38B2}" type="slidenum">
              <a:rPr lang="en-US" altLang="en-US" smtClean="0">
                <a:latin typeface="Times New Roman" pitchFamily="18" charset="0"/>
              </a:rPr>
              <a:pPr eaLnBrk="1" hangingPunct="1">
                <a:spcBef>
                  <a:spcPct val="0"/>
                </a:spcBef>
              </a:pPr>
              <a:t>21</a:t>
            </a:fld>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72D6772-8F8F-4214-85F9-DAF9D4C40C57}" type="slidenum">
              <a:rPr lang="en-US" altLang="en-US" smtClean="0">
                <a:latin typeface="Times New Roman" pitchFamily="18" charset="0"/>
              </a:rPr>
              <a:pPr eaLnBrk="1" hangingPunct="1">
                <a:spcBef>
                  <a:spcPct val="0"/>
                </a:spcBef>
              </a:pPr>
              <a:t>22</a:t>
            </a:fld>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Gentile centurion sought Jesus in faith, and consequently he was rewarded with the blessing he sought!  (Sometimes we aren’t rewarded because we don’t believe!)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6778DE-384C-4AEA-89A6-5C08A9B30E88}" type="slidenum">
              <a:rPr lang="en-US" altLang="en-US" smtClean="0">
                <a:latin typeface="Times New Roman" pitchFamily="18" charset="0"/>
              </a:rPr>
              <a:pPr eaLnBrk="1" hangingPunct="1">
                <a:spcBef>
                  <a:spcPct val="0"/>
                </a:spcBef>
              </a:pPr>
              <a:t>23</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Now, </a:t>
            </a:r>
            <a:r>
              <a:rPr lang="en-US" altLang="en-US" b="1" smtClean="0"/>
              <a:t>do you see the implications for your life?</a:t>
            </a:r>
            <a:endParaRPr lang="en-US" altLang="en-US" smtClean="0"/>
          </a:p>
          <a:p>
            <a:pPr eaLnBrk="1" hangingPunct="1">
              <a:spcBef>
                <a:spcPct val="0"/>
              </a:spcBef>
            </a:pPr>
            <a:r>
              <a:rPr lang="en-US" altLang="en-US" smtClean="0"/>
              <a:t>1. What is the point of this event in Luke 7?  </a:t>
            </a:r>
          </a:p>
          <a:p>
            <a:pPr eaLnBrk="1" hangingPunct="1">
              <a:spcBef>
                <a:spcPct val="0"/>
              </a:spcBef>
            </a:pPr>
            <a:r>
              <a:rPr lang="en-US" altLang="en-US" smtClean="0"/>
              <a:t>2. How does it function for the biblical writer?  </a:t>
            </a:r>
          </a:p>
          <a:p>
            <a:pPr eaLnBrk="1" hangingPunct="1">
              <a:spcBef>
                <a:spcPct val="0"/>
              </a:spcBef>
            </a:pPr>
            <a:r>
              <a:rPr lang="en-US" altLang="en-US" smtClean="0"/>
              <a:t>3. What purpose did it serve for the earliest Christians?</a:t>
            </a:r>
          </a:p>
          <a:p>
            <a:pPr eaLnBrk="1" hangingPunct="1">
              <a:spcBef>
                <a:spcPct val="0"/>
              </a:spcBef>
            </a:pPr>
            <a:r>
              <a:rPr lang="en-US" altLang="en-US" smtClean="0"/>
              <a:t>4. This story was meant to be a source of </a:t>
            </a:r>
            <a:r>
              <a:rPr lang="en-US" altLang="en-US" b="1" smtClean="0"/>
              <a:t>encouragement</a:t>
            </a:r>
            <a:r>
              <a:rPr lang="en-US" altLang="en-US" smtClean="0"/>
              <a:t> for those who had </a:t>
            </a:r>
            <a:r>
              <a:rPr lang="en-US" altLang="en-US" u="sng" smtClean="0"/>
              <a:t>never seen Jesus</a:t>
            </a:r>
            <a:r>
              <a:rPr lang="en-US" altLang="en-US" smtClean="0"/>
              <a:t> with their own eyes, especially Gentile Christians.  It was intended to strengthen their faith! Encouragement, faith strengthened, conviction</a:t>
            </a:r>
          </a:p>
          <a:p>
            <a:pPr eaLnBrk="1" hangingPunct="1">
              <a:spcBef>
                <a:spcPct val="0"/>
              </a:spcBef>
            </a:pPr>
            <a:r>
              <a:rPr lang="en-US" altLang="en-US" smtClean="0"/>
              <a:t>5. In this event, the centurion never does come face to face with Jesus.  He never meets Jesus or sees the Lord with his own eyes.  He has merely learned of Jesus (</a:t>
            </a:r>
            <a:r>
              <a:rPr lang="en-US" altLang="en-US" i="1" smtClean="0"/>
              <a:t>“heard about Jesus”</a:t>
            </a:r>
            <a:r>
              <a:rPr lang="en-US" altLang="en-US" smtClean="0"/>
              <a:t> – v. 3) from others (i. e., the Jews).</a:t>
            </a:r>
          </a:p>
          <a:p>
            <a:pPr eaLnBrk="1" hangingPunct="1">
              <a:spcBef>
                <a:spcPct val="0"/>
              </a:spcBef>
            </a:pPr>
            <a:r>
              <a:rPr lang="en-US" altLang="en-US" smtClean="0"/>
              <a:t>6. Faith comes by hearing - Romans 9:10</a:t>
            </a:r>
          </a:p>
          <a:p>
            <a:pPr eaLnBrk="1" hangingPunct="1">
              <a:spcBef>
                <a:spcPct val="0"/>
              </a:spcBef>
            </a:pPr>
            <a:r>
              <a:rPr lang="en-US" altLang="en-US" smtClean="0"/>
              <a:t>7. Yet, he is not at a disadvantage!  Because of his </a:t>
            </a:r>
            <a:r>
              <a:rPr lang="en-US" altLang="en-US" i="1" smtClean="0"/>
              <a:t>“great faith” , </a:t>
            </a:r>
            <a:r>
              <a:rPr lang="en-US" altLang="en-US" smtClean="0"/>
              <a:t>he receives the requested blessing.</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7B3548-B4E0-4475-BE0A-81CD2C6DF042}" type="slidenum">
              <a:rPr lang="en-US" altLang="en-US" smtClean="0">
                <a:latin typeface="Times New Roman" pitchFamily="18" charset="0"/>
              </a:rPr>
              <a:pPr eaLnBrk="1" hangingPunct="1">
                <a:spcBef>
                  <a:spcPct val="0"/>
                </a:spcBef>
              </a:pPr>
              <a:t>24</a:t>
            </a:fld>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t>Do you now see the </a:t>
            </a:r>
            <a:r>
              <a:rPr lang="en-US" altLang="en-US" b="1" dirty="0" smtClean="0"/>
              <a:t>implication </a:t>
            </a:r>
            <a:r>
              <a:rPr lang="en-US" altLang="en-US" dirty="0" smtClean="0"/>
              <a:t>for your life?</a:t>
            </a:r>
          </a:p>
          <a:p>
            <a:pPr marL="228600" indent="-228600" eaLnBrk="1" hangingPunct="1">
              <a:spcBef>
                <a:spcPct val="0"/>
              </a:spcBef>
              <a:buFontTx/>
              <a:buAutoNum type="arabicPeriod"/>
              <a:defRPr/>
            </a:pPr>
            <a:r>
              <a:rPr lang="en-US" altLang="en-US" b="1" dirty="0" smtClean="0"/>
              <a:t>Do you believe . . .</a:t>
            </a:r>
            <a:endParaRPr lang="en-US" altLang="en-US" dirty="0" smtClean="0"/>
          </a:p>
          <a:p>
            <a:pPr eaLnBrk="1" hangingPunct="1">
              <a:spcBef>
                <a:spcPct val="0"/>
              </a:spcBef>
              <a:defRPr/>
            </a:pPr>
            <a:r>
              <a:rPr lang="en-US" altLang="en-US" dirty="0" smtClean="0"/>
              <a:t>That the </a:t>
            </a:r>
            <a:r>
              <a:rPr lang="en-US" altLang="en-US" u="sng" dirty="0" smtClean="0"/>
              <a:t>power</a:t>
            </a:r>
            <a:r>
              <a:rPr lang="en-US" altLang="en-US" dirty="0" smtClean="0"/>
              <a:t> of Jesus is </a:t>
            </a:r>
            <a:r>
              <a:rPr lang="en-US" altLang="en-US" u="sng" dirty="0" smtClean="0"/>
              <a:t>not limited to his physical presence</a:t>
            </a:r>
          </a:p>
          <a:p>
            <a:pPr eaLnBrk="1" hangingPunct="1">
              <a:spcBef>
                <a:spcPct val="0"/>
              </a:spcBef>
              <a:defRPr/>
            </a:pPr>
            <a:r>
              <a:rPr lang="en-US" altLang="en-US" dirty="0" smtClean="0"/>
              <a:t>That he can </a:t>
            </a:r>
            <a:r>
              <a:rPr lang="en-US" altLang="en-US" u="sng" dirty="0" smtClean="0"/>
              <a:t>bless from a distance?</a:t>
            </a:r>
            <a:r>
              <a:rPr lang="en-US" altLang="en-US" dirty="0" smtClean="0"/>
              <a:t>  (Time &amp; space is no barrier for Jesus!)</a:t>
            </a:r>
          </a:p>
          <a:p>
            <a:pPr eaLnBrk="1" hangingPunct="1">
              <a:spcBef>
                <a:spcPct val="0"/>
              </a:spcBef>
              <a:defRPr/>
            </a:pPr>
            <a:r>
              <a:rPr lang="en-US" altLang="en-US" dirty="0" smtClean="0"/>
              <a:t>That although you have never seen Jesus with your own eyes, (never come face to face with your Lord) you are </a:t>
            </a:r>
            <a:r>
              <a:rPr lang="en-US" altLang="en-US" u="sng" dirty="0" smtClean="0"/>
              <a:t>not at a disadvantage?</a:t>
            </a:r>
            <a:endParaRPr lang="en-US" altLang="en-US" dirty="0" smtClean="0"/>
          </a:p>
          <a:p>
            <a:pPr eaLnBrk="1" hangingPunct="1">
              <a:spcBef>
                <a:spcPct val="0"/>
              </a:spcBef>
              <a:defRPr/>
            </a:pPr>
            <a:r>
              <a:rPr lang="en-US" altLang="en-US" dirty="0" smtClean="0"/>
              <a:t>He rewards those who seek Him.  It all depends on your faith.</a:t>
            </a:r>
          </a:p>
          <a:p>
            <a:pPr eaLnBrk="1" hangingPunct="1">
              <a:spcBef>
                <a:spcPct val="0"/>
              </a:spcBef>
              <a:defRPr/>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7818F4-0ABA-4BA8-9501-778315C8D701}" type="slidenum">
              <a:rPr lang="en-US" altLang="en-US" smtClean="0">
                <a:latin typeface="Times New Roman" pitchFamily="18" charset="0"/>
              </a:rPr>
              <a:pPr eaLnBrk="1" hangingPunct="1">
                <a:spcBef>
                  <a:spcPct val="0"/>
                </a:spcBef>
              </a:pPr>
              <a:t>25</a:t>
            </a:fld>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the  question I need to ask ypu is, </a:t>
            </a:r>
            <a:r>
              <a:rPr lang="en-US" altLang="en-US" b="1" i="1" smtClean="0"/>
              <a:t>How great is your faith?</a:t>
            </a:r>
            <a:endParaRPr lang="en-US" altLang="en-US" smtClean="0"/>
          </a:p>
          <a:p>
            <a:pPr eaLnBrk="1" hangingPunct="1">
              <a:spcBef>
                <a:spcPct val="0"/>
              </a:spcBef>
            </a:pPr>
            <a:r>
              <a:rPr lang="en-US" altLang="en-US" smtClean="0"/>
              <a:t>1. Are you a believer?</a:t>
            </a:r>
          </a:p>
          <a:p>
            <a:pPr eaLnBrk="1" hangingPunct="1">
              <a:spcBef>
                <a:spcPct val="0"/>
              </a:spcBef>
            </a:pPr>
            <a:r>
              <a:rPr lang="en-US" altLang="en-US" smtClean="0"/>
              <a:t>2. Are you a trusting, obedient believer? IF NOT</a:t>
            </a:r>
          </a:p>
          <a:p>
            <a:pPr eaLnBrk="1" hangingPunct="1">
              <a:spcBef>
                <a:spcPct val="0"/>
              </a:spcBef>
            </a:pPr>
            <a:r>
              <a:rPr lang="en-US" altLang="en-US" smtClean="0"/>
              <a:t>3. If you’ve never expressed your </a:t>
            </a:r>
            <a:r>
              <a:rPr lang="en-US" altLang="en-US" b="1" smtClean="0"/>
              <a:t>faith</a:t>
            </a:r>
            <a:r>
              <a:rPr lang="en-US" altLang="en-US" smtClean="0"/>
              <a:t> in Jesus, are you ready to confess Him this morning and be baptized into him for the remission of sins?</a:t>
            </a:r>
          </a:p>
          <a:p>
            <a:pPr eaLnBrk="1" hangingPunct="1">
              <a:spcBef>
                <a:spcPct val="0"/>
              </a:spcBef>
            </a:pPr>
            <a:r>
              <a:rPr lang="en-US" altLang="en-US" smtClean="0"/>
              <a:t>4. Friend, if your faith has not been steady and strong –</a:t>
            </a:r>
          </a:p>
          <a:p>
            <a:pPr eaLnBrk="1" hangingPunct="1">
              <a:spcBef>
                <a:spcPct val="0"/>
              </a:spcBef>
            </a:pPr>
            <a:r>
              <a:rPr lang="en-US" altLang="en-US" smtClean="0"/>
              <a:t>5. Perhaps you need to come back to him and re-commit your life to him. You can come to Jesus now</a:t>
            </a:r>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E8FDA-6F8F-4630-A73E-28C423F8FC5E}" type="slidenum">
              <a:rPr lang="en-US" altLang="en-US" smtClean="0">
                <a:latin typeface="Times New Roman" pitchFamily="18" charset="0"/>
              </a:rPr>
              <a:pPr eaLnBrk="1" hangingPunct="1">
                <a:spcBef>
                  <a:spcPct val="0"/>
                </a:spcBef>
              </a:pPr>
              <a:t>26</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This wonderful event of miraculous healing has a variety of characters: the centurion (slide)</a:t>
            </a:r>
          </a:p>
          <a:p>
            <a:pPr eaLnBrk="1" hangingPunct="1">
              <a:spcBef>
                <a:spcPct val="0"/>
              </a:spcBef>
            </a:pPr>
            <a:r>
              <a:rPr lang="en-US" altLang="en-US" smtClean="0"/>
              <a:t>2. The </a:t>
            </a:r>
            <a:r>
              <a:rPr lang="en-US" altLang="en-US" u="sng" smtClean="0"/>
              <a:t>focus</a:t>
            </a:r>
            <a:r>
              <a:rPr lang="en-US" altLang="en-US" smtClean="0"/>
              <a:t> is on the centurion and his remarkable faith.</a:t>
            </a:r>
          </a:p>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D901B2-841B-48F6-9609-4CFAEA93F368}" type="slidenum">
              <a:rPr lang="en-US" altLang="en-US" smtClean="0">
                <a:latin typeface="Times New Roman" pitchFamily="18" charset="0"/>
              </a:rPr>
              <a:pPr eaLnBrk="1" hangingPunct="1">
                <a:spcBef>
                  <a:spcPct val="0"/>
                </a:spcBef>
              </a:pPr>
              <a:t>10</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No ordinary man</a:t>
            </a:r>
          </a:p>
          <a:p>
            <a:pPr eaLnBrk="1" hangingPunct="1">
              <a:spcBef>
                <a:spcPct val="0"/>
              </a:spcBef>
            </a:pPr>
            <a:r>
              <a:rPr lang="en-US" altLang="en-US" b="1" smtClean="0"/>
              <a:t>1.  He was a centurion! </a:t>
            </a:r>
            <a:r>
              <a:rPr lang="en-US" altLang="en-US" smtClean="0"/>
              <a:t>(v. 2)</a:t>
            </a:r>
            <a:endParaRPr lang="en-US" altLang="en-US" sz="1100" smtClean="0"/>
          </a:p>
          <a:p>
            <a:pPr eaLnBrk="1" hangingPunct="1">
              <a:spcBef>
                <a:spcPct val="0"/>
              </a:spcBef>
            </a:pPr>
            <a:r>
              <a:rPr lang="en-US" altLang="en-US" smtClean="0"/>
              <a:t>a. A centurion was an </a:t>
            </a:r>
            <a:r>
              <a:rPr lang="en-US" altLang="en-US" b="1" smtClean="0"/>
              <a:t>officer</a:t>
            </a:r>
            <a:r>
              <a:rPr lang="en-US" altLang="en-US" smtClean="0"/>
              <a:t> in the Roman army.</a:t>
            </a:r>
          </a:p>
          <a:p>
            <a:pPr eaLnBrk="1" hangingPunct="1">
              <a:spcBef>
                <a:spcPct val="0"/>
              </a:spcBef>
            </a:pPr>
            <a:r>
              <a:rPr lang="en-US" altLang="en-US" smtClean="0"/>
              <a:t>b. This means he was a </a:t>
            </a:r>
            <a:r>
              <a:rPr lang="en-US" altLang="en-US" u="sng" smtClean="0"/>
              <a:t>Gentile</a:t>
            </a:r>
            <a:r>
              <a:rPr lang="en-US" altLang="en-US" smtClean="0"/>
              <a:t>, not a Jew.  And, because of what takes place, that in itself is remarkable!</a:t>
            </a:r>
          </a:p>
          <a:p>
            <a:pPr eaLnBrk="1" hangingPunct="1">
              <a:spcBef>
                <a:spcPct val="0"/>
              </a:spcBef>
            </a:pPr>
            <a:r>
              <a:rPr lang="en-US" altLang="en-US" smtClean="0"/>
              <a:t>c. Initially a centurion was the </a:t>
            </a:r>
            <a:r>
              <a:rPr lang="en-US" altLang="en-US" u="sng" smtClean="0"/>
              <a:t>leader</a:t>
            </a:r>
            <a:r>
              <a:rPr lang="en-US" altLang="en-US" smtClean="0"/>
              <a:t> of a hundred men.  (A century = 100 years.  In the ancient Roman army, a </a:t>
            </a:r>
            <a:r>
              <a:rPr lang="en-US" altLang="en-US" i="1" smtClean="0"/>
              <a:t>century</a:t>
            </a:r>
            <a:r>
              <a:rPr lang="en-US" altLang="en-US" smtClean="0"/>
              <a:t> was a company of soldiers of approximately 100 men.)  Today he would not have been a general, but neither would he have been a sergeant.  A </a:t>
            </a:r>
            <a:r>
              <a:rPr lang="en-US" altLang="en-US" i="1" smtClean="0"/>
              <a:t>captain</a:t>
            </a:r>
            <a:r>
              <a:rPr lang="en-US" altLang="en-US" smtClean="0"/>
              <a:t> might be the nearest modern equivalent.</a:t>
            </a:r>
          </a:p>
          <a:p>
            <a:pPr eaLnBrk="1" hangingPunct="1">
              <a:spcBef>
                <a:spcPct val="0"/>
              </a:spcBef>
            </a:pPr>
            <a:r>
              <a:rPr lang="en-US" altLang="en-US" smtClean="0"/>
              <a:t>d. Being an officer meant he was a leader and a man with important </a:t>
            </a:r>
            <a:r>
              <a:rPr lang="en-US" altLang="en-US" b="1" smtClean="0"/>
              <a:t>authority</a:t>
            </a:r>
            <a:r>
              <a:rPr lang="en-US" altLang="en-US" smtClean="0"/>
              <a:t>. Therefore, he was no ordinary man.</a:t>
            </a:r>
          </a:p>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9CA213-8E3D-4B37-B790-05935C4231E2}" type="slidenum">
              <a:rPr lang="en-US" altLang="en-US" smtClean="0">
                <a:latin typeface="Times New Roman" pitchFamily="18" charset="0"/>
              </a:rPr>
              <a:pPr eaLnBrk="1" hangingPunct="1">
                <a:spcBef>
                  <a:spcPct val="0"/>
                </a:spcBef>
              </a:pPr>
              <a:t>11</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 displayed</a:t>
            </a:r>
            <a:r>
              <a:rPr lang="en-US" altLang="en-US" b="1" smtClean="0"/>
              <a:t> </a:t>
            </a:r>
            <a:r>
              <a:rPr lang="en-US" altLang="en-US" smtClean="0"/>
              <a:t>an</a:t>
            </a:r>
            <a:r>
              <a:rPr lang="en-US" altLang="en-US" b="1" smtClean="0"/>
              <a:t> unusual attitude toward his slave!    </a:t>
            </a:r>
            <a:r>
              <a:rPr lang="en-US" altLang="en-US" smtClean="0"/>
              <a:t>(v. 3)</a:t>
            </a:r>
          </a:p>
          <a:p>
            <a:pPr eaLnBrk="1" hangingPunct="1">
              <a:spcBef>
                <a:spcPct val="0"/>
              </a:spcBef>
            </a:pPr>
            <a:r>
              <a:rPr lang="en-US" altLang="en-US" smtClean="0"/>
              <a:t>a. He sent some Jewish elders asking Jesus to come and </a:t>
            </a:r>
            <a:r>
              <a:rPr lang="en-US" altLang="en-US" b="1" smtClean="0"/>
              <a:t>save the life</a:t>
            </a:r>
            <a:r>
              <a:rPr lang="en-US" altLang="en-US" smtClean="0"/>
              <a:t> of his servant.</a:t>
            </a:r>
          </a:p>
          <a:p>
            <a:pPr eaLnBrk="1" hangingPunct="1">
              <a:spcBef>
                <a:spcPct val="0"/>
              </a:spcBef>
            </a:pPr>
            <a:r>
              <a:rPr lang="en-US" altLang="en-US" smtClean="0"/>
              <a:t>b. Slaves in Roman antiquity had </a:t>
            </a:r>
            <a:r>
              <a:rPr lang="en-US" altLang="en-US" u="sng" smtClean="0"/>
              <a:t>no rights</a:t>
            </a:r>
            <a:r>
              <a:rPr lang="en-US" altLang="en-US" smtClean="0"/>
              <a:t>.  They were looked upon as tools  and as the property of their owner.  A slave master could mistreat his slaves with impunity.</a:t>
            </a:r>
          </a:p>
          <a:p>
            <a:pPr eaLnBrk="1" hangingPunct="1">
              <a:spcBef>
                <a:spcPct val="0"/>
              </a:spcBef>
            </a:pPr>
            <a:r>
              <a:rPr lang="en-US" altLang="en-US" smtClean="0"/>
              <a:t>c. One </a:t>
            </a:r>
            <a:r>
              <a:rPr lang="en-US" altLang="en-US" u="sng" smtClean="0"/>
              <a:t>Roman writer</a:t>
            </a:r>
            <a:r>
              <a:rPr lang="en-US" altLang="en-US" smtClean="0"/>
              <a:t> recommended that a farmer should examine his tools every year and throw out those that are old and broken.  He should do the same with his slaves.  Often, when a slave was advanced in age and no longer productive, he was thrown out to die.</a:t>
            </a:r>
          </a:p>
          <a:p>
            <a:pPr eaLnBrk="1" hangingPunct="1">
              <a:spcBef>
                <a:spcPct val="0"/>
              </a:spcBef>
            </a:pPr>
            <a:r>
              <a:rPr lang="en-US" altLang="en-US" smtClean="0"/>
              <a:t>This centurion was very concerned about the welfare of his sick servant.  He had a </a:t>
            </a:r>
            <a:r>
              <a:rPr lang="en-US" altLang="en-US" u="sng" smtClean="0"/>
              <a:t>good heart</a:t>
            </a:r>
            <a:r>
              <a:rPr lang="en-US" altLang="en-US" smtClean="0"/>
              <a:t>.  He was no ordinary man.</a:t>
            </a:r>
          </a:p>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CE4EAA-6BBF-49CB-8638-70B0C4BA9059}" type="slidenum">
              <a:rPr lang="en-US" altLang="en-US" smtClean="0">
                <a:latin typeface="Times New Roman" pitchFamily="18" charset="0"/>
              </a:rPr>
              <a:pPr eaLnBrk="1" hangingPunct="1">
                <a:spcBef>
                  <a:spcPct val="0"/>
                </a:spcBef>
              </a:pPr>
              <a:t>12</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 exhibited</a:t>
            </a:r>
            <a:r>
              <a:rPr lang="en-US" altLang="en-US" b="1" smtClean="0"/>
              <a:t> </a:t>
            </a:r>
            <a:r>
              <a:rPr lang="en-US" altLang="en-US" smtClean="0"/>
              <a:t>an</a:t>
            </a:r>
            <a:r>
              <a:rPr lang="en-US" altLang="en-US" b="1" smtClean="0"/>
              <a:t> uncommon attitude toward the Jews!    </a:t>
            </a:r>
            <a:r>
              <a:rPr lang="en-US" altLang="en-US" smtClean="0"/>
              <a:t>(v. 5)</a:t>
            </a:r>
          </a:p>
          <a:p>
            <a:pPr eaLnBrk="1" hangingPunct="1">
              <a:spcBef>
                <a:spcPct val="0"/>
              </a:spcBef>
            </a:pPr>
            <a:r>
              <a:rPr lang="en-US" altLang="en-US" smtClean="0"/>
              <a:t>a.</a:t>
            </a:r>
            <a:r>
              <a:rPr lang="en-US" altLang="en-US" i="1" smtClean="0"/>
              <a:t>“He loves our nation.”</a:t>
            </a:r>
            <a:r>
              <a:rPr lang="en-US" altLang="en-US" smtClean="0"/>
              <a:t> He not only had a good heart.  He also demonstrated a tolerant heart!</a:t>
            </a:r>
          </a:p>
          <a:p>
            <a:pPr eaLnBrk="1" hangingPunct="1">
              <a:spcBef>
                <a:spcPct val="0"/>
              </a:spcBef>
            </a:pPr>
            <a:r>
              <a:rPr lang="en-US" altLang="en-US" smtClean="0"/>
              <a:t>b. </a:t>
            </a:r>
            <a:r>
              <a:rPr lang="en-US" altLang="en-US" b="1" smtClean="0"/>
              <a:t>Anti-Semitism </a:t>
            </a:r>
            <a:r>
              <a:rPr lang="en-US" altLang="en-US" smtClean="0"/>
              <a:t>was widespread in antiquity.  (In fact, I believe it furnishes the backdrop behind Paul’s letter to the Romans.)  Gentiles despised the Jews for their . . .</a:t>
            </a:r>
          </a:p>
          <a:p>
            <a:pPr eaLnBrk="1" hangingPunct="1">
              <a:spcBef>
                <a:spcPct val="0"/>
              </a:spcBef>
            </a:pPr>
            <a:r>
              <a:rPr lang="en-US" altLang="en-US" smtClean="0"/>
              <a:t>1.Peculiar </a:t>
            </a:r>
            <a:r>
              <a:rPr lang="en-US" altLang="en-US" u="sng" smtClean="0"/>
              <a:t>religious customs</a:t>
            </a:r>
            <a:r>
              <a:rPr lang="en-US" altLang="en-US" smtClean="0"/>
              <a:t>: circumcision (considered barbaric), Sabbath keeping (looked upon as laziness), refraining from the eating of pork</a:t>
            </a:r>
          </a:p>
          <a:p>
            <a:pPr eaLnBrk="1" hangingPunct="1">
              <a:spcBef>
                <a:spcPct val="0"/>
              </a:spcBef>
            </a:pPr>
            <a:r>
              <a:rPr lang="en-US" altLang="en-US" smtClean="0"/>
              <a:t>2. Superior and </a:t>
            </a:r>
            <a:r>
              <a:rPr lang="en-US" altLang="en-US" u="sng" smtClean="0"/>
              <a:t>snobbish attitudes</a:t>
            </a:r>
            <a:r>
              <a:rPr lang="en-US" altLang="en-US" smtClean="0"/>
              <a:t>.  The Jews simply thought they were better than everyone else!</a:t>
            </a:r>
          </a:p>
          <a:p>
            <a:pPr eaLnBrk="1" hangingPunct="1">
              <a:spcBef>
                <a:spcPct val="0"/>
              </a:spcBef>
            </a:pPr>
            <a:r>
              <a:rPr lang="en-US" altLang="en-US" smtClean="0"/>
              <a:t>3. </a:t>
            </a:r>
            <a:r>
              <a:rPr lang="en-US" altLang="en-US" u="sng" smtClean="0"/>
              <a:t>Evangelistic efforts </a:t>
            </a:r>
            <a:r>
              <a:rPr lang="en-US" altLang="en-US" smtClean="0"/>
              <a:t>to proselyte and make converts to Judaism.  </a:t>
            </a:r>
          </a:p>
          <a:p>
            <a:pPr eaLnBrk="1" hangingPunct="1">
              <a:spcBef>
                <a:spcPct val="0"/>
              </a:spcBef>
            </a:pPr>
            <a:r>
              <a:rPr lang="en-US" altLang="en-US" smtClean="0"/>
              <a:t>4. </a:t>
            </a:r>
            <a:r>
              <a:rPr lang="en-US" altLang="en-US" u="sng" smtClean="0"/>
              <a:t>Lack of idols</a:t>
            </a:r>
            <a:r>
              <a:rPr lang="en-US" altLang="en-US" smtClean="0"/>
              <a:t>.  Juvenal (d. 140) wrote: </a:t>
            </a:r>
            <a:r>
              <a:rPr lang="en-US" altLang="en-US" i="1" smtClean="0"/>
              <a:t>“They worship nothing but the clouds.”  </a:t>
            </a:r>
            <a:r>
              <a:rPr lang="en-US" altLang="en-US" smtClean="0"/>
              <a:t>It was peculiar not to have idols.  No idol = no god.</a:t>
            </a:r>
          </a:p>
          <a:p>
            <a:pPr eaLnBrk="1" hangingPunct="1">
              <a:spcBef>
                <a:spcPct val="0"/>
              </a:spcBef>
            </a:pPr>
            <a:r>
              <a:rPr lang="en-US" altLang="en-US" smtClean="0"/>
              <a:t>5. Most Gentiles did not have a very high opinion of Jews.  This centurion was asking help from a Jewish rabbi!  He had a </a:t>
            </a:r>
            <a:r>
              <a:rPr lang="en-US" altLang="en-US" b="1" smtClean="0"/>
              <a:t>good relationship</a:t>
            </a:r>
            <a:r>
              <a:rPr lang="en-US" altLang="en-US" smtClean="0"/>
              <a:t> with his Jewish neighbors.  The Jewish elders of that community esteemed him, and he had assisted them in their religion.  He was no ordinary man!</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0FB9EC-43EE-40DF-B5C6-71B1D0965BB7}" type="slidenum">
              <a:rPr lang="en-US" altLang="en-US" smtClean="0">
                <a:latin typeface="Times New Roman" pitchFamily="18" charset="0"/>
              </a:rPr>
              <a:pPr eaLnBrk="1" hangingPunct="1">
                <a:spcBef>
                  <a:spcPct val="0"/>
                </a:spcBef>
              </a:pPr>
              <a:t>13</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 was certainly </a:t>
            </a:r>
            <a:r>
              <a:rPr lang="en-US" altLang="en-US" b="1" smtClean="0"/>
              <a:t>a very generous man!    </a:t>
            </a:r>
            <a:r>
              <a:rPr lang="en-US" altLang="en-US" smtClean="0"/>
              <a:t>(v. 5) </a:t>
            </a:r>
            <a:r>
              <a:rPr lang="en-US" altLang="en-US" i="1" smtClean="0"/>
              <a:t>“He built us our synagogue.”</a:t>
            </a:r>
            <a:endParaRPr lang="en-US" altLang="en-US" smtClean="0"/>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BB9155-0F99-4797-807A-BB5D027C7250}" type="slidenum">
              <a:rPr lang="en-US" altLang="en-US" smtClean="0">
                <a:latin typeface="Times New Roman" pitchFamily="18" charset="0"/>
              </a:rPr>
              <a:pPr eaLnBrk="1" hangingPunct="1">
                <a:spcBef>
                  <a:spcPct val="0"/>
                </a:spcBef>
              </a:pPr>
              <a:t>14</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[Capernaum synagogue:  This synaggoge from the 2</a:t>
            </a:r>
            <a:r>
              <a:rPr lang="en-US" altLang="en-US" baseline="30000" smtClean="0"/>
              <a:t>nd</a:t>
            </a:r>
            <a:r>
              <a:rPr lang="en-US" altLang="en-US" smtClean="0"/>
              <a:t> century shows us the floor plan and what the synagogues looked in the early centuries.   this one is built on the site of the previous synagogue and probably out of material from previous synagogue.</a:t>
            </a:r>
          </a:p>
          <a:p>
            <a:pPr eaLnBrk="1" hangingPunct="1">
              <a:spcBef>
                <a:spcPct val="0"/>
              </a:spcBef>
            </a:pPr>
            <a:r>
              <a:rPr lang="en-US" altLang="en-US" smtClean="0"/>
              <a:t>=	[Note the two previous foundations for synagogues on this location.  The black basalt rock foundation is the one from the time of Jesus’ day.  This very centurion we are reading about built the synagogue on this level.   ]</a:t>
            </a:r>
          </a:p>
          <a:p>
            <a:pPr eaLnBrk="1" hangingPunct="1">
              <a:spcBef>
                <a:spcPct val="0"/>
              </a:spcBef>
            </a:pPr>
            <a:r>
              <a:rPr lang="en-US" altLang="en-US" smtClean="0"/>
              <a:t> </a:t>
            </a:r>
          </a:p>
          <a:p>
            <a:pPr eaLnBrk="1" hangingPunct="1">
              <a:spcBef>
                <a:spcPct val="0"/>
              </a:spcBef>
            </a:pPr>
            <a:r>
              <a:rPr lang="en-US" altLang="en-US" smtClean="0"/>
              <a:t>	Apparently he was a man of some wealth—and he used his wealth for good purposes.  He did not use his wealth simply on himself—building a mansion for  himself—but on others.  He used his money on God’s work: </a:t>
            </a:r>
            <a:r>
              <a:rPr lang="en-US" altLang="en-US" i="1" smtClean="0"/>
              <a:t>“He built us our synagogue.”  </a:t>
            </a:r>
            <a:r>
              <a:rPr lang="en-US" altLang="en-US" smtClean="0"/>
              <a:t>That was quite an undertaking!  That was a large expense.  That was quite extraordinary!  He was a very generous man. </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4327AC-B454-4B9B-84E3-CE73367639EB}" type="slidenum">
              <a:rPr lang="en-US" altLang="en-US" smtClean="0">
                <a:latin typeface="Times New Roman" pitchFamily="18" charset="0"/>
              </a:rPr>
              <a:pPr eaLnBrk="1" hangingPunct="1">
                <a:spcBef>
                  <a:spcPct val="0"/>
                </a:spcBef>
              </a:pPr>
              <a:t>15</a:t>
            </a:fld>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 4    In verse four, the Jewish elders said to Jesus: </a:t>
            </a:r>
            <a:r>
              <a:rPr lang="en-US" altLang="en-US" i="1" smtClean="0"/>
              <a:t>“</a:t>
            </a:r>
            <a:r>
              <a:rPr lang="en-US" altLang="en-US" i="1" u="sng" smtClean="0"/>
              <a:t>He is worthy</a:t>
            </a:r>
            <a:r>
              <a:rPr lang="en-US" altLang="en-US" i="1" smtClean="0"/>
              <a:t> for you to grant him this request.”</a:t>
            </a:r>
            <a:endParaRPr lang="en-US" altLang="en-US" smtClean="0"/>
          </a:p>
          <a:p>
            <a:pPr eaLnBrk="1" hangingPunct="1">
              <a:spcBef>
                <a:spcPct val="0"/>
              </a:spcBef>
            </a:pPr>
            <a:r>
              <a:rPr lang="en-US" altLang="en-US" i="1" smtClean="0"/>
              <a:t>v. 6   </a:t>
            </a:r>
            <a:r>
              <a:rPr lang="en-US" altLang="en-US" smtClean="0"/>
              <a:t>But when the second delegation is sent, he has them say, </a:t>
            </a:r>
            <a:r>
              <a:rPr lang="en-US" altLang="en-US" i="1" smtClean="0"/>
              <a:t>“Lord, do not trouble yourself further, for </a:t>
            </a:r>
            <a:r>
              <a:rPr lang="en-US" altLang="en-US" i="1" u="sng" smtClean="0"/>
              <a:t>I am not fit</a:t>
            </a:r>
            <a:r>
              <a:rPr lang="en-US" altLang="en-US" i="1" smtClean="0"/>
              <a:t> for you to come under my roof </a:t>
            </a:r>
            <a:r>
              <a:rPr lang="en-US" altLang="en-US" smtClean="0"/>
              <a:t>(Surely he also realized that such an action—a Jew entering a Gentile home—would be a source of defilement in the eyes of orthodox Jews.)</a:t>
            </a:r>
          </a:p>
          <a:p>
            <a:pPr eaLnBrk="1" hangingPunct="1">
              <a:spcBef>
                <a:spcPct val="0"/>
              </a:spcBef>
            </a:pPr>
            <a:r>
              <a:rPr lang="en-US" altLang="en-US" i="1" smtClean="0"/>
              <a:t> v.  7   for this reason </a:t>
            </a:r>
            <a:r>
              <a:rPr lang="en-US" altLang="en-US" i="1" u="sng" smtClean="0"/>
              <a:t>I did not even consider myself worthy </a:t>
            </a:r>
            <a:r>
              <a:rPr lang="en-US" altLang="en-US" i="1" smtClean="0"/>
              <a:t>to come to you . . . I am a man under authority </a:t>
            </a:r>
            <a:r>
              <a:rPr lang="en-US" altLang="en-US" smtClean="0"/>
              <a:t>(not </a:t>
            </a:r>
            <a:r>
              <a:rPr lang="en-US" altLang="en-US" i="1" smtClean="0"/>
              <a:t>“a man who has authority”</a:t>
            </a:r>
            <a:r>
              <a:rPr lang="en-US" altLang="en-US" smtClean="0"/>
              <a:t>—he speaks of authority in terms of his superior).  He didn’t want to be an imposition upon Jesus.  He was a humble man, not an ordinary man.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C4E6BD-799D-4E7E-B2B7-A76D0962DD73}" type="slidenum">
              <a:rPr lang="en-US" altLang="en-US" smtClean="0">
                <a:latin typeface="Times New Roman" pitchFamily="18" charset="0"/>
              </a:rPr>
              <a:pPr eaLnBrk="1" hangingPunct="1">
                <a:spcBef>
                  <a:spcPct val="0"/>
                </a:spcBef>
              </a:pPr>
              <a:t>17</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But what is most impressive about this man was his faith!  </a:t>
            </a:r>
          </a:p>
          <a:p>
            <a:pPr eaLnBrk="1" hangingPunct="1">
              <a:spcBef>
                <a:spcPct val="0"/>
              </a:spcBef>
            </a:pPr>
            <a:r>
              <a:rPr lang="en-US" altLang="en-US" smtClean="0"/>
              <a:t>2. This is what caused Jesus to </a:t>
            </a:r>
            <a:r>
              <a:rPr lang="en-US" altLang="en-US" i="1" smtClean="0"/>
              <a:t>“marvel.”  “Not even in Israel have I found such great faith.”  </a:t>
            </a:r>
            <a:r>
              <a:rPr lang="en-US" altLang="en-US" smtClean="0"/>
              <a:t>Translated that means that this Gentile pagan (godless heathen) has outshone all of God’s people.  Yes!  This Roman centurion was a remarkable man.  He was no ordinary man!</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76ECBF-CD87-434F-AB71-0B5664D6676B}" type="slidenum">
              <a:rPr lang="en-US" altLang="en-US" smtClean="0">
                <a:latin typeface="Times New Roman" pitchFamily="18" charset="0"/>
              </a:rPr>
              <a:pPr eaLnBrk="1" hangingPunct="1">
                <a:spcBef>
                  <a:spcPct val="0"/>
                </a:spcBef>
              </a:pPr>
              <a:t>18</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062AAF-A2B7-4800-A338-1ABBEF629C5F}" type="slidenum">
              <a:rPr lang="en-US" altLang="en-US"/>
              <a:pPr>
                <a:defRPr/>
              </a:pPr>
              <a:t>‹#›</a:t>
            </a:fld>
            <a:endParaRPr lang="en-US" altLang="en-US"/>
          </a:p>
        </p:txBody>
      </p:sp>
    </p:spTree>
    <p:extLst>
      <p:ext uri="{BB962C8B-B14F-4D97-AF65-F5344CB8AC3E}">
        <p14:creationId xmlns:p14="http://schemas.microsoft.com/office/powerpoint/2010/main" val="247708208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B03D1C-751A-4C16-8716-24C021D9F56B}" type="slidenum">
              <a:rPr lang="en-US" altLang="en-US"/>
              <a:pPr>
                <a:defRPr/>
              </a:pPr>
              <a:t>‹#›</a:t>
            </a:fld>
            <a:endParaRPr lang="en-US" altLang="en-US"/>
          </a:p>
        </p:txBody>
      </p:sp>
    </p:spTree>
    <p:extLst>
      <p:ext uri="{BB962C8B-B14F-4D97-AF65-F5344CB8AC3E}">
        <p14:creationId xmlns:p14="http://schemas.microsoft.com/office/powerpoint/2010/main" val="383565889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37E05C-3247-43C4-BC55-F7C4E26B4FC6}" type="slidenum">
              <a:rPr lang="en-US" altLang="en-US"/>
              <a:pPr>
                <a:defRPr/>
              </a:pPr>
              <a:t>‹#›</a:t>
            </a:fld>
            <a:endParaRPr lang="en-US" altLang="en-US"/>
          </a:p>
        </p:txBody>
      </p:sp>
    </p:spTree>
    <p:extLst>
      <p:ext uri="{BB962C8B-B14F-4D97-AF65-F5344CB8AC3E}">
        <p14:creationId xmlns:p14="http://schemas.microsoft.com/office/powerpoint/2010/main" val="10932485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A732C4-AB50-48B7-8E04-AA1F4F17C232}" type="slidenum">
              <a:rPr lang="en-US" altLang="en-US"/>
              <a:pPr>
                <a:defRPr/>
              </a:pPr>
              <a:t>‹#›</a:t>
            </a:fld>
            <a:endParaRPr lang="en-US" altLang="en-US"/>
          </a:p>
        </p:txBody>
      </p:sp>
    </p:spTree>
    <p:extLst>
      <p:ext uri="{BB962C8B-B14F-4D97-AF65-F5344CB8AC3E}">
        <p14:creationId xmlns:p14="http://schemas.microsoft.com/office/powerpoint/2010/main" val="7805025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5B2CE0-2BB9-4E7D-8B04-5B4EEA86C8E5}" type="slidenum">
              <a:rPr lang="en-US" altLang="en-US"/>
              <a:pPr>
                <a:defRPr/>
              </a:pPr>
              <a:t>‹#›</a:t>
            </a:fld>
            <a:endParaRPr lang="en-US" altLang="en-US"/>
          </a:p>
        </p:txBody>
      </p:sp>
    </p:spTree>
    <p:extLst>
      <p:ext uri="{BB962C8B-B14F-4D97-AF65-F5344CB8AC3E}">
        <p14:creationId xmlns:p14="http://schemas.microsoft.com/office/powerpoint/2010/main" val="17738648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6E6B59-69BA-406D-B638-BCA0B51BFE54}" type="slidenum">
              <a:rPr lang="en-US" altLang="en-US"/>
              <a:pPr>
                <a:defRPr/>
              </a:pPr>
              <a:t>‹#›</a:t>
            </a:fld>
            <a:endParaRPr lang="en-US" altLang="en-US"/>
          </a:p>
        </p:txBody>
      </p:sp>
    </p:spTree>
    <p:extLst>
      <p:ext uri="{BB962C8B-B14F-4D97-AF65-F5344CB8AC3E}">
        <p14:creationId xmlns:p14="http://schemas.microsoft.com/office/powerpoint/2010/main" val="169700673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CDF9BAB-086E-4E08-BAEF-7BB8D0DE971B}" type="slidenum">
              <a:rPr lang="en-US" altLang="en-US"/>
              <a:pPr>
                <a:defRPr/>
              </a:pPr>
              <a:t>‹#›</a:t>
            </a:fld>
            <a:endParaRPr lang="en-US" altLang="en-US"/>
          </a:p>
        </p:txBody>
      </p:sp>
    </p:spTree>
    <p:extLst>
      <p:ext uri="{BB962C8B-B14F-4D97-AF65-F5344CB8AC3E}">
        <p14:creationId xmlns:p14="http://schemas.microsoft.com/office/powerpoint/2010/main" val="10585667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9BD7B87-F691-4901-85F1-5FD03574005A}" type="slidenum">
              <a:rPr lang="en-US" altLang="en-US"/>
              <a:pPr>
                <a:defRPr/>
              </a:pPr>
              <a:t>‹#›</a:t>
            </a:fld>
            <a:endParaRPr lang="en-US" altLang="en-US"/>
          </a:p>
        </p:txBody>
      </p:sp>
    </p:spTree>
    <p:extLst>
      <p:ext uri="{BB962C8B-B14F-4D97-AF65-F5344CB8AC3E}">
        <p14:creationId xmlns:p14="http://schemas.microsoft.com/office/powerpoint/2010/main" val="5227293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2B8EF3-942B-4BEA-917E-0F8379EA9912}" type="slidenum">
              <a:rPr lang="en-US" altLang="en-US"/>
              <a:pPr>
                <a:defRPr/>
              </a:pPr>
              <a:t>‹#›</a:t>
            </a:fld>
            <a:endParaRPr lang="en-US" altLang="en-US"/>
          </a:p>
        </p:txBody>
      </p:sp>
    </p:spTree>
    <p:extLst>
      <p:ext uri="{BB962C8B-B14F-4D97-AF65-F5344CB8AC3E}">
        <p14:creationId xmlns:p14="http://schemas.microsoft.com/office/powerpoint/2010/main" val="233493021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4CEF92-BEA2-4D9E-A3E2-FB0B0D381E66}" type="slidenum">
              <a:rPr lang="en-US" altLang="en-US"/>
              <a:pPr>
                <a:defRPr/>
              </a:pPr>
              <a:t>‹#›</a:t>
            </a:fld>
            <a:endParaRPr lang="en-US" altLang="en-US"/>
          </a:p>
        </p:txBody>
      </p:sp>
    </p:spTree>
    <p:extLst>
      <p:ext uri="{BB962C8B-B14F-4D97-AF65-F5344CB8AC3E}">
        <p14:creationId xmlns:p14="http://schemas.microsoft.com/office/powerpoint/2010/main" val="25240376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6DEE44-F9D8-4EF0-B47A-D61195003911}" type="slidenum">
              <a:rPr lang="en-US" altLang="en-US"/>
              <a:pPr>
                <a:defRPr/>
              </a:pPr>
              <a:t>‹#›</a:t>
            </a:fld>
            <a:endParaRPr lang="en-US" altLang="en-US"/>
          </a:p>
        </p:txBody>
      </p:sp>
    </p:spTree>
    <p:extLst>
      <p:ext uri="{BB962C8B-B14F-4D97-AF65-F5344CB8AC3E}">
        <p14:creationId xmlns:p14="http://schemas.microsoft.com/office/powerpoint/2010/main" val="20089290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310DB3D-6827-4CE6-90F6-1A1B7BF29B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 y="9525"/>
            <a:ext cx="9144000" cy="1143000"/>
          </a:xfrm>
        </p:spPr>
        <p:txBody>
          <a:bodyPr/>
          <a:lstStyle/>
          <a:p>
            <a:pPr eaLnBrk="1" hangingPunct="1"/>
            <a:r>
              <a:rPr lang="en-US" altLang="en-US" sz="5400" b="1" i="1" smtClean="0">
                <a:solidFill>
                  <a:srgbClr val="00B0F0"/>
                </a:solidFill>
                <a:latin typeface="Times New Roman MT Extra Bold" pitchFamily="18" charset="0"/>
              </a:rPr>
              <a:t>How Great is Your Faith?</a:t>
            </a:r>
          </a:p>
        </p:txBody>
      </p:sp>
      <p:sp>
        <p:nvSpPr>
          <p:cNvPr id="2051" name="Rectangle 3"/>
          <p:cNvSpPr>
            <a:spLocks noGrp="1" noChangeArrowheads="1"/>
          </p:cNvSpPr>
          <p:nvPr>
            <p:ph type="subTitle" idx="1"/>
          </p:nvPr>
        </p:nvSpPr>
        <p:spPr>
          <a:xfrm>
            <a:off x="1295400" y="1143000"/>
            <a:ext cx="6400800" cy="685800"/>
          </a:xfrm>
        </p:spPr>
        <p:txBody>
          <a:bodyPr/>
          <a:lstStyle/>
          <a:p>
            <a:pPr eaLnBrk="1" hangingPunct="1"/>
            <a:r>
              <a:rPr lang="en-US" altLang="en-US" sz="4400" b="1" smtClean="0">
                <a:solidFill>
                  <a:srgbClr val="FFFF00"/>
                </a:solidFill>
              </a:rPr>
              <a:t>Luke 7:1-10</a:t>
            </a:r>
          </a:p>
        </p:txBody>
      </p:sp>
      <p:pic>
        <p:nvPicPr>
          <p:cNvPr id="17412" name="Picture 4" descr="Luke_07--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41148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0"/>
          <p:cNvSpPr>
            <a:spLocks noChangeArrowheads="1"/>
          </p:cNvSpPr>
          <p:nvPr/>
        </p:nvSpPr>
        <p:spPr bwMode="auto">
          <a:xfrm>
            <a:off x="381000" y="1524000"/>
            <a:ext cx="4419600" cy="641350"/>
          </a:xfrm>
          <a:prstGeom prst="roundRect">
            <a:avLst>
              <a:gd name="adj" fmla="val 16667"/>
            </a:avLst>
          </a:prstGeom>
          <a:solidFill>
            <a:srgbClr val="FFFF99"/>
          </a:solidFill>
          <a:ln w="889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11267" name="Text Box 3"/>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4400">
                <a:solidFill>
                  <a:srgbClr val="FFFF00"/>
                </a:solidFill>
                <a:latin typeface="Times New Roman MT Extra Bold" pitchFamily="18" charset="0"/>
              </a:rPr>
              <a:t>	</a:t>
            </a:r>
            <a:r>
              <a:rPr lang="en-US" altLang="en-US" sz="4400" b="1">
                <a:solidFill>
                  <a:srgbClr val="FFFF00"/>
                </a:solidFill>
                <a:latin typeface="Times New Roman MT Extra Bold" pitchFamily="18" charset="0"/>
              </a:rPr>
              <a:t>A Variety of Characters </a:t>
            </a:r>
          </a:p>
        </p:txBody>
      </p:sp>
      <p:sp>
        <p:nvSpPr>
          <p:cNvPr id="11268" name="Text Box 4"/>
          <p:cNvSpPr txBox="1">
            <a:spLocks noChangeArrowheads="1"/>
          </p:cNvSpPr>
          <p:nvPr/>
        </p:nvSpPr>
        <p:spPr bwMode="auto">
          <a:xfrm>
            <a:off x="838200" y="15240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rgbClr val="0070C0"/>
                </a:solidFill>
              </a:rPr>
              <a:t>The centurion  </a:t>
            </a:r>
          </a:p>
        </p:txBody>
      </p:sp>
      <p:sp>
        <p:nvSpPr>
          <p:cNvPr id="11269" name="Text Box 6"/>
          <p:cNvSpPr txBox="1">
            <a:spLocks noChangeArrowheads="1"/>
          </p:cNvSpPr>
          <p:nvPr/>
        </p:nvSpPr>
        <p:spPr bwMode="auto">
          <a:xfrm>
            <a:off x="1143000" y="22860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rgbClr val="00B0F0"/>
                </a:solidFill>
              </a:rPr>
              <a:t>The sick slave </a:t>
            </a:r>
          </a:p>
        </p:txBody>
      </p:sp>
      <p:sp>
        <p:nvSpPr>
          <p:cNvPr id="11270" name="Text Box 7"/>
          <p:cNvSpPr txBox="1">
            <a:spLocks noChangeArrowheads="1"/>
          </p:cNvSpPr>
          <p:nvPr/>
        </p:nvSpPr>
        <p:spPr bwMode="auto">
          <a:xfrm>
            <a:off x="1524000" y="29718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rgbClr val="00B0F0"/>
                </a:solidFill>
              </a:rPr>
              <a:t>The Jewish elders </a:t>
            </a:r>
          </a:p>
        </p:txBody>
      </p:sp>
      <p:sp>
        <p:nvSpPr>
          <p:cNvPr id="11271" name="Text Box 8"/>
          <p:cNvSpPr txBox="1">
            <a:spLocks noChangeArrowheads="1"/>
          </p:cNvSpPr>
          <p:nvPr/>
        </p:nvSpPr>
        <p:spPr bwMode="auto">
          <a:xfrm>
            <a:off x="2057400" y="3733800"/>
            <a:ext cx="655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rgbClr val="00B0F0"/>
                </a:solidFill>
              </a:rPr>
              <a:t>The friends of the centurion </a:t>
            </a:r>
          </a:p>
        </p:txBody>
      </p:sp>
      <p:sp>
        <p:nvSpPr>
          <p:cNvPr id="11272" name="Text Box 9"/>
          <p:cNvSpPr txBox="1">
            <a:spLocks noChangeArrowheads="1"/>
          </p:cNvSpPr>
          <p:nvPr/>
        </p:nvSpPr>
        <p:spPr bwMode="auto">
          <a:xfrm>
            <a:off x="2552700" y="44958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rgbClr val="00B0F0"/>
                </a:solidFill>
              </a:rPr>
              <a:t>Jesus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sp>
        <p:nvSpPr>
          <p:cNvPr id="12291" name="Text Box 3"/>
          <p:cNvSpPr txBox="1">
            <a:spLocks noChangeArrowheads="1"/>
          </p:cNvSpPr>
          <p:nvPr/>
        </p:nvSpPr>
        <p:spPr bwMode="auto">
          <a:xfrm>
            <a:off x="609600" y="914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1.  He was a centurion.  </a:t>
            </a:r>
            <a:r>
              <a:rPr lang="en-US" altLang="en-US" sz="2400" b="1">
                <a:solidFill>
                  <a:srgbClr val="FFFF00"/>
                </a:solidFill>
              </a:rPr>
              <a:t>(v. 2)</a:t>
            </a:r>
          </a:p>
        </p:txBody>
      </p:sp>
      <p:pic>
        <p:nvPicPr>
          <p:cNvPr id="12292" name="Picture 4"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09600" y="914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1.  He was a centurion.  </a:t>
            </a:r>
            <a:r>
              <a:rPr lang="en-US" altLang="en-US" sz="2400" b="1">
                <a:solidFill>
                  <a:srgbClr val="FFFF00"/>
                </a:solidFill>
              </a:rPr>
              <a:t>(v. 2)</a:t>
            </a:r>
          </a:p>
        </p:txBody>
      </p:sp>
      <p:sp>
        <p:nvSpPr>
          <p:cNvPr id="13315" name="Text Box 5"/>
          <p:cNvSpPr txBox="1">
            <a:spLocks noChangeArrowheads="1"/>
          </p:cNvSpPr>
          <p:nvPr/>
        </p:nvSpPr>
        <p:spPr bwMode="auto">
          <a:xfrm>
            <a:off x="609600" y="1600200"/>
            <a:ext cx="5715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2"/>
            </a:pPr>
            <a:r>
              <a:rPr lang="en-US" altLang="en-US" b="1">
                <a:solidFill>
                  <a:srgbClr val="00B0F0"/>
                </a:solidFill>
              </a:rPr>
              <a:t>He displayed an unusual attitude toward his slave.     </a:t>
            </a:r>
            <a:r>
              <a:rPr lang="en-US" altLang="en-US" sz="2400" b="1">
                <a:solidFill>
                  <a:srgbClr val="FFFF00"/>
                </a:solidFill>
              </a:rPr>
              <a:t>(v. 3)</a:t>
            </a:r>
            <a:r>
              <a:rPr lang="en-US" altLang="en-US" b="1">
                <a:solidFill>
                  <a:srgbClr val="FFFF00"/>
                </a:solidFill>
              </a:rPr>
              <a:t> </a:t>
            </a:r>
            <a:endParaRPr lang="en-US" altLang="en-US">
              <a:solidFill>
                <a:srgbClr val="FFFF00"/>
              </a:solidFill>
            </a:endParaRPr>
          </a:p>
        </p:txBody>
      </p:sp>
      <p:sp>
        <p:nvSpPr>
          <p:cNvPr id="13316"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13317" name="Picture 5"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914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1.  He was a centurion.  </a:t>
            </a:r>
            <a:r>
              <a:rPr lang="en-US" altLang="en-US" sz="2400" b="1">
                <a:solidFill>
                  <a:srgbClr val="FFFF00"/>
                </a:solidFill>
              </a:rPr>
              <a:t>(v. 2)</a:t>
            </a:r>
          </a:p>
        </p:txBody>
      </p:sp>
      <p:sp>
        <p:nvSpPr>
          <p:cNvPr id="14339" name="Text Box 5"/>
          <p:cNvSpPr txBox="1">
            <a:spLocks noChangeArrowheads="1"/>
          </p:cNvSpPr>
          <p:nvPr/>
        </p:nvSpPr>
        <p:spPr bwMode="auto">
          <a:xfrm>
            <a:off x="609600" y="1600200"/>
            <a:ext cx="5715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2"/>
            </a:pPr>
            <a:r>
              <a:rPr lang="en-US" altLang="en-US" b="1">
                <a:solidFill>
                  <a:srgbClr val="00B0F0"/>
                </a:solidFill>
              </a:rPr>
              <a:t>He displayed an unusual attitude toward his slave.    </a:t>
            </a:r>
            <a:r>
              <a:rPr lang="en-US" altLang="en-US" sz="2400" b="1">
                <a:solidFill>
                  <a:srgbClr val="FFFF00"/>
                </a:solidFill>
              </a:rPr>
              <a:t>(v. 3)</a:t>
            </a:r>
            <a:r>
              <a:rPr lang="en-US" altLang="en-US" b="1">
                <a:solidFill>
                  <a:srgbClr val="FFFF00"/>
                </a:solidFill>
              </a:rPr>
              <a:t> </a:t>
            </a:r>
            <a:endParaRPr lang="en-US" altLang="en-US">
              <a:solidFill>
                <a:srgbClr val="FFFF00"/>
              </a:solidFill>
            </a:endParaRPr>
          </a:p>
        </p:txBody>
      </p:sp>
      <p:sp>
        <p:nvSpPr>
          <p:cNvPr id="14340" name="Text Box 6"/>
          <p:cNvSpPr txBox="1">
            <a:spLocks noChangeArrowheads="1"/>
          </p:cNvSpPr>
          <p:nvPr/>
        </p:nvSpPr>
        <p:spPr bwMode="auto">
          <a:xfrm>
            <a:off x="609600" y="3276600"/>
            <a:ext cx="617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3"/>
            </a:pPr>
            <a:r>
              <a:rPr lang="en-US" altLang="en-US" b="1">
                <a:solidFill>
                  <a:srgbClr val="00B0F0"/>
                </a:solidFill>
              </a:rPr>
              <a:t>He exhibited an uncommon attitude toward the Jews.  </a:t>
            </a:r>
            <a:r>
              <a:rPr lang="en-US" altLang="en-US" sz="2400" b="1"/>
              <a:t>(</a:t>
            </a:r>
            <a:r>
              <a:rPr lang="en-US" altLang="en-US" sz="2400" b="1">
                <a:solidFill>
                  <a:srgbClr val="FFFF00"/>
                </a:solidFill>
              </a:rPr>
              <a:t>v. 5)</a:t>
            </a:r>
            <a:r>
              <a:rPr lang="en-US" altLang="en-US" b="1">
                <a:solidFill>
                  <a:srgbClr val="FFFF00"/>
                </a:solidFill>
              </a:rPr>
              <a:t>  </a:t>
            </a:r>
          </a:p>
        </p:txBody>
      </p:sp>
      <p:sp>
        <p:nvSpPr>
          <p:cNvPr id="14341" name="Text Box 7"/>
          <p:cNvSpPr txBox="1">
            <a:spLocks noChangeArrowheads="1"/>
          </p:cNvSpPr>
          <p:nvPr/>
        </p:nvSpPr>
        <p:spPr bwMode="auto">
          <a:xfrm>
            <a:off x="1752600" y="4419600"/>
            <a:ext cx="617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i="1">
                <a:latin typeface="Times New Roman MT Extra Bold" pitchFamily="18" charset="0"/>
              </a:rPr>
              <a:t>“He loves our nation.”</a:t>
            </a:r>
          </a:p>
        </p:txBody>
      </p:sp>
      <p:sp>
        <p:nvSpPr>
          <p:cNvPr id="14342" name="Text Box 8"/>
          <p:cNvSpPr txBox="1">
            <a:spLocks noChangeArrowheads="1"/>
          </p:cNvSpPr>
          <p:nvPr/>
        </p:nvSpPr>
        <p:spPr bwMode="auto">
          <a:xfrm>
            <a:off x="2590800" y="5029200"/>
            <a:ext cx="6553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60000"/>
              </a:lnSpc>
              <a:spcBef>
                <a:spcPct val="50000"/>
              </a:spcBef>
              <a:buFontTx/>
              <a:buNone/>
            </a:pPr>
            <a:r>
              <a:rPr lang="en-US" altLang="en-US" sz="2800">
                <a:solidFill>
                  <a:schemeClr val="bg1"/>
                </a:solidFill>
                <a:latin typeface="Clarendon Blk BT" pitchFamily="18" charset="0"/>
              </a:rPr>
              <a:t>Religious customs --</a:t>
            </a:r>
          </a:p>
          <a:p>
            <a:pPr eaLnBrk="1" hangingPunct="1">
              <a:lnSpc>
                <a:spcPct val="60000"/>
              </a:lnSpc>
              <a:spcBef>
                <a:spcPct val="50000"/>
              </a:spcBef>
              <a:buFontTx/>
              <a:buNone/>
            </a:pPr>
            <a:r>
              <a:rPr lang="en-US" altLang="en-US" sz="2800">
                <a:solidFill>
                  <a:schemeClr val="bg1"/>
                </a:solidFill>
                <a:latin typeface="Clarendon Blk BT" pitchFamily="18" charset="0"/>
              </a:rPr>
              <a:t>	Snobbish attitudes –</a:t>
            </a:r>
          </a:p>
          <a:p>
            <a:pPr eaLnBrk="1" hangingPunct="1">
              <a:lnSpc>
                <a:spcPct val="60000"/>
              </a:lnSpc>
              <a:spcBef>
                <a:spcPct val="50000"/>
              </a:spcBef>
              <a:buFontTx/>
              <a:buNone/>
            </a:pPr>
            <a:r>
              <a:rPr lang="en-US" altLang="en-US" sz="2800">
                <a:solidFill>
                  <a:schemeClr val="bg1"/>
                </a:solidFill>
                <a:latin typeface="Clarendon Blk BT" pitchFamily="18" charset="0"/>
              </a:rPr>
              <a:t>		Evangelistic efforts –</a:t>
            </a:r>
          </a:p>
          <a:p>
            <a:pPr eaLnBrk="1" hangingPunct="1">
              <a:lnSpc>
                <a:spcPct val="60000"/>
              </a:lnSpc>
              <a:spcBef>
                <a:spcPct val="50000"/>
              </a:spcBef>
              <a:buFontTx/>
              <a:buNone/>
            </a:pPr>
            <a:r>
              <a:rPr lang="en-US" altLang="en-US" sz="2800">
                <a:solidFill>
                  <a:schemeClr val="bg1"/>
                </a:solidFill>
                <a:latin typeface="Clarendon Blk BT" pitchFamily="18" charset="0"/>
              </a:rPr>
              <a:t>			Lack of idols -- </a:t>
            </a:r>
          </a:p>
          <a:p>
            <a:pPr eaLnBrk="1" hangingPunct="1">
              <a:lnSpc>
                <a:spcPct val="60000"/>
              </a:lnSpc>
              <a:spcBef>
                <a:spcPct val="50000"/>
              </a:spcBef>
              <a:buFontTx/>
              <a:buNone/>
            </a:pPr>
            <a:r>
              <a:rPr lang="en-US" altLang="en-US" sz="2800">
                <a:solidFill>
                  <a:schemeClr val="bg1"/>
                </a:solidFill>
                <a:latin typeface="Clarendon Blk BT" pitchFamily="18" charset="0"/>
              </a:rPr>
              <a:t>	</a:t>
            </a:r>
          </a:p>
        </p:txBody>
      </p:sp>
      <p:sp>
        <p:nvSpPr>
          <p:cNvPr id="14343"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14344" name="Picture 8"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9600" y="914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1.  He was a centurion.  </a:t>
            </a:r>
            <a:r>
              <a:rPr lang="en-US" altLang="en-US" sz="2400" b="1">
                <a:solidFill>
                  <a:srgbClr val="FFFF00"/>
                </a:solidFill>
              </a:rPr>
              <a:t>(v. 2)</a:t>
            </a:r>
          </a:p>
        </p:txBody>
      </p:sp>
      <p:sp>
        <p:nvSpPr>
          <p:cNvPr id="15363" name="Text Box 5"/>
          <p:cNvSpPr txBox="1">
            <a:spLocks noChangeArrowheads="1"/>
          </p:cNvSpPr>
          <p:nvPr/>
        </p:nvSpPr>
        <p:spPr bwMode="auto">
          <a:xfrm>
            <a:off x="609600" y="1600200"/>
            <a:ext cx="5715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2"/>
            </a:pPr>
            <a:r>
              <a:rPr lang="en-US" altLang="en-US" b="1">
                <a:solidFill>
                  <a:srgbClr val="00B0F0"/>
                </a:solidFill>
              </a:rPr>
              <a:t>He displayed an unusual attitude toward his slave.    </a:t>
            </a:r>
            <a:r>
              <a:rPr lang="en-US" altLang="en-US" sz="2400" b="1">
                <a:solidFill>
                  <a:srgbClr val="FFFF00"/>
                </a:solidFill>
              </a:rPr>
              <a:t>(v. 3)</a:t>
            </a:r>
            <a:r>
              <a:rPr lang="en-US" altLang="en-US" b="1">
                <a:solidFill>
                  <a:srgbClr val="FFFF00"/>
                </a:solidFill>
              </a:rPr>
              <a:t> </a:t>
            </a:r>
            <a:endParaRPr lang="en-US" altLang="en-US">
              <a:solidFill>
                <a:srgbClr val="FFFF00"/>
              </a:solidFill>
            </a:endParaRPr>
          </a:p>
        </p:txBody>
      </p:sp>
      <p:sp>
        <p:nvSpPr>
          <p:cNvPr id="15364" name="Text Box 6"/>
          <p:cNvSpPr txBox="1">
            <a:spLocks noChangeArrowheads="1"/>
          </p:cNvSpPr>
          <p:nvPr/>
        </p:nvSpPr>
        <p:spPr bwMode="auto">
          <a:xfrm>
            <a:off x="609600" y="3276600"/>
            <a:ext cx="617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3"/>
            </a:pPr>
            <a:r>
              <a:rPr lang="en-US" altLang="en-US" b="1">
                <a:solidFill>
                  <a:srgbClr val="00B0F0"/>
                </a:solidFill>
              </a:rPr>
              <a:t>He exhibited an uncommon attitude toward the Jews.  </a:t>
            </a:r>
            <a:r>
              <a:rPr lang="en-US" altLang="en-US" sz="2400" b="1">
                <a:solidFill>
                  <a:srgbClr val="FFFF00"/>
                </a:solidFill>
              </a:rPr>
              <a:t>(v. 5)</a:t>
            </a:r>
            <a:r>
              <a:rPr lang="en-US" altLang="en-US" b="1">
                <a:solidFill>
                  <a:srgbClr val="FFFF00"/>
                </a:solidFill>
              </a:rPr>
              <a:t>  </a:t>
            </a:r>
          </a:p>
        </p:txBody>
      </p:sp>
      <p:sp>
        <p:nvSpPr>
          <p:cNvPr id="15365" name="Text Box 7"/>
          <p:cNvSpPr txBox="1">
            <a:spLocks noChangeArrowheads="1"/>
          </p:cNvSpPr>
          <p:nvPr/>
        </p:nvSpPr>
        <p:spPr bwMode="auto">
          <a:xfrm>
            <a:off x="609600" y="43434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4.  He was a very generous man.  </a:t>
            </a:r>
            <a:r>
              <a:rPr lang="en-US" altLang="en-US" sz="2400" b="1">
                <a:solidFill>
                  <a:srgbClr val="FFFF00"/>
                </a:solidFill>
              </a:rPr>
              <a:t>(v. 5)</a:t>
            </a:r>
          </a:p>
        </p:txBody>
      </p:sp>
      <p:sp>
        <p:nvSpPr>
          <p:cNvPr id="15366" name="Text Box 8"/>
          <p:cNvSpPr txBox="1">
            <a:spLocks noChangeArrowheads="1"/>
          </p:cNvSpPr>
          <p:nvPr/>
        </p:nvSpPr>
        <p:spPr bwMode="auto">
          <a:xfrm>
            <a:off x="1828800" y="5181600"/>
            <a:ext cx="617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i="1">
                <a:solidFill>
                  <a:schemeClr val="bg1"/>
                </a:solidFill>
                <a:latin typeface="Times New Roman MT Extra Bold" pitchFamily="18" charset="0"/>
              </a:rPr>
              <a:t>“He built us our synagogue”</a:t>
            </a:r>
          </a:p>
        </p:txBody>
      </p:sp>
      <p:sp>
        <p:nvSpPr>
          <p:cNvPr id="15367"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15368" name="Picture 8"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pernaum synagogue with earlier basalt level2, tb n011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657600" y="182880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b="1"/>
              <a:t>Second century synagogue</a:t>
            </a:r>
          </a:p>
        </p:txBody>
      </p:sp>
      <p:sp>
        <p:nvSpPr>
          <p:cNvPr id="16388" name="Text Box 4"/>
          <p:cNvSpPr txBox="1">
            <a:spLocks noChangeArrowheads="1"/>
          </p:cNvSpPr>
          <p:nvPr/>
        </p:nvSpPr>
        <p:spPr bwMode="auto">
          <a:xfrm>
            <a:off x="2133600" y="4495800"/>
            <a:ext cx="541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chemeClr val="bg1"/>
                </a:solidFill>
              </a:rPr>
              <a:t>Built on earlier foundations</a:t>
            </a:r>
          </a:p>
        </p:txBody>
      </p:sp>
      <p:sp>
        <p:nvSpPr>
          <p:cNvPr id="16389" name="Text Box 5"/>
          <p:cNvSpPr txBox="1">
            <a:spLocks noChangeArrowheads="1"/>
          </p:cNvSpPr>
          <p:nvPr/>
        </p:nvSpPr>
        <p:spPr bwMode="auto">
          <a:xfrm>
            <a:off x="2057400" y="533400"/>
            <a:ext cx="5257800" cy="7016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i="1">
                <a:solidFill>
                  <a:srgbClr val="FFFF00"/>
                </a:solidFill>
              </a:rPr>
              <a:t>Capernaum Synagogue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09600" y="914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1.  He was a centurion.  </a:t>
            </a:r>
            <a:r>
              <a:rPr lang="en-US" altLang="en-US" sz="2400" b="1">
                <a:solidFill>
                  <a:srgbClr val="FFFF00"/>
                </a:solidFill>
              </a:rPr>
              <a:t>(v. 2)</a:t>
            </a:r>
          </a:p>
        </p:txBody>
      </p:sp>
      <p:sp>
        <p:nvSpPr>
          <p:cNvPr id="17411" name="Text Box 5"/>
          <p:cNvSpPr txBox="1">
            <a:spLocks noChangeArrowheads="1"/>
          </p:cNvSpPr>
          <p:nvPr/>
        </p:nvSpPr>
        <p:spPr bwMode="auto">
          <a:xfrm>
            <a:off x="609600" y="1600200"/>
            <a:ext cx="5715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2"/>
            </a:pPr>
            <a:r>
              <a:rPr lang="en-US" altLang="en-US" b="1">
                <a:solidFill>
                  <a:srgbClr val="00B0F0"/>
                </a:solidFill>
              </a:rPr>
              <a:t>He displayed an unusual attitude toward his slave.    </a:t>
            </a:r>
            <a:r>
              <a:rPr lang="en-US" altLang="en-US" sz="2400" b="1">
                <a:solidFill>
                  <a:srgbClr val="FFFF00"/>
                </a:solidFill>
              </a:rPr>
              <a:t>(v. 3)</a:t>
            </a:r>
            <a:r>
              <a:rPr lang="en-US" altLang="en-US" b="1">
                <a:solidFill>
                  <a:srgbClr val="FFFF00"/>
                </a:solidFill>
              </a:rPr>
              <a:t> </a:t>
            </a:r>
            <a:endParaRPr lang="en-US" altLang="en-US">
              <a:solidFill>
                <a:srgbClr val="FFFF00"/>
              </a:solidFill>
            </a:endParaRPr>
          </a:p>
        </p:txBody>
      </p:sp>
      <p:sp>
        <p:nvSpPr>
          <p:cNvPr id="17412" name="Text Box 6"/>
          <p:cNvSpPr txBox="1">
            <a:spLocks noChangeArrowheads="1"/>
          </p:cNvSpPr>
          <p:nvPr/>
        </p:nvSpPr>
        <p:spPr bwMode="auto">
          <a:xfrm>
            <a:off x="609600" y="3276600"/>
            <a:ext cx="617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3"/>
            </a:pPr>
            <a:r>
              <a:rPr lang="en-US" altLang="en-US" b="1">
                <a:solidFill>
                  <a:srgbClr val="00B0F0"/>
                </a:solidFill>
              </a:rPr>
              <a:t>He exhibited an uncommon</a:t>
            </a:r>
            <a:r>
              <a:rPr lang="en-US" altLang="en-US" b="1">
                <a:solidFill>
                  <a:srgbClr val="FFFF00"/>
                </a:solidFill>
              </a:rPr>
              <a:t> </a:t>
            </a:r>
            <a:r>
              <a:rPr lang="en-US" altLang="en-US" b="1">
                <a:solidFill>
                  <a:srgbClr val="00B0F0"/>
                </a:solidFill>
              </a:rPr>
              <a:t>attitude toward the Jews.  </a:t>
            </a:r>
            <a:r>
              <a:rPr lang="en-US" altLang="en-US" sz="2400" b="1">
                <a:solidFill>
                  <a:srgbClr val="FFFF00"/>
                </a:solidFill>
              </a:rPr>
              <a:t>(v. 5)</a:t>
            </a:r>
            <a:r>
              <a:rPr lang="en-US" altLang="en-US" b="1">
                <a:solidFill>
                  <a:srgbClr val="FFFF00"/>
                </a:solidFill>
              </a:rPr>
              <a:t>  </a:t>
            </a:r>
          </a:p>
        </p:txBody>
      </p:sp>
      <p:sp>
        <p:nvSpPr>
          <p:cNvPr id="17413" name="Text Box 7"/>
          <p:cNvSpPr txBox="1">
            <a:spLocks noChangeArrowheads="1"/>
          </p:cNvSpPr>
          <p:nvPr/>
        </p:nvSpPr>
        <p:spPr bwMode="auto">
          <a:xfrm>
            <a:off x="609600" y="43434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4.  He was a very generous man.  </a:t>
            </a:r>
            <a:r>
              <a:rPr lang="en-US" altLang="en-US" sz="2400" b="1">
                <a:solidFill>
                  <a:srgbClr val="FFFF00"/>
                </a:solidFill>
              </a:rPr>
              <a:t>(v. 5)</a:t>
            </a:r>
          </a:p>
        </p:txBody>
      </p:sp>
      <p:sp>
        <p:nvSpPr>
          <p:cNvPr id="17414" name="Text Box 8"/>
          <p:cNvSpPr txBox="1">
            <a:spLocks noChangeArrowheads="1"/>
          </p:cNvSpPr>
          <p:nvPr/>
        </p:nvSpPr>
        <p:spPr bwMode="auto">
          <a:xfrm>
            <a:off x="609600" y="5029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5.  He was a humble man. </a:t>
            </a:r>
            <a:r>
              <a:rPr lang="en-US" altLang="en-US" b="1">
                <a:solidFill>
                  <a:srgbClr val="FFFF00"/>
                </a:solidFill>
              </a:rPr>
              <a:t> </a:t>
            </a:r>
            <a:r>
              <a:rPr lang="en-US" altLang="en-US" sz="2400" b="1">
                <a:solidFill>
                  <a:srgbClr val="FFFF00"/>
                </a:solidFill>
              </a:rPr>
              <a:t>(v. 6-8)</a:t>
            </a:r>
          </a:p>
        </p:txBody>
      </p:sp>
      <p:sp>
        <p:nvSpPr>
          <p:cNvPr id="17415"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17416" name="Picture 8" descr="centurion-3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609600" y="1219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5.  He was a humble man.  </a:t>
            </a:r>
            <a:r>
              <a:rPr lang="en-US" altLang="en-US" sz="2400" b="1">
                <a:solidFill>
                  <a:srgbClr val="FFFF00"/>
                </a:solidFill>
              </a:rPr>
              <a:t>(v. 6-8)</a:t>
            </a:r>
          </a:p>
        </p:txBody>
      </p:sp>
      <p:sp>
        <p:nvSpPr>
          <p:cNvPr id="18435" name="Text Box 9"/>
          <p:cNvSpPr txBox="1">
            <a:spLocks noChangeArrowheads="1"/>
          </p:cNvSpPr>
          <p:nvPr/>
        </p:nvSpPr>
        <p:spPr bwMode="auto">
          <a:xfrm>
            <a:off x="457200" y="2057400"/>
            <a:ext cx="617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i="1">
                <a:solidFill>
                  <a:schemeClr val="bg1"/>
                </a:solidFill>
                <a:latin typeface="Times New Roman MT Extra Bold" pitchFamily="18" charset="0"/>
              </a:rPr>
              <a:t>“He is worthy for you to grant him this request.”  </a:t>
            </a:r>
            <a:r>
              <a:rPr lang="en-US" altLang="en-US" b="1" i="1">
                <a:solidFill>
                  <a:srgbClr val="FFFF00"/>
                </a:solidFill>
                <a:latin typeface="Times New Roman MT Extra Bold" pitchFamily="18" charset="0"/>
              </a:rPr>
              <a:t>(v. 4)</a:t>
            </a:r>
          </a:p>
        </p:txBody>
      </p:sp>
      <p:sp>
        <p:nvSpPr>
          <p:cNvPr id="18436" name="Text Box 10"/>
          <p:cNvSpPr txBox="1">
            <a:spLocks noChangeArrowheads="1"/>
          </p:cNvSpPr>
          <p:nvPr/>
        </p:nvSpPr>
        <p:spPr bwMode="auto">
          <a:xfrm>
            <a:off x="609600" y="3276600"/>
            <a:ext cx="6172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i="1">
                <a:solidFill>
                  <a:schemeClr val="bg1"/>
                </a:solidFill>
                <a:latin typeface="Times New Roman MT Extra Bold" pitchFamily="18" charset="0"/>
              </a:rPr>
              <a:t>“Lord, do not trouble yourself further, for I am not fit for you to come under my roof.”  </a:t>
            </a:r>
            <a:r>
              <a:rPr lang="en-US" altLang="en-US" b="1" i="1">
                <a:solidFill>
                  <a:srgbClr val="FFFF00"/>
                </a:solidFill>
                <a:latin typeface="Times New Roman MT Extra Bold" pitchFamily="18" charset="0"/>
              </a:rPr>
              <a:t>(v. 6)</a:t>
            </a:r>
          </a:p>
        </p:txBody>
      </p:sp>
      <p:sp>
        <p:nvSpPr>
          <p:cNvPr id="18437" name="Text Box 11"/>
          <p:cNvSpPr txBox="1">
            <a:spLocks noChangeArrowheads="1"/>
          </p:cNvSpPr>
          <p:nvPr/>
        </p:nvSpPr>
        <p:spPr bwMode="auto">
          <a:xfrm>
            <a:off x="1219200" y="4953000"/>
            <a:ext cx="7696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i="1">
                <a:solidFill>
                  <a:schemeClr val="bg1"/>
                </a:solidFill>
                <a:latin typeface="Times New Roman MT Extra Bold" pitchFamily="18" charset="0"/>
              </a:rPr>
              <a:t>“for this reason I did not even consider myself worthy to come to you … I am a man under authority …”  </a:t>
            </a:r>
            <a:r>
              <a:rPr lang="en-US" altLang="en-US" b="1" i="1">
                <a:solidFill>
                  <a:srgbClr val="FFFF00"/>
                </a:solidFill>
                <a:latin typeface="Times New Roman MT Extra Bold" pitchFamily="18" charset="0"/>
              </a:rPr>
              <a:t>(v. 7)</a:t>
            </a:r>
          </a:p>
        </p:txBody>
      </p:sp>
      <p:sp>
        <p:nvSpPr>
          <p:cNvPr id="18438" name="Line 12"/>
          <p:cNvSpPr>
            <a:spLocks noChangeShapeType="1"/>
          </p:cNvSpPr>
          <p:nvPr/>
        </p:nvSpPr>
        <p:spPr bwMode="auto">
          <a:xfrm>
            <a:off x="762000" y="2590800"/>
            <a:ext cx="2209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13"/>
          <p:cNvSpPr>
            <a:spLocks noChangeShapeType="1"/>
          </p:cNvSpPr>
          <p:nvPr/>
        </p:nvSpPr>
        <p:spPr bwMode="auto">
          <a:xfrm>
            <a:off x="2667000" y="4343400"/>
            <a:ext cx="2209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4"/>
          <p:cNvSpPr>
            <a:spLocks noChangeShapeType="1"/>
          </p:cNvSpPr>
          <p:nvPr/>
        </p:nvSpPr>
        <p:spPr bwMode="auto">
          <a:xfrm>
            <a:off x="4191000" y="5486400"/>
            <a:ext cx="3810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5"/>
          <p:cNvSpPr>
            <a:spLocks noChangeShapeType="1"/>
          </p:cNvSpPr>
          <p:nvPr/>
        </p:nvSpPr>
        <p:spPr bwMode="auto">
          <a:xfrm>
            <a:off x="1371600" y="5943600"/>
            <a:ext cx="2209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18443" name="Picture 11"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09600" y="914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1.  He was a centurion.  </a:t>
            </a:r>
            <a:r>
              <a:rPr lang="en-US" altLang="en-US" sz="2400" b="1">
                <a:solidFill>
                  <a:srgbClr val="FFFF00"/>
                </a:solidFill>
              </a:rPr>
              <a:t>(v. 2)</a:t>
            </a:r>
          </a:p>
        </p:txBody>
      </p:sp>
      <p:sp>
        <p:nvSpPr>
          <p:cNvPr id="19459" name="Text Box 5"/>
          <p:cNvSpPr txBox="1">
            <a:spLocks noChangeArrowheads="1"/>
          </p:cNvSpPr>
          <p:nvPr/>
        </p:nvSpPr>
        <p:spPr bwMode="auto">
          <a:xfrm>
            <a:off x="609600" y="1600200"/>
            <a:ext cx="5715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2"/>
            </a:pPr>
            <a:r>
              <a:rPr lang="en-US" altLang="en-US" b="1">
                <a:solidFill>
                  <a:srgbClr val="00B0F0"/>
                </a:solidFill>
              </a:rPr>
              <a:t>He displayed an unusual attitude toward his slave.    </a:t>
            </a:r>
            <a:r>
              <a:rPr lang="en-US" altLang="en-US" sz="2400" b="1">
                <a:solidFill>
                  <a:srgbClr val="FFFF00"/>
                </a:solidFill>
              </a:rPr>
              <a:t>(v. 3)</a:t>
            </a:r>
            <a:r>
              <a:rPr lang="en-US" altLang="en-US" b="1">
                <a:solidFill>
                  <a:srgbClr val="FFFF00"/>
                </a:solidFill>
              </a:rPr>
              <a:t> </a:t>
            </a:r>
            <a:endParaRPr lang="en-US" altLang="en-US">
              <a:solidFill>
                <a:srgbClr val="FFFF00"/>
              </a:solidFill>
            </a:endParaRPr>
          </a:p>
        </p:txBody>
      </p:sp>
      <p:sp>
        <p:nvSpPr>
          <p:cNvPr id="19460" name="Text Box 6"/>
          <p:cNvSpPr txBox="1">
            <a:spLocks noChangeArrowheads="1"/>
          </p:cNvSpPr>
          <p:nvPr/>
        </p:nvSpPr>
        <p:spPr bwMode="auto">
          <a:xfrm>
            <a:off x="609600" y="3276600"/>
            <a:ext cx="617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3"/>
            </a:pPr>
            <a:r>
              <a:rPr lang="en-US" altLang="en-US" b="1">
                <a:solidFill>
                  <a:srgbClr val="00B0F0"/>
                </a:solidFill>
              </a:rPr>
              <a:t>He exhibited an uncommon attitude toward the Jews.  </a:t>
            </a:r>
            <a:r>
              <a:rPr lang="en-US" altLang="en-US" sz="2400" b="1">
                <a:solidFill>
                  <a:srgbClr val="FFFF00"/>
                </a:solidFill>
              </a:rPr>
              <a:t>(v. 5)</a:t>
            </a:r>
            <a:r>
              <a:rPr lang="en-US" altLang="en-US" b="1">
                <a:solidFill>
                  <a:srgbClr val="FFFF00"/>
                </a:solidFill>
              </a:rPr>
              <a:t>  </a:t>
            </a:r>
          </a:p>
        </p:txBody>
      </p:sp>
      <p:sp>
        <p:nvSpPr>
          <p:cNvPr id="19461" name="Text Box 7"/>
          <p:cNvSpPr txBox="1">
            <a:spLocks noChangeArrowheads="1"/>
          </p:cNvSpPr>
          <p:nvPr/>
        </p:nvSpPr>
        <p:spPr bwMode="auto">
          <a:xfrm>
            <a:off x="609600" y="43434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4.  He was a very generous man.  </a:t>
            </a:r>
            <a:r>
              <a:rPr lang="en-US" altLang="en-US" sz="2400" b="1">
                <a:solidFill>
                  <a:srgbClr val="FFFF00"/>
                </a:solidFill>
              </a:rPr>
              <a:t>(v. 5)</a:t>
            </a:r>
          </a:p>
        </p:txBody>
      </p:sp>
      <p:sp>
        <p:nvSpPr>
          <p:cNvPr id="19462" name="Text Box 8"/>
          <p:cNvSpPr txBox="1">
            <a:spLocks noChangeArrowheads="1"/>
          </p:cNvSpPr>
          <p:nvPr/>
        </p:nvSpPr>
        <p:spPr bwMode="auto">
          <a:xfrm>
            <a:off x="609600" y="5029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5.  He was a humble man.  </a:t>
            </a:r>
            <a:r>
              <a:rPr lang="en-US" altLang="en-US" sz="2400" b="1">
                <a:solidFill>
                  <a:srgbClr val="FFFF00"/>
                </a:solidFill>
              </a:rPr>
              <a:t>(v. 6-8)</a:t>
            </a:r>
          </a:p>
        </p:txBody>
      </p:sp>
      <p:sp>
        <p:nvSpPr>
          <p:cNvPr id="19463" name="Text Box 9"/>
          <p:cNvSpPr txBox="1">
            <a:spLocks noChangeArrowheads="1"/>
          </p:cNvSpPr>
          <p:nvPr/>
        </p:nvSpPr>
        <p:spPr bwMode="auto">
          <a:xfrm>
            <a:off x="609600" y="57150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6.  He was a man of great faith!  </a:t>
            </a:r>
            <a:r>
              <a:rPr lang="en-US" altLang="en-US" sz="2400" b="1">
                <a:solidFill>
                  <a:srgbClr val="FFFF00"/>
                </a:solidFill>
              </a:rPr>
              <a:t>(v. 9)</a:t>
            </a:r>
          </a:p>
        </p:txBody>
      </p:sp>
      <p:sp>
        <p:nvSpPr>
          <p:cNvPr id="19464"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19465" name="Picture 9"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57200" y="9144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6.  He was a man of great faith!  </a:t>
            </a:r>
            <a:r>
              <a:rPr lang="en-US" altLang="en-US" sz="2400" b="1">
                <a:solidFill>
                  <a:srgbClr val="FFFF00"/>
                </a:solidFill>
              </a:rPr>
              <a:t>(v. 9)</a:t>
            </a:r>
          </a:p>
        </p:txBody>
      </p:sp>
      <p:sp>
        <p:nvSpPr>
          <p:cNvPr id="20483" name="Text Box 5"/>
          <p:cNvSpPr txBox="1">
            <a:spLocks noChangeArrowheads="1"/>
          </p:cNvSpPr>
          <p:nvPr/>
        </p:nvSpPr>
        <p:spPr bwMode="auto">
          <a:xfrm>
            <a:off x="720725" y="1990725"/>
            <a:ext cx="5791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chemeClr val="bg1"/>
                </a:solidFill>
              </a:rPr>
              <a:t>What was so impressive about his faith?</a:t>
            </a:r>
          </a:p>
        </p:txBody>
      </p:sp>
      <p:sp>
        <p:nvSpPr>
          <p:cNvPr id="20484" name="Text Box 7"/>
          <p:cNvSpPr txBox="1">
            <a:spLocks noChangeArrowheads="1"/>
          </p:cNvSpPr>
          <p:nvPr/>
        </p:nvSpPr>
        <p:spPr bwMode="auto">
          <a:xfrm>
            <a:off x="1905000" y="4191000"/>
            <a:ext cx="556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chemeClr val="bg1"/>
                </a:solidFill>
              </a:rPr>
              <a:t>How did Jesus respond to this man’s request?</a:t>
            </a:r>
          </a:p>
        </p:txBody>
      </p:sp>
      <p:sp>
        <p:nvSpPr>
          <p:cNvPr id="20485"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20486" name="Picture 6"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uke_07--04"/>
          <p:cNvPicPr>
            <a:picLocks noChangeAspect="1" noChangeArrowheads="1"/>
          </p:cNvPicPr>
          <p:nvPr/>
        </p:nvPicPr>
        <p:blipFill>
          <a:blip r:embed="rId2">
            <a:extLst>
              <a:ext uri="{28A0092B-C50C-407E-A947-70E740481C1C}">
                <a14:useLocalDpi xmlns:a14="http://schemas.microsoft.com/office/drawing/2010/main" val="0"/>
              </a:ext>
            </a:extLst>
          </a:blip>
          <a:srcRect l="1260" r="1680" b="841"/>
          <a:stretch>
            <a:fillRect/>
          </a:stretch>
        </p:blipFill>
        <p:spPr bwMode="auto">
          <a:xfrm>
            <a:off x="2438400" y="533400"/>
            <a:ext cx="4572000" cy="3503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762000" y="4343400"/>
            <a:ext cx="74676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a:solidFill>
                  <a:srgbClr val="FFFF00"/>
                </a:solidFill>
              </a:rPr>
              <a:t>Luke 7:1  </a:t>
            </a:r>
            <a:r>
              <a:rPr lang="en-US" altLang="en-US" sz="3600" b="1">
                <a:solidFill>
                  <a:schemeClr val="bg1"/>
                </a:solidFill>
              </a:rPr>
              <a:t>Now when He concluded all His sayings in the hearing of the people, He entered Capernaum.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609600" y="914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1.  He was a centurion.  </a:t>
            </a:r>
            <a:r>
              <a:rPr lang="en-US" altLang="en-US" sz="2400" b="1">
                <a:solidFill>
                  <a:srgbClr val="FFFF00"/>
                </a:solidFill>
              </a:rPr>
              <a:t>(v. 2)</a:t>
            </a:r>
          </a:p>
        </p:txBody>
      </p:sp>
      <p:sp>
        <p:nvSpPr>
          <p:cNvPr id="21507" name="Text Box 5"/>
          <p:cNvSpPr txBox="1">
            <a:spLocks noChangeArrowheads="1"/>
          </p:cNvSpPr>
          <p:nvPr/>
        </p:nvSpPr>
        <p:spPr bwMode="auto">
          <a:xfrm>
            <a:off x="609600" y="1600200"/>
            <a:ext cx="5715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2"/>
            </a:pPr>
            <a:r>
              <a:rPr lang="en-US" altLang="en-US" b="1">
                <a:solidFill>
                  <a:srgbClr val="00B0F0"/>
                </a:solidFill>
              </a:rPr>
              <a:t>He displayed an unusual attitude toward his slave.    </a:t>
            </a:r>
            <a:r>
              <a:rPr lang="en-US" altLang="en-US" sz="2400" b="1">
                <a:solidFill>
                  <a:srgbClr val="FFFF00"/>
                </a:solidFill>
              </a:rPr>
              <a:t>(v. 3)</a:t>
            </a:r>
            <a:r>
              <a:rPr lang="en-US" altLang="en-US" b="1">
                <a:solidFill>
                  <a:srgbClr val="FFFF00"/>
                </a:solidFill>
              </a:rPr>
              <a:t> </a:t>
            </a:r>
            <a:endParaRPr lang="en-US" altLang="en-US">
              <a:solidFill>
                <a:srgbClr val="FFFF00"/>
              </a:solidFill>
            </a:endParaRPr>
          </a:p>
        </p:txBody>
      </p:sp>
      <p:sp>
        <p:nvSpPr>
          <p:cNvPr id="21508" name="Text Box 6"/>
          <p:cNvSpPr txBox="1">
            <a:spLocks noChangeArrowheads="1"/>
          </p:cNvSpPr>
          <p:nvPr/>
        </p:nvSpPr>
        <p:spPr bwMode="auto">
          <a:xfrm>
            <a:off x="609600" y="3276600"/>
            <a:ext cx="617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
                <a:schemeClr val="tx1"/>
              </a:buClr>
              <a:buFontTx/>
              <a:buAutoNum type="arabicPeriod" startAt="3"/>
            </a:pPr>
            <a:r>
              <a:rPr lang="en-US" altLang="en-US" b="1">
                <a:solidFill>
                  <a:srgbClr val="00B0F0"/>
                </a:solidFill>
              </a:rPr>
              <a:t>He exhibited an uncommon attitude toward the Jews.  </a:t>
            </a:r>
            <a:r>
              <a:rPr lang="en-US" altLang="en-US" sz="2400" b="1">
                <a:solidFill>
                  <a:srgbClr val="FFFF00"/>
                </a:solidFill>
              </a:rPr>
              <a:t>(v. 5)</a:t>
            </a:r>
            <a:r>
              <a:rPr lang="en-US" altLang="en-US" b="1">
                <a:solidFill>
                  <a:srgbClr val="FFFF00"/>
                </a:solidFill>
              </a:rPr>
              <a:t>  </a:t>
            </a:r>
          </a:p>
        </p:txBody>
      </p:sp>
      <p:sp>
        <p:nvSpPr>
          <p:cNvPr id="21509" name="Text Box 7"/>
          <p:cNvSpPr txBox="1">
            <a:spLocks noChangeArrowheads="1"/>
          </p:cNvSpPr>
          <p:nvPr/>
        </p:nvSpPr>
        <p:spPr bwMode="auto">
          <a:xfrm>
            <a:off x="609600" y="43434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4.  He was a very generous man.  </a:t>
            </a:r>
            <a:r>
              <a:rPr lang="en-US" altLang="en-US" sz="2400" b="1">
                <a:solidFill>
                  <a:srgbClr val="FFFF00"/>
                </a:solidFill>
              </a:rPr>
              <a:t>(v. 5)</a:t>
            </a:r>
          </a:p>
        </p:txBody>
      </p:sp>
      <p:sp>
        <p:nvSpPr>
          <p:cNvPr id="21510" name="Text Box 8"/>
          <p:cNvSpPr txBox="1">
            <a:spLocks noChangeArrowheads="1"/>
          </p:cNvSpPr>
          <p:nvPr/>
        </p:nvSpPr>
        <p:spPr bwMode="auto">
          <a:xfrm>
            <a:off x="609600" y="5029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5.  He was a humble man.  </a:t>
            </a:r>
            <a:r>
              <a:rPr lang="en-US" altLang="en-US" sz="2400" b="1">
                <a:solidFill>
                  <a:srgbClr val="FFFF00"/>
                </a:solidFill>
              </a:rPr>
              <a:t>(v. 6-8)</a:t>
            </a:r>
          </a:p>
        </p:txBody>
      </p:sp>
      <p:sp>
        <p:nvSpPr>
          <p:cNvPr id="21511" name="Text Box 9"/>
          <p:cNvSpPr txBox="1">
            <a:spLocks noChangeArrowheads="1"/>
          </p:cNvSpPr>
          <p:nvPr/>
        </p:nvSpPr>
        <p:spPr bwMode="auto">
          <a:xfrm>
            <a:off x="609600" y="57150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00B0F0"/>
                </a:solidFill>
              </a:rPr>
              <a:t>6.  He was a man of great faith!  </a:t>
            </a:r>
            <a:r>
              <a:rPr lang="en-US" altLang="en-US" sz="2400" b="1">
                <a:solidFill>
                  <a:srgbClr val="FFFF00"/>
                </a:solidFill>
              </a:rPr>
              <a:t>(v. 9)</a:t>
            </a:r>
          </a:p>
        </p:txBody>
      </p:sp>
      <p:sp>
        <p:nvSpPr>
          <p:cNvPr id="21512" name="Text Box 2"/>
          <p:cNvSpPr txBox="1">
            <a:spLocks noChangeArrowheads="1"/>
          </p:cNvSpPr>
          <p:nvPr/>
        </p:nvSpPr>
        <p:spPr bwMode="auto">
          <a:xfrm>
            <a:off x="1371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a:solidFill>
                  <a:srgbClr val="FFFF00"/>
                </a:solidFill>
              </a:rPr>
              <a:t>	</a:t>
            </a:r>
            <a:r>
              <a:rPr lang="en-US" altLang="en-US" sz="3600" b="1">
                <a:solidFill>
                  <a:srgbClr val="FFFF00"/>
                </a:solidFill>
              </a:rPr>
              <a:t>No Ordinary Man!</a:t>
            </a:r>
          </a:p>
        </p:txBody>
      </p:sp>
      <p:pic>
        <p:nvPicPr>
          <p:cNvPr id="21513" name="Picture 9" descr="centurion-3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ible for PP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838200"/>
            <a:ext cx="8458200"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1295400" y="1295400"/>
            <a:ext cx="6477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b="1">
                <a:solidFill>
                  <a:srgbClr val="FF0000"/>
                </a:solidFill>
              </a:rPr>
              <a:t>Heb. 11:1  </a:t>
            </a:r>
            <a:r>
              <a:rPr lang="en-US" altLang="en-US" b="1"/>
              <a:t>Now faith is the substance of things hoped for, the evidence of things not seen. </a:t>
            </a:r>
          </a:p>
          <a:p>
            <a:pPr eaLnBrk="1" hangingPunct="1">
              <a:spcBef>
                <a:spcPct val="0"/>
              </a:spcBef>
              <a:buFontTx/>
              <a:buNone/>
            </a:pPr>
            <a:endParaRPr lang="en-US" altLang="en-US" b="1"/>
          </a:p>
          <a:p>
            <a:pPr eaLnBrk="1" hangingPunct="1">
              <a:spcBef>
                <a:spcPct val="0"/>
              </a:spcBef>
              <a:buFontTx/>
              <a:buNone/>
            </a:pPr>
            <a:r>
              <a:rPr lang="en-US" altLang="en-US" b="1">
                <a:solidFill>
                  <a:srgbClr val="FF0000"/>
                </a:solidFill>
              </a:rPr>
              <a:t>Heb. 11:6  </a:t>
            </a:r>
            <a:r>
              <a:rPr lang="en-US" altLang="en-US" b="1"/>
              <a:t>But without faith it is impossible to please Him, for he who comes to God must believe that He is, and that He is a rewarder of those who diligently seek Him. </a:t>
            </a:r>
            <a:r>
              <a:rPr lang="en-US" altLang="en-US" sz="4000" b="1"/>
              <a:t> </a:t>
            </a:r>
          </a:p>
        </p:txBody>
      </p:sp>
      <p:sp>
        <p:nvSpPr>
          <p:cNvPr id="22532" name="Text Box 5"/>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4000" b="1" i="1">
                <a:solidFill>
                  <a:srgbClr val="FFFF00"/>
                </a:solidFill>
                <a:latin typeface="Cooper BlkHd BT" pitchFamily="18" charset="0"/>
              </a:rPr>
              <a:t>The Importance of Faith</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4925" y="995363"/>
            <a:ext cx="6477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b="1">
                <a:solidFill>
                  <a:srgbClr val="FFFF00"/>
                </a:solidFill>
              </a:rPr>
              <a:t>Heb. 11</a:t>
            </a:r>
          </a:p>
        </p:txBody>
      </p:sp>
      <p:sp>
        <p:nvSpPr>
          <p:cNvPr id="23555" name="Text Box 5"/>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4000" b="1" i="1">
                <a:solidFill>
                  <a:srgbClr val="FFFF00"/>
                </a:solidFill>
                <a:latin typeface="Cooper BlkHd BT" pitchFamily="18" charset="0"/>
              </a:rPr>
              <a:t>The Importance of Faith</a:t>
            </a:r>
          </a:p>
        </p:txBody>
      </p:sp>
      <p:sp>
        <p:nvSpPr>
          <p:cNvPr id="23556" name="Text Box 3"/>
          <p:cNvSpPr txBox="1">
            <a:spLocks noChangeArrowheads="1"/>
          </p:cNvSpPr>
          <p:nvPr/>
        </p:nvSpPr>
        <p:spPr bwMode="auto">
          <a:xfrm>
            <a:off x="0" y="1790700"/>
            <a:ext cx="91440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b="1">
                <a:solidFill>
                  <a:srgbClr val="FFFF00"/>
                </a:solidFill>
              </a:rPr>
              <a:t>v. 4</a:t>
            </a:r>
            <a:r>
              <a:rPr lang="en-US" altLang="en-US" b="1">
                <a:solidFill>
                  <a:schemeClr val="bg1"/>
                </a:solidFill>
              </a:rPr>
              <a:t> – By faith Able offered</a:t>
            </a:r>
          </a:p>
          <a:p>
            <a:pPr eaLnBrk="1" hangingPunct="1">
              <a:spcBef>
                <a:spcPct val="0"/>
              </a:spcBef>
              <a:buFontTx/>
              <a:buNone/>
            </a:pPr>
            <a:r>
              <a:rPr lang="en-US" altLang="en-US" b="1">
                <a:solidFill>
                  <a:srgbClr val="FFFF00"/>
                </a:solidFill>
              </a:rPr>
              <a:t>v. 7 </a:t>
            </a:r>
            <a:r>
              <a:rPr lang="en-US" altLang="en-US" b="1">
                <a:solidFill>
                  <a:schemeClr val="bg1"/>
                </a:solidFill>
              </a:rPr>
              <a:t>– By faith Noah built</a:t>
            </a:r>
          </a:p>
          <a:p>
            <a:pPr eaLnBrk="1" hangingPunct="1">
              <a:spcBef>
                <a:spcPct val="0"/>
              </a:spcBef>
              <a:buFontTx/>
              <a:buNone/>
            </a:pPr>
            <a:r>
              <a:rPr lang="en-US" altLang="en-US" b="1">
                <a:solidFill>
                  <a:srgbClr val="FFFF00"/>
                </a:solidFill>
              </a:rPr>
              <a:t>v. 8 </a:t>
            </a:r>
            <a:r>
              <a:rPr lang="en-US" altLang="en-US" b="1">
                <a:solidFill>
                  <a:schemeClr val="bg1"/>
                </a:solidFill>
              </a:rPr>
              <a:t>– By faith Abraham obeyed </a:t>
            </a:r>
          </a:p>
          <a:p>
            <a:pPr eaLnBrk="1" hangingPunct="1">
              <a:spcBef>
                <a:spcPct val="0"/>
              </a:spcBef>
              <a:buFontTx/>
              <a:buNone/>
            </a:pPr>
            <a:r>
              <a:rPr lang="en-US" altLang="en-US" b="1">
                <a:solidFill>
                  <a:srgbClr val="FFFF00"/>
                </a:solidFill>
              </a:rPr>
              <a:t>v. 9 </a:t>
            </a:r>
            <a:r>
              <a:rPr lang="en-US" altLang="en-US" b="1">
                <a:solidFill>
                  <a:schemeClr val="bg1"/>
                </a:solidFill>
              </a:rPr>
              <a:t>– By faith he dwelt in the land of promise</a:t>
            </a:r>
          </a:p>
          <a:p>
            <a:pPr eaLnBrk="1" hangingPunct="1">
              <a:spcBef>
                <a:spcPct val="0"/>
              </a:spcBef>
              <a:buFontTx/>
              <a:buNone/>
            </a:pPr>
            <a:r>
              <a:rPr lang="en-US" altLang="en-US" b="1">
                <a:solidFill>
                  <a:srgbClr val="FFFF00"/>
                </a:solidFill>
              </a:rPr>
              <a:t>v. 17 </a:t>
            </a:r>
            <a:r>
              <a:rPr lang="en-US" altLang="en-US" b="1">
                <a:solidFill>
                  <a:schemeClr val="bg1"/>
                </a:solidFill>
              </a:rPr>
              <a:t>– By faith Abraham offered Isaac</a:t>
            </a:r>
          </a:p>
          <a:p>
            <a:pPr eaLnBrk="1" hangingPunct="1">
              <a:spcBef>
                <a:spcPct val="0"/>
              </a:spcBef>
              <a:buFontTx/>
              <a:buNone/>
            </a:pPr>
            <a:r>
              <a:rPr lang="en-US" altLang="en-US" b="1">
                <a:solidFill>
                  <a:srgbClr val="FFFF00"/>
                </a:solidFill>
              </a:rPr>
              <a:t>v. 21 </a:t>
            </a:r>
            <a:r>
              <a:rPr lang="en-US" altLang="en-US" b="1">
                <a:solidFill>
                  <a:schemeClr val="bg1"/>
                </a:solidFill>
              </a:rPr>
              <a:t>– By faith Jacob blessed each of the sons</a:t>
            </a:r>
          </a:p>
          <a:p>
            <a:pPr eaLnBrk="1" hangingPunct="1">
              <a:spcBef>
                <a:spcPct val="0"/>
              </a:spcBef>
              <a:buFontTx/>
              <a:buNone/>
            </a:pPr>
            <a:r>
              <a:rPr lang="en-US" altLang="en-US" b="1">
                <a:solidFill>
                  <a:srgbClr val="FFFF00"/>
                </a:solidFill>
              </a:rPr>
              <a:t>v. 22 </a:t>
            </a:r>
            <a:r>
              <a:rPr lang="en-US" altLang="en-US" b="1">
                <a:solidFill>
                  <a:schemeClr val="bg1"/>
                </a:solidFill>
              </a:rPr>
              <a:t>– By faith Joseph gave instructions</a:t>
            </a:r>
          </a:p>
          <a:p>
            <a:pPr eaLnBrk="1" hangingPunct="1">
              <a:spcBef>
                <a:spcPct val="0"/>
              </a:spcBef>
              <a:buFontTx/>
              <a:buNone/>
            </a:pPr>
            <a:r>
              <a:rPr lang="en-US" altLang="en-US" b="1">
                <a:solidFill>
                  <a:srgbClr val="FFFF00"/>
                </a:solidFill>
              </a:rPr>
              <a:t>v. 24 </a:t>
            </a:r>
            <a:r>
              <a:rPr lang="en-US" altLang="en-US" b="1">
                <a:solidFill>
                  <a:schemeClr val="bg1"/>
                </a:solidFill>
              </a:rPr>
              <a:t>– By faith Moses was hidden by his parents</a:t>
            </a:r>
          </a:p>
          <a:p>
            <a:pPr eaLnBrk="1" hangingPunct="1">
              <a:spcBef>
                <a:spcPct val="0"/>
              </a:spcBef>
              <a:buFontTx/>
              <a:buNone/>
            </a:pPr>
            <a:r>
              <a:rPr lang="en-US" altLang="en-US" b="1">
                <a:solidFill>
                  <a:srgbClr val="FFFF00"/>
                </a:solidFill>
              </a:rPr>
              <a:t>v. 27 </a:t>
            </a:r>
            <a:r>
              <a:rPr lang="en-US" altLang="en-US" b="1">
                <a:solidFill>
                  <a:schemeClr val="bg1"/>
                </a:solidFill>
              </a:rPr>
              <a:t>– By faith Moses forsook Egypt</a:t>
            </a:r>
          </a:p>
          <a:p>
            <a:pPr eaLnBrk="1" hangingPunct="1">
              <a:spcBef>
                <a:spcPct val="0"/>
              </a:spcBef>
              <a:buFontTx/>
              <a:buNone/>
            </a:pPr>
            <a:r>
              <a:rPr lang="en-US" altLang="en-US" b="1">
                <a:solidFill>
                  <a:srgbClr val="FFFF00"/>
                </a:solidFill>
              </a:rPr>
              <a:t>v. 29 </a:t>
            </a:r>
            <a:r>
              <a:rPr lang="en-US" altLang="en-US" b="1">
                <a:solidFill>
                  <a:schemeClr val="bg1"/>
                </a:solidFill>
              </a:rPr>
              <a:t>– By faith they passed through the Red Sea</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736600" y="1600200"/>
            <a:ext cx="65532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a:solidFill>
                  <a:schemeClr val="bg1"/>
                </a:solidFill>
                <a:latin typeface="Clarendon Blk BT" pitchFamily="18" charset="0"/>
              </a:rPr>
              <a:t>He sought Jesus in faith …</a:t>
            </a:r>
          </a:p>
          <a:p>
            <a:pPr eaLnBrk="1" hangingPunct="1">
              <a:spcBef>
                <a:spcPct val="50000"/>
              </a:spcBef>
              <a:buFontTx/>
              <a:buNone/>
            </a:pPr>
            <a:r>
              <a:rPr lang="en-US" altLang="en-US">
                <a:solidFill>
                  <a:schemeClr val="bg1"/>
                </a:solidFill>
                <a:latin typeface="Clarendon Blk BT" pitchFamily="18" charset="0"/>
              </a:rPr>
              <a:t>He had conviction …</a:t>
            </a:r>
          </a:p>
          <a:p>
            <a:pPr eaLnBrk="1" hangingPunct="1">
              <a:spcBef>
                <a:spcPct val="50000"/>
              </a:spcBef>
              <a:buFontTx/>
              <a:buNone/>
            </a:pPr>
            <a:r>
              <a:rPr lang="en-US" altLang="en-US">
                <a:solidFill>
                  <a:schemeClr val="bg1"/>
                </a:solidFill>
                <a:latin typeface="Clarendon Blk BT" pitchFamily="18" charset="0"/>
              </a:rPr>
              <a:t>Consequently he was rewarded </a:t>
            </a:r>
            <a:r>
              <a:rPr lang="en-US" altLang="en-US">
                <a:latin typeface="Clarendon Blk BT" pitchFamily="18" charset="0"/>
              </a:rPr>
              <a:t>…</a:t>
            </a:r>
          </a:p>
        </p:txBody>
      </p:sp>
      <p:sp>
        <p:nvSpPr>
          <p:cNvPr id="24579" name="Text Box 6"/>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4000" b="1" i="1">
                <a:solidFill>
                  <a:srgbClr val="FFFF00"/>
                </a:solidFill>
                <a:latin typeface="Cooper BlkHd BT" pitchFamily="18" charset="0"/>
              </a:rPr>
              <a:t>The Importance of Faith</a:t>
            </a:r>
          </a:p>
        </p:txBody>
      </p:sp>
      <p:pic>
        <p:nvPicPr>
          <p:cNvPr id="24580" name="Picture 4"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4000" b="1" i="1">
                <a:solidFill>
                  <a:srgbClr val="FFFF00"/>
                </a:solidFill>
                <a:latin typeface="Cooper BlkHd BT" pitchFamily="18" charset="0"/>
              </a:rPr>
              <a:t>The Importance of Faith</a:t>
            </a:r>
          </a:p>
        </p:txBody>
      </p:sp>
      <p:sp>
        <p:nvSpPr>
          <p:cNvPr id="25603" name="Text Box 4"/>
          <p:cNvSpPr txBox="1">
            <a:spLocks noChangeArrowheads="1"/>
          </p:cNvSpPr>
          <p:nvPr/>
        </p:nvSpPr>
        <p:spPr bwMode="auto">
          <a:xfrm>
            <a:off x="46038" y="1536700"/>
            <a:ext cx="7848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a:solidFill>
                  <a:schemeClr val="bg1"/>
                </a:solidFill>
                <a:latin typeface="Clarendon Blk BT" pitchFamily="18" charset="0"/>
              </a:rPr>
              <a:t>Do you see the implication for your life?</a:t>
            </a:r>
          </a:p>
        </p:txBody>
      </p:sp>
      <p:sp>
        <p:nvSpPr>
          <p:cNvPr id="25604" name="Text Box 5"/>
          <p:cNvSpPr txBox="1">
            <a:spLocks noChangeArrowheads="1"/>
          </p:cNvSpPr>
          <p:nvPr/>
        </p:nvSpPr>
        <p:spPr bwMode="auto">
          <a:xfrm>
            <a:off x="533400" y="33528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i="1">
                <a:solidFill>
                  <a:schemeClr val="bg1"/>
                </a:solidFill>
              </a:rPr>
              <a:t>“heard about Jesus” – </a:t>
            </a:r>
            <a:r>
              <a:rPr lang="en-US" altLang="en-US" sz="2800" b="1" i="1">
                <a:solidFill>
                  <a:schemeClr val="bg1"/>
                </a:solidFill>
              </a:rPr>
              <a:t>v. 3</a:t>
            </a:r>
          </a:p>
        </p:txBody>
      </p:sp>
      <p:sp>
        <p:nvSpPr>
          <p:cNvPr id="25605" name="Text Box 6"/>
          <p:cNvSpPr txBox="1">
            <a:spLocks noChangeArrowheads="1"/>
          </p:cNvSpPr>
          <p:nvPr/>
        </p:nvSpPr>
        <p:spPr bwMode="auto">
          <a:xfrm rot="-305527">
            <a:off x="609600" y="44196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i="1">
                <a:solidFill>
                  <a:srgbClr val="CC0066"/>
                </a:solidFill>
                <a:latin typeface="Cooper BlkHd BT" pitchFamily="18" charset="0"/>
              </a:rPr>
              <a:t>encouragement</a:t>
            </a:r>
          </a:p>
        </p:txBody>
      </p:sp>
      <p:sp>
        <p:nvSpPr>
          <p:cNvPr id="25606" name="Text Box 7"/>
          <p:cNvSpPr txBox="1">
            <a:spLocks noChangeArrowheads="1"/>
          </p:cNvSpPr>
          <p:nvPr/>
        </p:nvSpPr>
        <p:spPr bwMode="auto">
          <a:xfrm rot="-352244">
            <a:off x="228600" y="5181600"/>
            <a:ext cx="5311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i="1">
                <a:solidFill>
                  <a:srgbClr val="CC0066"/>
                </a:solidFill>
                <a:latin typeface="Cooper BlkHd BT" pitchFamily="18" charset="0"/>
              </a:rPr>
              <a:t>faith strengthened</a:t>
            </a:r>
          </a:p>
        </p:txBody>
      </p:sp>
      <p:sp>
        <p:nvSpPr>
          <p:cNvPr id="25607" name="Text Box 8"/>
          <p:cNvSpPr txBox="1">
            <a:spLocks noChangeArrowheads="1"/>
          </p:cNvSpPr>
          <p:nvPr/>
        </p:nvSpPr>
        <p:spPr bwMode="auto">
          <a:xfrm rot="-352244">
            <a:off x="457200" y="5867400"/>
            <a:ext cx="5311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i="1">
                <a:solidFill>
                  <a:srgbClr val="CC0066"/>
                </a:solidFill>
                <a:latin typeface="Cooper BlkHd BT" pitchFamily="18" charset="0"/>
              </a:rPr>
              <a:t>conviction</a:t>
            </a:r>
          </a:p>
        </p:txBody>
      </p:sp>
      <p:pic>
        <p:nvPicPr>
          <p:cNvPr id="25608" name="Picture 8"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593725" y="2286000"/>
            <a:ext cx="5715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a:solidFill>
                  <a:schemeClr val="bg1"/>
                </a:solidFill>
                <a:latin typeface="Clarendon Blk BT" pitchFamily="18" charset="0"/>
              </a:rPr>
              <a:t>Jesus doesn’t have to be here “in person” to bless us …</a:t>
            </a:r>
          </a:p>
        </p:txBody>
      </p:sp>
      <p:sp>
        <p:nvSpPr>
          <p:cNvPr id="26627" name="Text Box 9"/>
          <p:cNvSpPr txBox="1">
            <a:spLocks noChangeArrowheads="1"/>
          </p:cNvSpPr>
          <p:nvPr/>
        </p:nvSpPr>
        <p:spPr bwMode="auto">
          <a:xfrm>
            <a:off x="609600" y="5029200"/>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a:solidFill>
                  <a:schemeClr val="bg1"/>
                </a:solidFill>
                <a:latin typeface="Clarendon Blk BT" pitchFamily="18" charset="0"/>
              </a:rPr>
              <a:t>Though you’ve never seen Jesus with your own eyes, you are not at a disadvantage!</a:t>
            </a:r>
          </a:p>
        </p:txBody>
      </p:sp>
      <p:sp>
        <p:nvSpPr>
          <p:cNvPr id="26628" name="Text Box 10"/>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4000" b="1" i="1">
                <a:solidFill>
                  <a:srgbClr val="FFFF00"/>
                </a:solidFill>
                <a:latin typeface="Cooper BlkHd BT" pitchFamily="18" charset="0"/>
              </a:rPr>
              <a:t>The Importance of Faith</a:t>
            </a:r>
          </a:p>
        </p:txBody>
      </p:sp>
      <p:pic>
        <p:nvPicPr>
          <p:cNvPr id="26629" name="Picture 5" descr="centurion-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285750"/>
            <a:ext cx="2354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57200" y="228600"/>
            <a:ext cx="8382000" cy="1143000"/>
          </a:xfrm>
        </p:spPr>
        <p:txBody>
          <a:bodyPr/>
          <a:lstStyle/>
          <a:p>
            <a:pPr eaLnBrk="1" hangingPunct="1"/>
            <a:r>
              <a:rPr lang="en-US" altLang="en-US" sz="5400" b="1" i="1" smtClean="0">
                <a:solidFill>
                  <a:srgbClr val="FFFF00"/>
                </a:solidFill>
                <a:latin typeface="Times New Roman MT Extra Bold" pitchFamily="18" charset="0"/>
              </a:rPr>
              <a:t>How Great Is Your Faith?</a:t>
            </a:r>
          </a:p>
        </p:txBody>
      </p:sp>
      <p:sp>
        <p:nvSpPr>
          <p:cNvPr id="27651" name="Line 6"/>
          <p:cNvSpPr>
            <a:spLocks noChangeShapeType="1"/>
          </p:cNvSpPr>
          <p:nvPr/>
        </p:nvSpPr>
        <p:spPr bwMode="auto">
          <a:xfrm>
            <a:off x="3352800" y="-835025"/>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AutoShape 4"/>
          <p:cNvSpPr>
            <a:spLocks noChangeArrowheads="1"/>
          </p:cNvSpPr>
          <p:nvPr/>
        </p:nvSpPr>
        <p:spPr bwMode="auto">
          <a:xfrm>
            <a:off x="1219200" y="1371600"/>
            <a:ext cx="6705600" cy="4724400"/>
          </a:xfrm>
          <a:prstGeom prst="horizontalScroll">
            <a:avLst>
              <a:gd name="adj" fmla="val 12500"/>
            </a:avLst>
          </a:prstGeom>
          <a:solidFill>
            <a:schemeClr val="bg1"/>
          </a:solidFill>
          <a:ln w="9525">
            <a:solidFill>
              <a:schemeClr val="bg2"/>
            </a:solidFill>
            <a:round/>
            <a:headEnd/>
            <a:tailEnd/>
          </a:ln>
        </p:spPr>
        <p:txBody>
          <a:bodyPr/>
          <a:lstStyle/>
          <a:p>
            <a:pPr>
              <a:spcBef>
                <a:spcPct val="20000"/>
              </a:spcBef>
              <a:defRPr/>
            </a:pPr>
            <a:r>
              <a:rPr lang="en-US" sz="3200" b="1" dirty="0">
                <a:effectLst>
                  <a:outerShdw blurRad="38100" dist="38100" dir="2700000" algn="tl">
                    <a:srgbClr val="808080"/>
                  </a:outerShdw>
                </a:effectLst>
                <a:latin typeface="Arial" pitchFamily="34" charset="0"/>
                <a:cs typeface="Arial" pitchFamily="34" charset="0"/>
              </a:rPr>
              <a:t>Hear			John 12:48</a:t>
            </a:r>
          </a:p>
          <a:p>
            <a:pPr>
              <a:spcBef>
                <a:spcPct val="20000"/>
              </a:spcBef>
              <a:defRPr/>
            </a:pPr>
            <a:r>
              <a:rPr lang="en-US" sz="3200" b="1" dirty="0">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3200" b="1" dirty="0">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3200" b="1" dirty="0">
                <a:effectLst>
                  <a:outerShdw blurRad="38100" dist="38100" dir="2700000" algn="tl">
                    <a:srgbClr val="808080"/>
                  </a:outerShdw>
                </a:effectLst>
                <a:latin typeface="Arial" pitchFamily="34" charset="0"/>
                <a:cs typeface="Arial" pitchFamily="34" charset="0"/>
              </a:rPr>
              <a:t>Confess		Matt. 10:32-33</a:t>
            </a:r>
          </a:p>
          <a:p>
            <a:pPr>
              <a:spcBef>
                <a:spcPct val="20000"/>
              </a:spcBef>
              <a:defRPr/>
            </a:pPr>
            <a:r>
              <a:rPr lang="en-US" sz="3200" b="1" dirty="0">
                <a:effectLst>
                  <a:outerShdw blurRad="38100" dist="38100" dir="2700000" algn="tl">
                    <a:srgbClr val="808080"/>
                  </a:outerShdw>
                </a:effectLst>
                <a:latin typeface="Arial" pitchFamily="34" charset="0"/>
                <a:cs typeface="Arial" pitchFamily="34" charset="0"/>
              </a:rPr>
              <a:t>Baptized		Mark 16:16</a:t>
            </a:r>
          </a:p>
          <a:p>
            <a:pPr>
              <a:spcBef>
                <a:spcPct val="20000"/>
              </a:spcBef>
              <a:defRPr/>
            </a:pPr>
            <a:r>
              <a:rPr lang="en-US" sz="3200" b="1" dirty="0">
                <a:effectLst>
                  <a:outerShdw blurRad="38100" dist="38100" dir="2700000" algn="tl">
                    <a:srgbClr val="808080"/>
                  </a:outerShdw>
                </a:effectLst>
                <a:latin typeface="Arial" pitchFamily="34" charset="0"/>
                <a:cs typeface="Arial" pitchFamily="34" charset="0"/>
              </a:rPr>
              <a:t>Faithful		Matt.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4648200"/>
            <a:ext cx="78486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3600" b="1">
                <a:solidFill>
                  <a:srgbClr val="FFFF00"/>
                </a:solidFill>
              </a:rPr>
              <a:t>Luke 7:2</a:t>
            </a:r>
            <a:r>
              <a:rPr lang="en-US" altLang="en-US" sz="3600" b="1">
                <a:solidFill>
                  <a:schemeClr val="bg1"/>
                </a:solidFill>
              </a:rPr>
              <a:t>  </a:t>
            </a:r>
            <a:r>
              <a:rPr lang="en-US" altLang="en-US" sz="3600">
                <a:solidFill>
                  <a:schemeClr val="bg1"/>
                </a:solidFill>
              </a:rPr>
              <a:t> </a:t>
            </a:r>
            <a:r>
              <a:rPr lang="en-US" altLang="en-US" sz="3600" b="1">
                <a:solidFill>
                  <a:schemeClr val="bg1"/>
                </a:solidFill>
              </a:rPr>
              <a:t>And a certain centurion's servant, who was dear to him, was sick and ready to die. </a:t>
            </a:r>
          </a:p>
        </p:txBody>
      </p:sp>
      <p:pic>
        <p:nvPicPr>
          <p:cNvPr id="20483" name="Picture 3" descr="Luke_07--09"/>
          <p:cNvPicPr>
            <a:picLocks noChangeAspect="1" noChangeArrowheads="1"/>
          </p:cNvPicPr>
          <p:nvPr/>
        </p:nvPicPr>
        <p:blipFill>
          <a:blip r:embed="rId2">
            <a:extLst>
              <a:ext uri="{28A0092B-C50C-407E-A947-70E740481C1C}">
                <a14:useLocalDpi xmlns:a14="http://schemas.microsoft.com/office/drawing/2010/main" val="0"/>
              </a:ext>
            </a:extLst>
          </a:blip>
          <a:srcRect l="1463" r="1952" b="4390"/>
          <a:stretch>
            <a:fillRect/>
          </a:stretch>
        </p:blipFill>
        <p:spPr bwMode="auto">
          <a:xfrm>
            <a:off x="1905000" y="457200"/>
            <a:ext cx="502920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38200" y="4267200"/>
            <a:ext cx="7772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3600" b="1">
                <a:solidFill>
                  <a:srgbClr val="FFFF00"/>
                </a:solidFill>
              </a:rPr>
              <a:t>Luke 7:3  </a:t>
            </a:r>
            <a:r>
              <a:rPr lang="en-US" altLang="en-US" sz="3600" b="1">
                <a:solidFill>
                  <a:schemeClr val="bg1"/>
                </a:solidFill>
              </a:rPr>
              <a:t>So when he heard about Jesus, he sent elders of the Jews to Him, pleading with Him to come and heal his servant. </a:t>
            </a:r>
          </a:p>
        </p:txBody>
      </p:sp>
      <p:pic>
        <p:nvPicPr>
          <p:cNvPr id="21507" name="Picture 3" descr="Luke_07--05"/>
          <p:cNvPicPr>
            <a:picLocks noChangeAspect="1" noChangeArrowheads="1"/>
          </p:cNvPicPr>
          <p:nvPr/>
        </p:nvPicPr>
        <p:blipFill>
          <a:blip r:embed="rId2">
            <a:extLst>
              <a:ext uri="{28A0092B-C50C-407E-A947-70E740481C1C}">
                <a14:useLocalDpi xmlns:a14="http://schemas.microsoft.com/office/drawing/2010/main" val="0"/>
              </a:ext>
            </a:extLst>
          </a:blip>
          <a:srcRect l="3015" r="2010" b="1508"/>
          <a:stretch>
            <a:fillRect/>
          </a:stretch>
        </p:blipFill>
        <p:spPr bwMode="auto">
          <a:xfrm>
            <a:off x="2209800" y="304800"/>
            <a:ext cx="480060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4191000"/>
            <a:ext cx="86106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500" b="1">
                <a:solidFill>
                  <a:srgbClr val="FFFF00"/>
                </a:solidFill>
              </a:rPr>
              <a:t>Luke 7:4-5 </a:t>
            </a:r>
            <a:r>
              <a:rPr lang="en-US" altLang="en-US" sz="3500" b="1">
                <a:solidFill>
                  <a:schemeClr val="bg1"/>
                </a:solidFill>
              </a:rPr>
              <a:t> And when they came to Jesus, they begged Him earnestly, saying that the one for whom He should do this was deserving, for he loves our nation, and he has built us a synagogue. </a:t>
            </a:r>
          </a:p>
        </p:txBody>
      </p:sp>
      <p:pic>
        <p:nvPicPr>
          <p:cNvPr id="22531" name="Picture 3" descr="Luke_0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588000" cy="419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9388" y="4303713"/>
            <a:ext cx="87630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b="1">
                <a:solidFill>
                  <a:srgbClr val="FFFF00"/>
                </a:solidFill>
              </a:rPr>
              <a:t>Luke 7:6 </a:t>
            </a:r>
            <a:r>
              <a:rPr lang="en-US" altLang="en-US" b="1">
                <a:solidFill>
                  <a:schemeClr val="bg1"/>
                </a:solidFill>
              </a:rPr>
              <a:t>Then Jesus went with them. And when He was already not far from the house, the centurion sent friends to Him, saying to Him, "Lord, do not trouble Yourself, for I am not worthy that You should enter under my roof. </a:t>
            </a:r>
          </a:p>
        </p:txBody>
      </p:sp>
      <p:pic>
        <p:nvPicPr>
          <p:cNvPr id="26627" name="Picture 4" descr="Luke_0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6894"/>
            <a:ext cx="5638800" cy="4229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4013" y="3930650"/>
            <a:ext cx="85344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2800" b="1">
                <a:solidFill>
                  <a:srgbClr val="FFFF00"/>
                </a:solidFill>
              </a:rPr>
              <a:t>Luke 7:7-8  </a:t>
            </a:r>
            <a:r>
              <a:rPr lang="en-US" altLang="en-US" sz="2800" b="1">
                <a:solidFill>
                  <a:schemeClr val="bg1"/>
                </a:solidFill>
              </a:rPr>
              <a:t>Therefore I did not even think myself worthy to come to You. But say the word, and my servant will be healed.  For I also am a man placed under authority, having soldiers under me. And I say to one, 'Go,' and he goes; and to another, 'Come,' and he comes; and to my servant, 'Do this,' and he does it." </a:t>
            </a:r>
          </a:p>
        </p:txBody>
      </p:sp>
      <p:pic>
        <p:nvPicPr>
          <p:cNvPr id="4" name="Picture 4" descr="Luke_07--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054600" cy="3790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4752975"/>
            <a:ext cx="8763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3000" b="1">
                <a:solidFill>
                  <a:srgbClr val="FFFF00"/>
                </a:solidFill>
              </a:rPr>
              <a:t>Luke 7:9  </a:t>
            </a:r>
            <a:r>
              <a:rPr lang="en-US" altLang="en-US" sz="3000" b="1">
                <a:solidFill>
                  <a:schemeClr val="bg1"/>
                </a:solidFill>
              </a:rPr>
              <a:t>When Jesus heard these things, He marveled at him, and turned around and said to the crowd that followed Him, "I say to you, I have not found such great faith, not even in Israel!" </a:t>
            </a:r>
          </a:p>
        </p:txBody>
      </p:sp>
      <p:pic>
        <p:nvPicPr>
          <p:cNvPr id="29699" name="Picture 3" descr="Luke_0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324600" cy="4743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14400" y="4343400"/>
            <a:ext cx="76200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b="1">
                <a:solidFill>
                  <a:srgbClr val="FFFF00"/>
                </a:solidFill>
              </a:rPr>
              <a:t>Luke 7:10</a:t>
            </a:r>
            <a:r>
              <a:rPr lang="en-US" altLang="en-US" sz="3600" b="1">
                <a:solidFill>
                  <a:schemeClr val="bg1"/>
                </a:solidFill>
              </a:rPr>
              <a:t>  And those who were sent, returning to the house, found the servant well who had been sick. </a:t>
            </a:r>
          </a:p>
          <a:p>
            <a:pPr eaLnBrk="1" hangingPunct="1">
              <a:spcBef>
                <a:spcPct val="0"/>
              </a:spcBef>
              <a:buFontTx/>
              <a:buNone/>
            </a:pPr>
            <a:endParaRPr lang="en-US" altLang="en-US" sz="4400" b="1">
              <a:solidFill>
                <a:schemeClr val="bg1"/>
              </a:solidFill>
            </a:endParaRPr>
          </a:p>
        </p:txBody>
      </p:sp>
      <p:pic>
        <p:nvPicPr>
          <p:cNvPr id="10243" name="Picture 4" descr="Luke_07--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2413</Words>
  <Application>Microsoft Office PowerPoint</Application>
  <PresentationFormat>On-screen Show (4:3)</PresentationFormat>
  <Paragraphs>179</Paragraphs>
  <Slides>26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Times New Roman</vt:lpstr>
      <vt:lpstr>Arial</vt:lpstr>
      <vt:lpstr>Calibri</vt:lpstr>
      <vt:lpstr>Times New Roman MT Extra Bold</vt:lpstr>
      <vt:lpstr>Clarendon Blk BT</vt:lpstr>
      <vt:lpstr>Cooper BlkHd BT</vt:lpstr>
      <vt:lpstr>Default Design</vt:lpstr>
      <vt:lpstr>How Great is Your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Great Is Your Faith?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Great is Your Faith?</dc:title>
  <dc:creator>Larry Stalley</dc:creator>
  <cp:lastModifiedBy>John Croft</cp:lastModifiedBy>
  <cp:revision>59</cp:revision>
  <dcterms:created xsi:type="dcterms:W3CDTF">2001-03-18T03:24:03Z</dcterms:created>
  <dcterms:modified xsi:type="dcterms:W3CDTF">2016-06-10T17:08:29Z</dcterms:modified>
</cp:coreProperties>
</file>