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3" r:id="rId3"/>
  </p:sldMasterIdLst>
  <p:notesMasterIdLst>
    <p:notesMasterId r:id="rId23"/>
  </p:notesMasterIdLst>
  <p:sldIdLst>
    <p:sldId id="267" r:id="rId4"/>
    <p:sldId id="264" r:id="rId5"/>
    <p:sldId id="268" r:id="rId6"/>
    <p:sldId id="291" r:id="rId7"/>
    <p:sldId id="275" r:id="rId8"/>
    <p:sldId id="276" r:id="rId9"/>
    <p:sldId id="277" r:id="rId10"/>
    <p:sldId id="292" r:id="rId11"/>
    <p:sldId id="278" r:id="rId12"/>
    <p:sldId id="279" r:id="rId13"/>
    <p:sldId id="281" r:id="rId14"/>
    <p:sldId id="282" r:id="rId15"/>
    <p:sldId id="283" r:id="rId16"/>
    <p:sldId id="284" r:id="rId17"/>
    <p:sldId id="285" r:id="rId18"/>
    <p:sldId id="286" r:id="rId19"/>
    <p:sldId id="287" r:id="rId20"/>
    <p:sldId id="288" r:id="rId21"/>
    <p:sldId id="293"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008000"/>
    <a:srgbClr val="001E00"/>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66548" autoAdjust="0"/>
  </p:normalViewPr>
  <p:slideViewPr>
    <p:cSldViewPr>
      <p:cViewPr>
        <p:scale>
          <a:sx n="49" d="100"/>
          <a:sy n="49" d="100"/>
        </p:scale>
        <p:origin x="-165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74243BB-C06B-410B-8369-1DC745F423BC}" type="datetimeFigureOut">
              <a:rPr lang="en-US"/>
              <a:pPr>
                <a:defRPr/>
              </a:pPr>
              <a:t>11/27/2014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7C9670E-CDDF-4AB4-981A-374EE3003ECE}" type="slidenum">
              <a:rPr lang="en-US"/>
              <a:pPr>
                <a:defRPr/>
              </a:pPr>
              <a:t>‹#›</a:t>
            </a:fld>
            <a:endParaRPr lang="en-US"/>
          </a:p>
        </p:txBody>
      </p:sp>
    </p:spTree>
    <p:extLst>
      <p:ext uri="{BB962C8B-B14F-4D97-AF65-F5344CB8AC3E}">
        <p14:creationId xmlns:p14="http://schemas.microsoft.com/office/powerpoint/2010/main" val="29108600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 Aim: To discuss how Jesus will restore our soul when we are in trouble.</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59853AB-C36F-468D-9C16-9FA4BB5B6344}" type="slidenum">
              <a:rPr lang="en-US" altLang="en-US" smtClean="0">
                <a:latin typeface="Arial" charset="0"/>
              </a:rPr>
              <a:pPr eaLnBrk="1" hangingPunct="1">
                <a:spcBef>
                  <a:spcPct val="0"/>
                </a:spcBef>
              </a:pPr>
              <a:t>1</a:t>
            </a:fld>
            <a:endParaRPr lang="en-US"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 Now there is an exact parallel to this in caring for sheep.</a:t>
            </a:r>
          </a:p>
          <a:p>
            <a:r>
              <a:rPr lang="en-US" altLang="en-US" smtClean="0"/>
              <a:t>2. Only those intimately acquainted with sheep and their habits understand the significance of a “cast” sheep or a “cast down” sheep.</a:t>
            </a:r>
          </a:p>
          <a:p>
            <a:r>
              <a:rPr lang="en-US" altLang="en-US" smtClean="0"/>
              <a:t>3. This is an old English shepherd's term for a sheep that has turned over on its</a:t>
            </a:r>
          </a:p>
          <a:p>
            <a:r>
              <a:rPr lang="en-US" altLang="en-US" smtClean="0"/>
              <a:t>back and cannot get up again by itself.</a:t>
            </a:r>
          </a:p>
          <a:p>
            <a:r>
              <a:rPr lang="en-US" altLang="en-US" smtClean="0"/>
              <a:t>4. A “cast” sheep is a very pathetic sight.</a:t>
            </a:r>
          </a:p>
          <a:p>
            <a:r>
              <a:rPr lang="en-US" altLang="en-US" smtClean="0"/>
              <a:t>a. Lying on its back, its feet in the air, it flals away frantically struggling to stand up, without success.</a:t>
            </a:r>
          </a:p>
          <a:p>
            <a:r>
              <a:rPr lang="en-US" altLang="en-US" smtClean="0"/>
              <a:t>b. Sometimes it will bleat a little for help, but generally it lies there lashing about in frightened frustration.</a:t>
            </a:r>
          </a:p>
          <a:p>
            <a:r>
              <a:rPr lang="en-US" altLang="en-US" smtClean="0"/>
              <a:t>c. If the owner does not arrive on the scene within a reasonably short time, the sheep will die.</a:t>
            </a:r>
          </a:p>
          <a:p>
            <a:r>
              <a:rPr lang="en-US" altLang="en-US" smtClean="0"/>
              <a:t>5. This is but another reason why it is so essential for a careful shepherd to look over his flock every day, counting them to see that all are able to be up and on their feet.</a:t>
            </a:r>
          </a:p>
          <a:p>
            <a:r>
              <a:rPr lang="en-US" altLang="en-US" smtClean="0"/>
              <a:t>6. If one or two are missing, often the first thought to flash into his mind is, “One of my sheep is cast somewhere. I must go in search and set it on its feet again.”</a:t>
            </a:r>
          </a:p>
          <a:p>
            <a:r>
              <a:rPr lang="en-US" altLang="en-US" smtClean="0"/>
              <a:t>D. In this case, the sheep needs the shepherd to turn it aright; or it will suffer greatly</a:t>
            </a:r>
          </a:p>
          <a:p>
            <a:r>
              <a:rPr lang="en-US" altLang="en-US" smtClean="0"/>
              <a:t>or even die in a very short time.</a:t>
            </a:r>
          </a:p>
          <a:p>
            <a:r>
              <a:rPr lang="en-US" altLang="en-US" smtClean="0"/>
              <a:t>1. Therefore, the shepherd has to keep a close watch over his flock, lest some of them suffer greatly through being “cast down.”</a:t>
            </a:r>
          </a:p>
          <a:p>
            <a:r>
              <a:rPr lang="en-US" altLang="en-US" smtClean="0"/>
              <a:t>E. The shepherd is not the only one who watches for the “cast down” sheep.</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2189A97-267F-4205-81C7-1086674132A0}" type="slidenum">
              <a:rPr lang="en-US" altLang="en-US" smtClean="0">
                <a:latin typeface="Arial" charset="0"/>
              </a:rPr>
              <a:pPr eaLnBrk="1" hangingPunct="1">
                <a:spcBef>
                  <a:spcPct val="0"/>
                </a:spcBef>
              </a:pPr>
              <a:t>10</a:t>
            </a:fld>
            <a:endParaRPr lang="en-US"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 So do the predators – wolves, coyotes, cougars, bears, vultures, etc.</a:t>
            </a:r>
          </a:p>
          <a:p>
            <a:r>
              <a:rPr lang="en-US" altLang="en-US" smtClean="0"/>
              <a:t>2. The Devil and his ministers are always watching for those Christians who are “cast down” within themselves. They are ready to devour them.</a:t>
            </a:r>
          </a:p>
          <a:p>
            <a:r>
              <a:rPr lang="en-US" altLang="en-US" smtClean="0"/>
              <a:t>3. 1 Peter 5:8 “Be sober, be vigilant; because your adversary the devil, as a roaring lion, walking about, seeking whom he may devour:”</a:t>
            </a:r>
          </a:p>
          <a:p>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B3FBACE-AA90-45C6-91BC-FE1A8BFAB5C7}" type="slidenum">
              <a:rPr lang="en-US" altLang="en-US" smtClean="0">
                <a:latin typeface="Arial" charset="0"/>
              </a:rPr>
              <a:pPr eaLnBrk="1" hangingPunct="1">
                <a:spcBef>
                  <a:spcPct val="0"/>
                </a:spcBef>
              </a:pPr>
              <a:t>11</a:t>
            </a:fld>
            <a:endParaRPr lang="en-US"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 Three Reasons why sheep are “cast down”</a:t>
            </a:r>
          </a:p>
          <a:p>
            <a:r>
              <a:rPr lang="en-US" altLang="en-US" smtClean="0"/>
              <a:t>1. Sheep look for a soft, comfortable, rounded hollow in the hillside where they can bed down – the sheep relax and roll over on their backs. They are cast.</a:t>
            </a:r>
          </a:p>
          <a:p>
            <a:r>
              <a:rPr lang="en-US" altLang="en-US" smtClean="0"/>
              <a:t>2. Too much wool.</a:t>
            </a:r>
          </a:p>
          <a:p>
            <a:r>
              <a:rPr lang="en-US" altLang="en-US" smtClean="0"/>
              <a:t>a. As time progresses, wool becomes long, heavy, and matted with mud, manure, burrs, and other debris.</a:t>
            </a:r>
          </a:p>
          <a:p>
            <a:r>
              <a:rPr lang="en-US" altLang="en-US" smtClean="0"/>
              <a:t>(1) Because of this, the sheep become weighted down and easily thrown off balance, causing many to be “cast down.”</a:t>
            </a:r>
          </a:p>
          <a:p>
            <a:r>
              <a:rPr lang="en-US" altLang="en-US" smtClean="0"/>
              <a:t>(2) The only remedy for this problem is to remove the wool by the shearing of the sheep – a necessity, but an unpleasant experience for the sheep.</a:t>
            </a:r>
          </a:p>
          <a:p>
            <a:r>
              <a:rPr lang="en-US" altLang="en-US" smtClean="0"/>
              <a:t>(3) Actually when it is all over both sheep and owner are relieved.</a:t>
            </a:r>
          </a:p>
          <a:p>
            <a:r>
              <a:rPr lang="en-US" altLang="en-US" smtClean="0"/>
              <a:t>(4) There is no longer the threat of being cast down, for the sheep there is the pleasure of being set free from a hot, heavy coat.</a:t>
            </a:r>
          </a:p>
          <a:p>
            <a:r>
              <a:rPr lang="en-US" altLang="en-US" smtClean="0"/>
              <a:t>3. Too fat – their weight makes it harder for them to be agile and nimble on their feet.</a:t>
            </a:r>
          </a:p>
          <a:p>
            <a:r>
              <a:rPr lang="en-US" altLang="en-US" smtClean="0"/>
              <a:t>a. Sheep need exercise!</a:t>
            </a:r>
          </a:p>
          <a:p>
            <a:r>
              <a:rPr lang="en-US" altLang="en-US" smtClean="0"/>
              <a:t>b. Sheep need a balanced diet (some grain and some grass).</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1B1F70A-903E-43C9-AE09-DC7FFF9CC901}" type="slidenum">
              <a:rPr lang="en-US" altLang="en-US" smtClean="0">
                <a:latin typeface="Arial" charset="0"/>
              </a:rPr>
              <a:pPr eaLnBrk="1" hangingPunct="1">
                <a:spcBef>
                  <a:spcPct val="0"/>
                </a:spcBef>
              </a:pPr>
              <a:t>12</a:t>
            </a:fld>
            <a:endParaRPr lang="en-US"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Sm reasons we as Christian can become spiritually “cast”</a:t>
            </a:r>
          </a:p>
          <a:p>
            <a:r>
              <a:rPr lang="en-US" altLang="en-US" smtClean="0"/>
              <a:t>1. Comfortable place</a:t>
            </a:r>
          </a:p>
          <a:p>
            <a:r>
              <a:rPr lang="en-US" altLang="en-US" smtClean="0"/>
              <a:t>a. There is always danger for the Christian when he looks for the easy place, the cozy corner, the comfortable position – the place where there are no hardships, no need for endurance</a:t>
            </a:r>
          </a:p>
          <a:p>
            <a:r>
              <a:rPr lang="en-US" altLang="en-US" smtClean="0"/>
              <a:t>b. The time when we think we have attained or have it made as Christians, it is then that we find ourselves in danger of being “cast down” through lethargy or despondency –</a:t>
            </a:r>
          </a:p>
          <a:p>
            <a:r>
              <a:rPr lang="en-US" altLang="en-US" smtClean="0"/>
              <a:t>c. 1 Corinthians 10:12, “Wherefore let him that thinks he stands take heed lest he fall.”</a:t>
            </a:r>
          </a:p>
          <a:p>
            <a:r>
              <a:rPr lang="en-US" altLang="en-US" smtClean="0"/>
              <a:t>2. So, too, Christians – when not quite right with the Lord, we become weighted</a:t>
            </a:r>
          </a:p>
          <a:p>
            <a:r>
              <a:rPr lang="en-US" altLang="en-US" smtClean="0"/>
              <a:t>down with the debris of this life. This causes us to be “cast down.” Notice</a:t>
            </a:r>
          </a:p>
          <a:p>
            <a:r>
              <a:rPr lang="en-US" altLang="en-US" smtClean="0"/>
              <a:t>the following verses.</a:t>
            </a:r>
          </a:p>
          <a:p>
            <a:r>
              <a:rPr lang="en-US" altLang="en-US" smtClean="0"/>
              <a:t>a. Heb. 12:1 “let us lay aside every weight, and the sin which so easily ensnares </a:t>
            </a:r>
            <a:r>
              <a:rPr lang="en-US" altLang="en-US" i="1" smtClean="0"/>
              <a:t>us,</a:t>
            </a:r>
            <a:r>
              <a:rPr lang="en-US" altLang="en-US" smtClean="0"/>
              <a:t> and let us run with endurance the race that is set before us”</a:t>
            </a:r>
          </a:p>
          <a:p>
            <a:r>
              <a:rPr lang="en-US" altLang="en-US" smtClean="0"/>
              <a:t>b. Ephesians 4:22, “that you put off, concerning your former conduct, the old man which grows corrupt according to the deceitful lusts”</a:t>
            </a:r>
          </a:p>
          <a:p>
            <a:r>
              <a:rPr lang="en-US" altLang="en-US" smtClean="0"/>
              <a:t>c. And similarly in dealing with our old self-life, there will come a day when the Master must take us in hand and apply the keen cutting edge of His Word to our lives. It may be an unpleasant business for a time.</a:t>
            </a:r>
          </a:p>
          <a:p>
            <a:r>
              <a:rPr lang="en-US" altLang="en-US" smtClean="0"/>
              <a:t>d. No doubt we'll struggle and kick about it. We may get a few cuts and wounds. But what a relief when it is all over.</a:t>
            </a:r>
          </a:p>
          <a:p>
            <a:r>
              <a:rPr lang="en-US" altLang="en-US" smtClean="0"/>
              <a:t>e. Oh, the pleasure of being set free from ourselves! What a restoration!</a:t>
            </a:r>
          </a:p>
          <a:p>
            <a:r>
              <a:rPr lang="en-US" altLang="en-US" smtClean="0"/>
              <a:t>3. We need a well-balanced diet from the Meadow and Barn of God’s Word.</a:t>
            </a:r>
          </a:p>
          <a:p>
            <a:r>
              <a:rPr lang="en-US" altLang="en-US" smtClean="0"/>
              <a:t>a. We need much of what we like to hear (evangelism, God’s love, grace), but we also need to hear that which is not so pleasant to our ears (sin and its consequences, hell, punishment) –</a:t>
            </a:r>
          </a:p>
          <a:p>
            <a:r>
              <a:rPr lang="en-US" altLang="en-US" smtClean="0"/>
              <a:t>b. We need to hear “the whole counsel of God.” – Acts 20:27.</a:t>
            </a:r>
          </a:p>
          <a:p>
            <a:r>
              <a:rPr lang="en-US" altLang="en-US" smtClean="0"/>
              <a:t>c. 1 Timothy 4:7 “reject profane and old wives' fables, and exercise yourself toward godliness.”</a:t>
            </a:r>
          </a:p>
          <a:p>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E7CFAEF-DD20-406F-AB63-5F9BD1AFE765}" type="slidenum">
              <a:rPr lang="en-US" altLang="en-US" smtClean="0">
                <a:latin typeface="Arial" charset="0"/>
              </a:rPr>
              <a:pPr eaLnBrk="1" hangingPunct="1">
                <a:spcBef>
                  <a:spcPct val="0"/>
                </a:spcBef>
              </a:pPr>
              <a:t>13</a:t>
            </a:fld>
            <a:endParaRPr lang="en-US"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smtClean="0"/>
              <a:t>4. The Shepherd cares for the sheep</a:t>
            </a:r>
          </a:p>
          <a:p>
            <a:pPr>
              <a:defRPr/>
            </a:pPr>
            <a:r>
              <a:rPr lang="en-US" altLang="en-US" dirty="0" smtClean="0"/>
              <a:t>A. The psalmist reminds us that “He restores my soul.”</a:t>
            </a:r>
          </a:p>
          <a:p>
            <a:pPr>
              <a:defRPr/>
            </a:pPr>
            <a:r>
              <a:rPr lang="en-US" altLang="en-US" dirty="0" smtClean="0"/>
              <a:t>1. But Who is this who will restore our souls?</a:t>
            </a:r>
          </a:p>
          <a:p>
            <a:pPr marL="228600" indent="-228600">
              <a:buFontTx/>
              <a:buAutoNum type="alphaLcPeriod"/>
              <a:defRPr/>
            </a:pPr>
            <a:r>
              <a:rPr lang="en-US" altLang="en-US" dirty="0" smtClean="0"/>
              <a:t>The He Who will restore your soul is the He Who flung far worlds into their orbits and Who maintains them in their paths</a:t>
            </a:r>
          </a:p>
          <a:p>
            <a:pPr>
              <a:defRPr/>
            </a:pPr>
            <a:r>
              <a:rPr lang="en-US" altLang="en-US" dirty="0" smtClean="0"/>
              <a:t>b. The He Who will restore your soul is the He Who made the lame to walk, the blind to see, the mute to talk, the leprous to be clean, and the dead to rise.</a:t>
            </a:r>
          </a:p>
          <a:p>
            <a:pPr>
              <a:defRPr/>
            </a:pPr>
            <a:r>
              <a:rPr lang="en-US" altLang="en-US" dirty="0" smtClean="0"/>
              <a:t>c. The He Who will restore your soul is the He Who has all power in heaven and earth and will restore the joy of our salvation</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0BEE9F2-E204-4100-B75F-08AEF224ACCD}" type="slidenum">
              <a:rPr lang="en-US" altLang="en-US" smtClean="0">
                <a:solidFill>
                  <a:srgbClr val="000000"/>
                </a:solidFill>
                <a:latin typeface="Arial" charset="0"/>
              </a:rPr>
              <a:pPr eaLnBrk="1" hangingPunct="1">
                <a:spcBef>
                  <a:spcPct val="0"/>
                </a:spcBef>
              </a:pPr>
              <a:t>14</a:t>
            </a:fld>
            <a:endParaRPr lang="en-US" altLang="en-US" smtClean="0">
              <a:solidFill>
                <a:srgbClr val="000000"/>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2. The shepherd who finds a sheep that is cast cares for it immediately</a:t>
            </a:r>
          </a:p>
          <a:p>
            <a:r>
              <a:rPr lang="en-US" altLang="en-US" smtClean="0"/>
              <a:t>a. He turns it over and helps it get up onto its feet.</a:t>
            </a:r>
          </a:p>
          <a:p>
            <a:r>
              <a:rPr lang="en-US" altLang="en-US" smtClean="0"/>
              <a:t>b. Sometimes they will stumble and stagger and fall again.</a:t>
            </a:r>
          </a:p>
          <a:p>
            <a:r>
              <a:rPr lang="en-US" altLang="en-US" smtClean="0"/>
              <a:t>c. But the shepherd keeps on helping it to get up and finally the sheep regains its equilibrium and is able to walk steadily.</a:t>
            </a:r>
          </a:p>
          <a:p>
            <a:r>
              <a:rPr lang="en-US" altLang="en-US" smtClean="0"/>
              <a:t>d. Then it runs to rejoin the flock because it has been set free from its fears and frustrations and given another chance to live a little longer.</a:t>
            </a:r>
          </a:p>
          <a:p>
            <a:r>
              <a:rPr lang="en-US" altLang="en-US" smtClean="0"/>
              <a:t>e. It has been restored</a:t>
            </a:r>
          </a:p>
          <a:p>
            <a:r>
              <a:rPr lang="en-US" altLang="en-US" smtClean="0"/>
              <a:t>3. Our shepherd restores our soul</a:t>
            </a:r>
          </a:p>
          <a:p>
            <a:r>
              <a:rPr lang="en-US" altLang="en-US" smtClean="0"/>
              <a:t>a. Many people have the mistaken idea that when a child of God falls and goes back into sin that God is disgusted, fed-up and furious with him.</a:t>
            </a:r>
          </a:p>
          <a:p>
            <a:r>
              <a:rPr lang="en-US" altLang="en-US" smtClean="0"/>
              <a:t>b. That is not true.</a:t>
            </a:r>
          </a:p>
          <a:p>
            <a:r>
              <a:rPr lang="en-US" altLang="en-US" smtClean="0"/>
              <a:t>c. He has the same feelings of concern and compassion for cast men and women as a shepherd has for his cast sheep.</a:t>
            </a:r>
          </a:p>
          <a:p>
            <a:r>
              <a:rPr lang="en-US" altLang="en-US" smtClean="0"/>
              <a:t>d. He weeps over those who turn away from him and refuse to return his love by being obedient to his commands.</a:t>
            </a:r>
          </a:p>
          <a:p>
            <a:r>
              <a:rPr lang="en-US" altLang="en-US" smtClean="0"/>
              <a:t>e. When we read the life story of Jesus Christ and examine carefully His</a:t>
            </a:r>
          </a:p>
          <a:p>
            <a:r>
              <a:rPr lang="en-US" altLang="en-US" smtClean="0"/>
              <a:t>conduct in coping with human need, I see Him again and again as the Good</a:t>
            </a:r>
          </a:p>
          <a:p>
            <a:r>
              <a:rPr lang="en-US" altLang="en-US" smtClean="0"/>
              <a:t>Shepherd picking up “cast” sheep.</a:t>
            </a:r>
          </a:p>
          <a:p>
            <a:r>
              <a:rPr lang="en-US" altLang="en-US" smtClean="0"/>
              <a:t>(1) The tenderness, the love, the patience that He used to restore Peter's soul after the terrible tragedy of his temptations is a classic picture of</a:t>
            </a:r>
          </a:p>
          <a:p>
            <a:r>
              <a:rPr lang="en-US" altLang="en-US" smtClean="0"/>
              <a:t>the Christ coming to restore one of His own.</a:t>
            </a:r>
          </a:p>
          <a:p>
            <a:r>
              <a:rPr lang="en-US" altLang="en-US" smtClean="0"/>
              <a:t>(2) And so He comes quietly, gently, reassuringly to me no matter when or where or how I may be cast down.</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1EA92FA-CBB5-41EA-B8EE-8DE231CDA434}" type="slidenum">
              <a:rPr lang="en-US" altLang="en-US" smtClean="0">
                <a:latin typeface="Arial" charset="0"/>
              </a:rPr>
              <a:pPr eaLnBrk="1" hangingPunct="1">
                <a:spcBef>
                  <a:spcPct val="0"/>
                </a:spcBef>
              </a:pPr>
              <a:t>15</a:t>
            </a:fld>
            <a:endParaRPr lang="en-US"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 Sheep do not know how to care for themselves</a:t>
            </a:r>
          </a:p>
          <a:p>
            <a:r>
              <a:rPr lang="en-US" altLang="en-US" smtClean="0"/>
              <a:t>a. If left to themselves they will follow the same trails until they become ruts; graze the same hills until they turn to desert wastes; pollute their own ground until it is corrupt with disease and parasites.</a:t>
            </a:r>
          </a:p>
          <a:p>
            <a:r>
              <a:rPr lang="en-US" altLang="en-US" smtClean="0"/>
              <a:t>b. No other livestock requires more careful handling, more detailed direction, than do sheep. No doubt David, as a shepherd himself, had learned this firsthand from tough experience.</a:t>
            </a:r>
          </a:p>
          <a:p>
            <a:r>
              <a:rPr lang="en-US" altLang="en-US" smtClean="0"/>
              <a:t>2. Our behavior patterns and life habits are so much like that of sheep </a:t>
            </a:r>
            <a:r>
              <a:rPr lang="en-US" altLang="en-US" b="1" smtClean="0"/>
              <a:t>(CLICK)</a:t>
            </a:r>
          </a:p>
          <a:p>
            <a:r>
              <a:rPr lang="en-US" altLang="en-US" smtClean="0"/>
              <a:t>a. We prefer to follow our own fancies and turn to our own ways. Isa. 53:6 “All we like sheep have gone astray; we have turned every one to his own way” </a:t>
            </a:r>
          </a:p>
          <a:p>
            <a:r>
              <a:rPr lang="en-US" altLang="en-US" smtClean="0"/>
              <a:t>b. And this we do deliberately, repeatedly, even to our own demise.</a:t>
            </a:r>
          </a:p>
          <a:p>
            <a:r>
              <a:rPr lang="en-US" altLang="en-US" smtClean="0"/>
              <a:t>c. We read in Proverbs 14:12, “There is a way which seems right unto a man, but the end thereof are the ways of death.”</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F2C15A5-E490-445C-A41F-2531698883E7}" type="slidenum">
              <a:rPr lang="en-US" altLang="en-US" smtClean="0">
                <a:latin typeface="Arial" charset="0"/>
              </a:rPr>
              <a:pPr eaLnBrk="1" hangingPunct="1">
                <a:spcBef>
                  <a:spcPct val="0"/>
                </a:spcBef>
              </a:pPr>
              <a:t>16</a:t>
            </a:fld>
            <a:endParaRPr lang="en-US"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 In contrast to which Christ the Good Shepherd comes gently and says,</a:t>
            </a:r>
          </a:p>
          <a:p>
            <a:r>
              <a:rPr lang="en-US" altLang="en-US" smtClean="0"/>
              <a:t>a. “I am the way, the truth, and the life: no man cometh unto the Father, but by me”</a:t>
            </a:r>
          </a:p>
          <a:p>
            <a:r>
              <a:rPr lang="en-US" altLang="en-US" smtClean="0"/>
              <a:t>b. “I am come that they might have life, and that they might have it more abundantly”</a:t>
            </a:r>
          </a:p>
          <a:p>
            <a:r>
              <a:rPr lang="en-US" altLang="en-US" smtClean="0"/>
              <a:t>c. “If any man will come after me, let him deny himself, and take up his cross, and follow me.” </a:t>
            </a:r>
          </a:p>
          <a:p>
            <a:r>
              <a:rPr lang="en-US" altLang="en-US" smtClean="0"/>
              <a:t>2. If we follow Him and fall down, and then come back to Him he will restore our soul.</a:t>
            </a:r>
          </a:p>
          <a:p>
            <a:r>
              <a:rPr lang="en-US" altLang="en-US" smtClean="0"/>
              <a:t>3. He knows all about us and wants us to be safe in his fold.</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47DA9E6-FB3D-4074-A006-C92E2BF9AB06}" type="slidenum">
              <a:rPr lang="en-US" altLang="en-US" smtClean="0">
                <a:latin typeface="Arial" charset="0"/>
              </a:rPr>
              <a:pPr eaLnBrk="1" hangingPunct="1">
                <a:spcBef>
                  <a:spcPct val="0"/>
                </a:spcBef>
              </a:pPr>
              <a:t>17</a:t>
            </a:fld>
            <a:endParaRPr lang="en-US"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58016F6-009A-413D-92A7-84F160C7F772}" type="slidenum">
              <a:rPr lang="en-US" altLang="en-US" smtClean="0">
                <a:solidFill>
                  <a:srgbClr val="000000"/>
                </a:solidFill>
                <a:latin typeface="Arial" charset="0"/>
              </a:rPr>
              <a:pPr eaLnBrk="1" hangingPunct="1">
                <a:spcBef>
                  <a:spcPct val="0"/>
                </a:spcBef>
              </a:pPr>
              <a:t>18</a:t>
            </a:fld>
            <a:endParaRPr lang="en-US" altLang="en-US" smtClean="0">
              <a:solidFill>
                <a:srgbClr val="000000"/>
              </a:solidFill>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FEB6E70-1372-4AE5-BC5E-B6477F1682CA}" type="slidenum">
              <a:rPr lang="en-US" altLang="en-US" smtClean="0">
                <a:solidFill>
                  <a:srgbClr val="000000"/>
                </a:solidFill>
                <a:latin typeface="Arial" charset="0"/>
              </a:rPr>
              <a:pPr eaLnBrk="1" hangingPunct="1">
                <a:spcBef>
                  <a:spcPct val="0"/>
                </a:spcBef>
              </a:pPr>
              <a:t>19</a:t>
            </a:fld>
            <a:endParaRPr lang="en-US" altLang="en-US" smtClean="0">
              <a:solidFill>
                <a:srgbClr val="000000"/>
              </a:solidFill>
              <a:latin typeface="Arial"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8600" indent="-228600">
              <a:buFontTx/>
              <a:buAutoNum type="arabicPeriod"/>
              <a:defRPr/>
            </a:pPr>
            <a:r>
              <a:rPr lang="en-US" dirty="0" smtClean="0"/>
              <a:t>Verses</a:t>
            </a:r>
          </a:p>
          <a:p>
            <a:pPr>
              <a:defRPr/>
            </a:pPr>
            <a:r>
              <a:rPr lang="en-US" altLang="en-US" dirty="0" smtClean="0"/>
              <a:t>2. The LORD is a Good Shepherd who provides all that we, the sheep of His pasture, could ever need.</a:t>
            </a:r>
          </a:p>
          <a:p>
            <a:pPr>
              <a:defRPr/>
            </a:pPr>
            <a:r>
              <a:rPr lang="en-US" altLang="en-US" dirty="0" smtClean="0"/>
              <a:t>a. Not only is He the Good Shepherd because of His provisions of green pastures and cool, clear, clean water; but also, because of the other good things he does for us.</a:t>
            </a:r>
          </a:p>
          <a:p>
            <a:pPr>
              <a:defRPr/>
            </a:pPr>
            <a:r>
              <a:rPr lang="en-US" altLang="en-US" dirty="0" smtClean="0"/>
              <a:t>b. Today, we will consider the phrase, “He restores my soul…”</a:t>
            </a:r>
          </a:p>
          <a:p>
            <a:pPr>
              <a:defRPr/>
            </a:pPr>
            <a:endParaRPr 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691FCE6-80CF-46E7-851A-7CA30F116645}" type="slidenum">
              <a:rPr lang="en-US" altLang="en-US" smtClean="0">
                <a:latin typeface="Arial" charset="0"/>
              </a:rPr>
              <a:pPr eaLnBrk="1" hangingPunct="1">
                <a:spcBef>
                  <a:spcPct val="0"/>
                </a:spcBef>
              </a:pPr>
              <a:t>2</a:t>
            </a:fld>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 In the Bible there is this relationship between God and man. He compares it to a father and his children and a shepherd to his sheep. We are like Sheep.</a:t>
            </a:r>
          </a:p>
          <a:p>
            <a:r>
              <a:rPr lang="en-US" altLang="en-US" smtClean="0"/>
              <a:t>a. In Psalms 23 David is not speaking as the shepherd, though he was one, but as a sheep, one of the flock.</a:t>
            </a:r>
          </a:p>
          <a:p>
            <a:r>
              <a:rPr lang="en-US" altLang="en-US" smtClean="0"/>
              <a:t>b. David was saying that the Lord is my shepherd, my owner. He knew that the life of sheep depended upon the man who owned them and cared for them. </a:t>
            </a:r>
            <a:r>
              <a:rPr lang="en-US" altLang="en-US" b="1" smtClean="0"/>
              <a:t>(CLICK)</a:t>
            </a:r>
          </a:p>
          <a:p>
            <a:r>
              <a:rPr lang="en-US" altLang="en-US" smtClean="0"/>
              <a:t>c. Ps. 100:3 “Know that the LORD, He is God; It is He who has made us, and not we ourselves; We are His people and the sheep of His pasture.” </a:t>
            </a:r>
          </a:p>
          <a:p>
            <a:r>
              <a:rPr lang="en-US" altLang="en-US" smtClean="0"/>
              <a:t>2. As Christians, we are the sheep of God's pasture and only He can restore our souls.</a:t>
            </a:r>
          </a:p>
          <a:p>
            <a:r>
              <a:rPr lang="en-US" altLang="en-US" smtClean="0"/>
              <a:t>3. We, the sheep of our Lord’s pasture, will at some time in our Christian lives experience this grace that the LORD ministers to those who are “cast down;” or backslidden.</a:t>
            </a:r>
          </a:p>
          <a:p>
            <a:r>
              <a:rPr lang="en-US" altLang="en-US" smtClean="0"/>
              <a:t>a. When we, the sheep of His pasture, go astray, He never loses His love for us.</a:t>
            </a:r>
          </a:p>
          <a:p>
            <a:r>
              <a:rPr lang="en-US" altLang="en-US" smtClean="0"/>
              <a:t>b. He watches over His sheep when they are right where they should be, and when they go astray.</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EDD338E-00A6-4F78-BB09-C42F0CC7B4A8}" type="slidenum">
              <a:rPr lang="en-US" altLang="en-US" smtClean="0">
                <a:latin typeface="Arial" charset="0"/>
              </a:rPr>
              <a:pPr eaLnBrk="1" hangingPunct="1">
                <a:spcBef>
                  <a:spcPct val="0"/>
                </a:spcBef>
              </a:pPr>
              <a:t>3</a:t>
            </a:fld>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1. WE ARE LIKE SHEEP</a:t>
            </a:r>
          </a:p>
          <a:p>
            <a:r>
              <a:rPr lang="en-US" altLang="en-US" smtClean="0"/>
              <a:t>1. It is no accident that God has chosen to call us sheep. The behavior of sheep and human beings is similar in many ways. </a:t>
            </a:r>
          </a:p>
          <a:p>
            <a:r>
              <a:rPr lang="en-US" altLang="en-US" smtClean="0"/>
              <a:t>2. Ps. 78:52 “But made His own people to go forth like sheep, and guided them in the wilderness like a flock.”</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BF0A6C0-D33E-4E7A-A34B-851D50030053}" type="slidenum">
              <a:rPr lang="en-US" altLang="en-US" smtClean="0">
                <a:latin typeface="Arial" charset="0"/>
              </a:rPr>
              <a:pPr eaLnBrk="1" hangingPunct="1">
                <a:spcBef>
                  <a:spcPct val="0"/>
                </a:spcBef>
              </a:pPr>
              <a:t>4</a:t>
            </a:fld>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Sheep will not lie down (rest) unless four requirements are met:</a:t>
            </a:r>
          </a:p>
          <a:p>
            <a:r>
              <a:rPr lang="en-US" altLang="en-US" smtClean="0"/>
              <a:t>1. They must be free of all fear</a:t>
            </a:r>
          </a:p>
          <a:p>
            <a:r>
              <a:rPr lang="en-US" altLang="en-US" smtClean="0"/>
              <a:t>2. They must be free from friction with the other sheep</a:t>
            </a:r>
          </a:p>
          <a:p>
            <a:r>
              <a:rPr lang="en-US" altLang="en-US" smtClean="0"/>
              <a:t>3. They must be free from pests</a:t>
            </a:r>
          </a:p>
          <a:p>
            <a:r>
              <a:rPr lang="en-US" altLang="en-US" smtClean="0"/>
              <a:t>4. They must be free from hunger</a:t>
            </a:r>
          </a:p>
          <a:p>
            <a:r>
              <a:rPr lang="en-US" altLang="en-US" smtClean="0"/>
              <a:t>5. A flock that is restless, discontented, always agitated, and disturbed never does well.</a:t>
            </a:r>
          </a:p>
          <a:p>
            <a:r>
              <a:rPr lang="en-US" altLang="en-US" smtClean="0"/>
              <a:t>6. And the same is true of people.</a:t>
            </a:r>
          </a:p>
          <a:p>
            <a:r>
              <a:rPr lang="en-US" altLang="en-US" smtClean="0"/>
              <a:t>B. We can only be at ease when we learn to conquer worry. Jesus teaches us how to do that in Matthew 6:25-34</a:t>
            </a:r>
          </a:p>
          <a:p>
            <a:r>
              <a:rPr lang="en-US" altLang="en-US" smtClean="0"/>
              <a:t>1. Don’t worry about what you are going to eat or drink.</a:t>
            </a:r>
          </a:p>
          <a:p>
            <a:r>
              <a:rPr lang="en-US" altLang="en-US" smtClean="0"/>
              <a:t>2. Don’t worry about the clothing that you are going to wear</a:t>
            </a:r>
          </a:p>
          <a:p>
            <a:r>
              <a:rPr lang="en-US" altLang="en-US" smtClean="0"/>
              <a:t>3. God knows that you have need of all these things</a:t>
            </a:r>
          </a:p>
          <a:p>
            <a:r>
              <a:rPr lang="en-US" altLang="en-US" smtClean="0"/>
              <a:t>4. Here is the way to have all these things and be content.</a:t>
            </a:r>
          </a:p>
          <a:p>
            <a:r>
              <a:rPr lang="en-US" altLang="en-US" smtClean="0"/>
              <a:t>5. v. 33 “But seek first the kingdom of God, and His righteousness; and all these things shall be added unto you.”</a:t>
            </a:r>
          </a:p>
          <a:p>
            <a:r>
              <a:rPr lang="en-US" altLang="en-US" smtClean="0"/>
              <a:t>a. Kingdom is the church</a:t>
            </a:r>
          </a:p>
          <a:p>
            <a:r>
              <a:rPr lang="en-US" altLang="en-US" smtClean="0"/>
              <a:t>b. Righteousness is right living</a:t>
            </a:r>
          </a:p>
          <a:p>
            <a:r>
              <a:rPr lang="en-US" altLang="en-US" smtClean="0"/>
              <a:t>c. Put these things first in your life -</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35FF337-FC62-43B8-A6AB-70FD5B5B4227}" type="slidenum">
              <a:rPr lang="en-US" altLang="en-US" smtClean="0">
                <a:latin typeface="Arial" charset="0"/>
              </a:rPr>
              <a:pPr eaLnBrk="1" hangingPunct="1">
                <a:spcBef>
                  <a:spcPct val="0"/>
                </a:spcBef>
              </a:pPr>
              <a:t>5</a:t>
            </a:fld>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Sheep must have water in order to survive</a:t>
            </a:r>
          </a:p>
          <a:p>
            <a:r>
              <a:rPr lang="en-US" altLang="en-US" smtClean="0"/>
              <a:t>1. When sheep are thirsty, they become restless and set out in search of water to satisfy their thirst.</a:t>
            </a:r>
          </a:p>
          <a:p>
            <a:r>
              <a:rPr lang="en-US" altLang="en-US" smtClean="0"/>
              <a:t>2. If not led to the good water supplies of clean, pure water, they will often end up drinking from the polluted pot holes where they pick up such internal parasites as nematodes, liver flukes or other germs.</a:t>
            </a:r>
          </a:p>
          <a:p>
            <a:r>
              <a:rPr lang="en-US" altLang="en-US" smtClean="0"/>
              <a:t>3. Christ, our Good Shepherd, made it clear that thirsty souls of men and women can only be fully satisfied when their capacity and thirst for spiritual life is fully quenched by drawing on Himself. </a:t>
            </a:r>
            <a:r>
              <a:rPr lang="en-US" altLang="en-US" b="1" smtClean="0"/>
              <a:t>(CLICK)</a:t>
            </a:r>
          </a:p>
          <a:p>
            <a:r>
              <a:rPr lang="en-US" altLang="en-US" smtClean="0"/>
              <a:t>4. In Matthew 5:6 He said, “Blessed are they which do hunger and thirst after righteousness: for they shall be filled [satisfied].”</a:t>
            </a:r>
          </a:p>
          <a:p>
            <a:r>
              <a:rPr lang="en-US" altLang="en-US" smtClean="0"/>
              <a:t>5. At the great feast in Jerusalem He declared boldly, “If any man thirst, let himcome unto me and drink.” </a:t>
            </a:r>
          </a:p>
          <a:p>
            <a:r>
              <a:rPr lang="en-US" altLang="en-US" smtClean="0"/>
              <a:t>6. God’s Word can satisfy our needs. 2 Peter 1:3 “His divine power has given to us </a:t>
            </a:r>
            <a:r>
              <a:rPr lang="en-US" altLang="en-US" u="sng" smtClean="0"/>
              <a:t>all things that pertain to life and godliness</a:t>
            </a:r>
            <a:r>
              <a:rPr lang="en-US" altLang="en-US" smtClean="0"/>
              <a:t>, through the knowledge of Him who called us by glory and virtue”</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E91DCD7-3EBD-475E-A892-7EA7323A8028}" type="slidenum">
              <a:rPr lang="en-US" altLang="en-US" smtClean="0">
                <a:latin typeface="Arial" charset="0"/>
              </a:rPr>
              <a:pPr eaLnBrk="1" hangingPunct="1">
                <a:spcBef>
                  <a:spcPct val="0"/>
                </a:spcBef>
              </a:pPr>
              <a:t>6</a:t>
            </a:fld>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Sheep often lose their way.</a:t>
            </a:r>
          </a:p>
          <a:p>
            <a:r>
              <a:rPr lang="en-US" altLang="en-US" smtClean="0"/>
              <a:t>1. They can be in a pasture with plenty of grass and adequate water, and still wander aimlessly until they have nothing to eat or drink.</a:t>
            </a:r>
          </a:p>
          <a:p>
            <a:r>
              <a:rPr lang="en-US" altLang="en-US" smtClean="0"/>
              <a:t>2. Once lost, they can't find their way back.</a:t>
            </a:r>
          </a:p>
          <a:p>
            <a:r>
              <a:rPr lang="en-US" altLang="en-US" smtClean="0"/>
              <a:t>3. Many animals seem to have inborn compasses – not so with sheep. Once lost, the shepherds must go and find them.</a:t>
            </a:r>
          </a:p>
          <a:p>
            <a:r>
              <a:rPr lang="en-US" altLang="en-US" smtClean="0"/>
              <a:t>4. Spiritually, people are like sheep. </a:t>
            </a:r>
            <a:r>
              <a:rPr lang="en-US" altLang="en-US" b="1" smtClean="0"/>
              <a:t>(CLICK)</a:t>
            </a:r>
          </a:p>
          <a:p>
            <a:r>
              <a:rPr lang="en-US" altLang="en-US" smtClean="0"/>
              <a:t>a. Isaiah the prophet wrote in Isaiah 53:6, “All we like sheep have gone astray…”</a:t>
            </a:r>
          </a:p>
          <a:p>
            <a:r>
              <a:rPr lang="en-US" altLang="en-US" smtClean="0"/>
              <a:t>b. It doesn’t matter how educated, book smart, rich, popular, or how experienced you are, we can fall.</a:t>
            </a:r>
          </a:p>
          <a:p>
            <a:r>
              <a:rPr lang="en-US" altLang="en-US" smtClean="0"/>
              <a:t>c. Paul wrote, “Therefore let him who thinks he stands take heed lest he fall” </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59F8BBF-FCBC-4F80-AD81-C8969611D093}" type="slidenum">
              <a:rPr lang="en-US" altLang="en-US" smtClean="0">
                <a:latin typeface="Arial" charset="0"/>
              </a:rPr>
              <a:pPr eaLnBrk="1" hangingPunct="1">
                <a:spcBef>
                  <a:spcPct val="0"/>
                </a:spcBef>
              </a:pPr>
              <a:t>7</a:t>
            </a:fld>
            <a:endParaRPr lang="en-US"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In spite of all of the warnings, we can still go astray.</a:t>
            </a:r>
          </a:p>
          <a:p>
            <a:r>
              <a:rPr lang="en-US" altLang="en-US" smtClean="0"/>
              <a:t>1. But the Lord is not finished with us when that happens.</a:t>
            </a:r>
          </a:p>
          <a:p>
            <a:r>
              <a:rPr lang="en-US" altLang="en-US" smtClean="0"/>
              <a:t>2. The psalmist reminds us that “He restoreth my soul.”</a:t>
            </a:r>
          </a:p>
          <a:p>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7AB2FD7-133F-4CF4-AFEC-1E024ABE5287}" type="slidenum">
              <a:rPr lang="en-US" altLang="en-US" smtClean="0">
                <a:solidFill>
                  <a:srgbClr val="000000"/>
                </a:solidFill>
                <a:latin typeface="Arial" charset="0"/>
              </a:rPr>
              <a:pPr eaLnBrk="1" hangingPunct="1">
                <a:spcBef>
                  <a:spcPct val="0"/>
                </a:spcBef>
              </a:pPr>
              <a:t>8</a:t>
            </a:fld>
            <a:endParaRPr lang="en-US" altLang="en-US" smtClean="0">
              <a:solidFill>
                <a:srgbClr val="000000"/>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2. BEING CAST DOWN</a:t>
            </a:r>
          </a:p>
          <a:p>
            <a:r>
              <a:rPr lang="en-US" altLang="en-US" smtClean="0"/>
              <a:t>B. David knew what it was to be cast down and dejected.</a:t>
            </a:r>
          </a:p>
          <a:p>
            <a:r>
              <a:rPr lang="en-US" altLang="en-US" smtClean="0"/>
              <a:t>1. He had tasted defeat in his life and felt the frustration of having fallen under temptation.</a:t>
            </a:r>
          </a:p>
          <a:p>
            <a:r>
              <a:rPr lang="en-US" altLang="en-US" smtClean="0"/>
              <a:t>2. David was acquainted with the bitterness of feeling hopeless and without strength in himself. </a:t>
            </a:r>
            <a:r>
              <a:rPr lang="en-US" altLang="en-US" b="1" smtClean="0"/>
              <a:t>(CLICK)</a:t>
            </a:r>
          </a:p>
          <a:p>
            <a:r>
              <a:rPr lang="en-US" altLang="en-US" smtClean="0"/>
              <a:t>3. In Psalm 42:11 he cries out, “Why are you cast down, O my soul? And why are you disquieted within me? Hope in God; For I shall yet praise Him, The help of my countenance and my God.”</a:t>
            </a:r>
          </a:p>
          <a:p>
            <a:r>
              <a:rPr lang="en-US" altLang="en-US" smtClean="0"/>
              <a:t>4. Psalms 42:6 “O my God, my soul is cast down within me.”</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7D88D9F-5CF0-478D-8986-A36E7818472B}" type="slidenum">
              <a:rPr lang="en-US" altLang="en-US" smtClean="0">
                <a:latin typeface="Arial" charset="0"/>
              </a:rPr>
              <a:pPr eaLnBrk="1" hangingPunct="1">
                <a:spcBef>
                  <a:spcPct val="0"/>
                </a:spcBef>
              </a:pPr>
              <a:t>9</a:t>
            </a:fld>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F598FE-AC23-40D9-AEDD-E04116321594}" type="slidenum">
              <a:rPr lang="en-US"/>
              <a:pPr>
                <a:defRPr/>
              </a:pPr>
              <a:t>‹#›</a:t>
            </a:fld>
            <a:endParaRPr lang="en-US"/>
          </a:p>
        </p:txBody>
      </p:sp>
    </p:spTree>
    <p:extLst>
      <p:ext uri="{BB962C8B-B14F-4D97-AF65-F5344CB8AC3E}">
        <p14:creationId xmlns:p14="http://schemas.microsoft.com/office/powerpoint/2010/main" val="4082151191"/>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843332-88F7-45C8-B379-4FE98C9381F0}" type="slidenum">
              <a:rPr lang="en-US"/>
              <a:pPr>
                <a:defRPr/>
              </a:pPr>
              <a:t>‹#›</a:t>
            </a:fld>
            <a:endParaRPr lang="en-US"/>
          </a:p>
        </p:txBody>
      </p:sp>
    </p:spTree>
    <p:extLst>
      <p:ext uri="{BB962C8B-B14F-4D97-AF65-F5344CB8AC3E}">
        <p14:creationId xmlns:p14="http://schemas.microsoft.com/office/powerpoint/2010/main" val="147251278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98496A-7ED3-423C-A103-2D4CB8AD94A6}" type="slidenum">
              <a:rPr lang="en-US"/>
              <a:pPr>
                <a:defRPr/>
              </a:pPr>
              <a:t>‹#›</a:t>
            </a:fld>
            <a:endParaRPr lang="en-US"/>
          </a:p>
        </p:txBody>
      </p:sp>
    </p:spTree>
    <p:extLst>
      <p:ext uri="{BB962C8B-B14F-4D97-AF65-F5344CB8AC3E}">
        <p14:creationId xmlns:p14="http://schemas.microsoft.com/office/powerpoint/2010/main" val="303272814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897DF71-EE8C-4D11-A4DA-D234E188DFAB}" type="datetimeFigureOut">
              <a:rPr lang="en-US"/>
              <a:pPr>
                <a:defRPr/>
              </a:pPr>
              <a:t>11/27/2014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ABDEFC-DCDB-4101-8C7F-3227ACAF07FD}" type="slidenum">
              <a:rPr lang="en-US"/>
              <a:pPr>
                <a:defRPr/>
              </a:pPr>
              <a:t>‹#›</a:t>
            </a:fld>
            <a:endParaRPr lang="en-US"/>
          </a:p>
        </p:txBody>
      </p:sp>
    </p:spTree>
    <p:extLst>
      <p:ext uri="{BB962C8B-B14F-4D97-AF65-F5344CB8AC3E}">
        <p14:creationId xmlns:p14="http://schemas.microsoft.com/office/powerpoint/2010/main" val="2784083472"/>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02699E-A338-4730-A192-5C9CC933A270}" type="datetimeFigureOut">
              <a:rPr lang="en-US"/>
              <a:pPr>
                <a:defRPr/>
              </a:pPr>
              <a:t>11/27/2014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37A073-8A2D-42DE-9996-F9979B94827E}" type="slidenum">
              <a:rPr lang="en-US"/>
              <a:pPr>
                <a:defRPr/>
              </a:pPr>
              <a:t>‹#›</a:t>
            </a:fld>
            <a:endParaRPr lang="en-US"/>
          </a:p>
        </p:txBody>
      </p:sp>
    </p:spTree>
    <p:extLst>
      <p:ext uri="{BB962C8B-B14F-4D97-AF65-F5344CB8AC3E}">
        <p14:creationId xmlns:p14="http://schemas.microsoft.com/office/powerpoint/2010/main" val="3719875453"/>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D5F1122-8CE4-4738-B1B3-A26095D53B4E}" type="datetimeFigureOut">
              <a:rPr lang="en-US"/>
              <a:pPr>
                <a:defRPr/>
              </a:pPr>
              <a:t>11/27/2014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DA2712-6918-415D-83B5-F887FDA55CD7}" type="slidenum">
              <a:rPr lang="en-US"/>
              <a:pPr>
                <a:defRPr/>
              </a:pPr>
              <a:t>‹#›</a:t>
            </a:fld>
            <a:endParaRPr lang="en-US"/>
          </a:p>
        </p:txBody>
      </p:sp>
    </p:spTree>
    <p:extLst>
      <p:ext uri="{BB962C8B-B14F-4D97-AF65-F5344CB8AC3E}">
        <p14:creationId xmlns:p14="http://schemas.microsoft.com/office/powerpoint/2010/main" val="3737866208"/>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0B2ABB4-DCBC-4261-AF72-42F14B5E5B1E}" type="datetimeFigureOut">
              <a:rPr lang="en-US"/>
              <a:pPr>
                <a:defRPr/>
              </a:pPr>
              <a:t>11/27/2014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A3E14B-B57B-4ED2-8768-2AB0E7E437AB}" type="slidenum">
              <a:rPr lang="en-US"/>
              <a:pPr>
                <a:defRPr/>
              </a:pPr>
              <a:t>‹#›</a:t>
            </a:fld>
            <a:endParaRPr lang="en-US"/>
          </a:p>
        </p:txBody>
      </p:sp>
    </p:spTree>
    <p:extLst>
      <p:ext uri="{BB962C8B-B14F-4D97-AF65-F5344CB8AC3E}">
        <p14:creationId xmlns:p14="http://schemas.microsoft.com/office/powerpoint/2010/main" val="59555473"/>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F05F8A8-8C5A-4AF8-B939-D1906D129C7B}" type="datetimeFigureOut">
              <a:rPr lang="en-US"/>
              <a:pPr>
                <a:defRPr/>
              </a:pPr>
              <a:t>11/27/2014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81619A0-E690-49A6-A8EC-995DEAF4E997}" type="slidenum">
              <a:rPr lang="en-US"/>
              <a:pPr>
                <a:defRPr/>
              </a:pPr>
              <a:t>‹#›</a:t>
            </a:fld>
            <a:endParaRPr lang="en-US"/>
          </a:p>
        </p:txBody>
      </p:sp>
    </p:spTree>
    <p:extLst>
      <p:ext uri="{BB962C8B-B14F-4D97-AF65-F5344CB8AC3E}">
        <p14:creationId xmlns:p14="http://schemas.microsoft.com/office/powerpoint/2010/main" val="1649055297"/>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846467D-84B4-4136-BC77-94CDB2750353}" type="datetimeFigureOut">
              <a:rPr lang="en-US"/>
              <a:pPr>
                <a:defRPr/>
              </a:pPr>
              <a:t>11/27/2014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5154963-A57D-4461-B8BA-61FACC195C50}" type="slidenum">
              <a:rPr lang="en-US"/>
              <a:pPr>
                <a:defRPr/>
              </a:pPr>
              <a:t>‹#›</a:t>
            </a:fld>
            <a:endParaRPr lang="en-US"/>
          </a:p>
        </p:txBody>
      </p:sp>
    </p:spTree>
    <p:extLst>
      <p:ext uri="{BB962C8B-B14F-4D97-AF65-F5344CB8AC3E}">
        <p14:creationId xmlns:p14="http://schemas.microsoft.com/office/powerpoint/2010/main" val="2477204173"/>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1B8D62-1624-4D58-AA15-C5A9AF5412D5}" type="datetimeFigureOut">
              <a:rPr lang="en-US"/>
              <a:pPr>
                <a:defRPr/>
              </a:pPr>
              <a:t>11/27/2014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02A0D71-E39A-488C-9F00-BD9D11E055AE}" type="slidenum">
              <a:rPr lang="en-US"/>
              <a:pPr>
                <a:defRPr/>
              </a:pPr>
              <a:t>‹#›</a:t>
            </a:fld>
            <a:endParaRPr lang="en-US"/>
          </a:p>
        </p:txBody>
      </p:sp>
    </p:spTree>
    <p:extLst>
      <p:ext uri="{BB962C8B-B14F-4D97-AF65-F5344CB8AC3E}">
        <p14:creationId xmlns:p14="http://schemas.microsoft.com/office/powerpoint/2010/main" val="2557742469"/>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386589-91A6-4DB1-A650-B0286815913E}" type="datetimeFigureOut">
              <a:rPr lang="en-US"/>
              <a:pPr>
                <a:defRPr/>
              </a:pPr>
              <a:t>11/27/2014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A0FBDD-5CFD-41ED-B55F-042D525ED557}" type="slidenum">
              <a:rPr lang="en-US"/>
              <a:pPr>
                <a:defRPr/>
              </a:pPr>
              <a:t>‹#›</a:t>
            </a:fld>
            <a:endParaRPr lang="en-US"/>
          </a:p>
        </p:txBody>
      </p:sp>
    </p:spTree>
    <p:extLst>
      <p:ext uri="{BB962C8B-B14F-4D97-AF65-F5344CB8AC3E}">
        <p14:creationId xmlns:p14="http://schemas.microsoft.com/office/powerpoint/2010/main" val="347834934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2301F5-D5DF-40C3-9DC3-53843A8104BF}" type="slidenum">
              <a:rPr lang="en-US"/>
              <a:pPr>
                <a:defRPr/>
              </a:pPr>
              <a:t>‹#›</a:t>
            </a:fld>
            <a:endParaRPr lang="en-US"/>
          </a:p>
        </p:txBody>
      </p:sp>
    </p:spTree>
    <p:extLst>
      <p:ext uri="{BB962C8B-B14F-4D97-AF65-F5344CB8AC3E}">
        <p14:creationId xmlns:p14="http://schemas.microsoft.com/office/powerpoint/2010/main" val="2957149784"/>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F5019B-78DB-473D-B0FB-CD8545CB5881}" type="datetimeFigureOut">
              <a:rPr lang="en-US"/>
              <a:pPr>
                <a:defRPr/>
              </a:pPr>
              <a:t>11/27/2014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38EE55-424A-4C3F-A9FE-1AEA947CAFC1}" type="slidenum">
              <a:rPr lang="en-US"/>
              <a:pPr>
                <a:defRPr/>
              </a:pPr>
              <a:t>‹#›</a:t>
            </a:fld>
            <a:endParaRPr lang="en-US"/>
          </a:p>
        </p:txBody>
      </p:sp>
    </p:spTree>
    <p:extLst>
      <p:ext uri="{BB962C8B-B14F-4D97-AF65-F5344CB8AC3E}">
        <p14:creationId xmlns:p14="http://schemas.microsoft.com/office/powerpoint/2010/main" val="3241242870"/>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A60AFC-9C5F-494D-9CB9-F428AE65884B}" type="datetimeFigureOut">
              <a:rPr lang="en-US"/>
              <a:pPr>
                <a:defRPr/>
              </a:pPr>
              <a:t>11/27/2014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408B5A-A6CA-4884-8147-62A3AF185CFE}" type="slidenum">
              <a:rPr lang="en-US"/>
              <a:pPr>
                <a:defRPr/>
              </a:pPr>
              <a:t>‹#›</a:t>
            </a:fld>
            <a:endParaRPr lang="en-US"/>
          </a:p>
        </p:txBody>
      </p:sp>
    </p:spTree>
    <p:extLst>
      <p:ext uri="{BB962C8B-B14F-4D97-AF65-F5344CB8AC3E}">
        <p14:creationId xmlns:p14="http://schemas.microsoft.com/office/powerpoint/2010/main" val="3949235804"/>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6150C4-05D1-4536-9FE9-EECE2939205C}" type="datetimeFigureOut">
              <a:rPr lang="en-US"/>
              <a:pPr>
                <a:defRPr/>
              </a:pPr>
              <a:t>11/27/2014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692890-94AE-4475-B3FB-800DCB8DD290}" type="slidenum">
              <a:rPr lang="en-US"/>
              <a:pPr>
                <a:defRPr/>
              </a:pPr>
              <a:t>‹#›</a:t>
            </a:fld>
            <a:endParaRPr lang="en-US"/>
          </a:p>
        </p:txBody>
      </p:sp>
    </p:spTree>
    <p:extLst>
      <p:ext uri="{BB962C8B-B14F-4D97-AF65-F5344CB8AC3E}">
        <p14:creationId xmlns:p14="http://schemas.microsoft.com/office/powerpoint/2010/main" val="3707187703"/>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F041A1-C07C-4131-AB55-7296402EFA5F}" type="slidenum">
              <a:rPr lang="en-US"/>
              <a:pPr>
                <a:defRPr/>
              </a:pPr>
              <a:t>‹#›</a:t>
            </a:fld>
            <a:endParaRPr lang="en-US"/>
          </a:p>
        </p:txBody>
      </p:sp>
    </p:spTree>
    <p:extLst>
      <p:ext uri="{BB962C8B-B14F-4D97-AF65-F5344CB8AC3E}">
        <p14:creationId xmlns:p14="http://schemas.microsoft.com/office/powerpoint/2010/main" val="415266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C4E1E6-35B9-415D-8148-A6E4596AC918}" type="slidenum">
              <a:rPr lang="en-US"/>
              <a:pPr>
                <a:defRPr/>
              </a:pPr>
              <a:t>‹#›</a:t>
            </a:fld>
            <a:endParaRPr lang="en-US"/>
          </a:p>
        </p:txBody>
      </p:sp>
    </p:spTree>
    <p:extLst>
      <p:ext uri="{BB962C8B-B14F-4D97-AF65-F5344CB8AC3E}">
        <p14:creationId xmlns:p14="http://schemas.microsoft.com/office/powerpoint/2010/main" val="1330230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0F4E0C-A815-43A6-8601-DFAC7C2D1E0A}" type="slidenum">
              <a:rPr lang="en-US"/>
              <a:pPr>
                <a:defRPr/>
              </a:pPr>
              <a:t>‹#›</a:t>
            </a:fld>
            <a:endParaRPr lang="en-US"/>
          </a:p>
        </p:txBody>
      </p:sp>
    </p:spTree>
    <p:extLst>
      <p:ext uri="{BB962C8B-B14F-4D97-AF65-F5344CB8AC3E}">
        <p14:creationId xmlns:p14="http://schemas.microsoft.com/office/powerpoint/2010/main" val="1099637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FEEE6C-4D06-4BE6-BC26-03DE0238A07E}" type="slidenum">
              <a:rPr lang="en-US"/>
              <a:pPr>
                <a:defRPr/>
              </a:pPr>
              <a:t>‹#›</a:t>
            </a:fld>
            <a:endParaRPr lang="en-US"/>
          </a:p>
        </p:txBody>
      </p:sp>
    </p:spTree>
    <p:extLst>
      <p:ext uri="{BB962C8B-B14F-4D97-AF65-F5344CB8AC3E}">
        <p14:creationId xmlns:p14="http://schemas.microsoft.com/office/powerpoint/2010/main" val="39718613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759CC94-26BB-466D-8B5D-AD330F1B7C34}" type="slidenum">
              <a:rPr lang="en-US"/>
              <a:pPr>
                <a:defRPr/>
              </a:pPr>
              <a:t>‹#›</a:t>
            </a:fld>
            <a:endParaRPr lang="en-US"/>
          </a:p>
        </p:txBody>
      </p:sp>
    </p:spTree>
    <p:extLst>
      <p:ext uri="{BB962C8B-B14F-4D97-AF65-F5344CB8AC3E}">
        <p14:creationId xmlns:p14="http://schemas.microsoft.com/office/powerpoint/2010/main" val="4926516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D5738A-C703-4BB1-A86D-95E271A20405}" type="slidenum">
              <a:rPr lang="en-US"/>
              <a:pPr>
                <a:defRPr/>
              </a:pPr>
              <a:t>‹#›</a:t>
            </a:fld>
            <a:endParaRPr lang="en-US"/>
          </a:p>
        </p:txBody>
      </p:sp>
    </p:spTree>
    <p:extLst>
      <p:ext uri="{BB962C8B-B14F-4D97-AF65-F5344CB8AC3E}">
        <p14:creationId xmlns:p14="http://schemas.microsoft.com/office/powerpoint/2010/main" val="1217493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5F5ECDF-89B4-42C7-B121-68F8B72AC801}" type="slidenum">
              <a:rPr lang="en-US"/>
              <a:pPr>
                <a:defRPr/>
              </a:pPr>
              <a:t>‹#›</a:t>
            </a:fld>
            <a:endParaRPr lang="en-US"/>
          </a:p>
        </p:txBody>
      </p:sp>
    </p:spTree>
    <p:extLst>
      <p:ext uri="{BB962C8B-B14F-4D97-AF65-F5344CB8AC3E}">
        <p14:creationId xmlns:p14="http://schemas.microsoft.com/office/powerpoint/2010/main" val="282236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8F066D-20D1-422C-9027-A47044FC5FD8}" type="slidenum">
              <a:rPr lang="en-US"/>
              <a:pPr>
                <a:defRPr/>
              </a:pPr>
              <a:t>‹#›</a:t>
            </a:fld>
            <a:endParaRPr lang="en-US"/>
          </a:p>
        </p:txBody>
      </p:sp>
    </p:spTree>
    <p:extLst>
      <p:ext uri="{BB962C8B-B14F-4D97-AF65-F5344CB8AC3E}">
        <p14:creationId xmlns:p14="http://schemas.microsoft.com/office/powerpoint/2010/main" val="1215564606"/>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EBE850-6E20-4935-A144-D22437BB54BB}" type="slidenum">
              <a:rPr lang="en-US"/>
              <a:pPr>
                <a:defRPr/>
              </a:pPr>
              <a:t>‹#›</a:t>
            </a:fld>
            <a:endParaRPr lang="en-US"/>
          </a:p>
        </p:txBody>
      </p:sp>
    </p:spTree>
    <p:extLst>
      <p:ext uri="{BB962C8B-B14F-4D97-AF65-F5344CB8AC3E}">
        <p14:creationId xmlns:p14="http://schemas.microsoft.com/office/powerpoint/2010/main" val="2239810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F4435C-BCD7-4DF3-B658-1CD415CACBD9}" type="slidenum">
              <a:rPr lang="en-US"/>
              <a:pPr>
                <a:defRPr/>
              </a:pPr>
              <a:t>‹#›</a:t>
            </a:fld>
            <a:endParaRPr lang="en-US"/>
          </a:p>
        </p:txBody>
      </p:sp>
    </p:spTree>
    <p:extLst>
      <p:ext uri="{BB962C8B-B14F-4D97-AF65-F5344CB8AC3E}">
        <p14:creationId xmlns:p14="http://schemas.microsoft.com/office/powerpoint/2010/main" val="563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BDCF52-F602-480B-9C1F-33EC112092A2}" type="slidenum">
              <a:rPr lang="en-US"/>
              <a:pPr>
                <a:defRPr/>
              </a:pPr>
              <a:t>‹#›</a:t>
            </a:fld>
            <a:endParaRPr lang="en-US"/>
          </a:p>
        </p:txBody>
      </p:sp>
    </p:spTree>
    <p:extLst>
      <p:ext uri="{BB962C8B-B14F-4D97-AF65-F5344CB8AC3E}">
        <p14:creationId xmlns:p14="http://schemas.microsoft.com/office/powerpoint/2010/main" val="6488515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16D83E-EA17-40FD-84A5-1EA5C15B7887}" type="slidenum">
              <a:rPr lang="en-US"/>
              <a:pPr>
                <a:defRPr/>
              </a:pPr>
              <a:t>‹#›</a:t>
            </a:fld>
            <a:endParaRPr lang="en-US"/>
          </a:p>
        </p:txBody>
      </p:sp>
    </p:spTree>
    <p:extLst>
      <p:ext uri="{BB962C8B-B14F-4D97-AF65-F5344CB8AC3E}">
        <p14:creationId xmlns:p14="http://schemas.microsoft.com/office/powerpoint/2010/main" val="411606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2996B2-7632-42F7-9322-DD98267BBC09}" type="slidenum">
              <a:rPr lang="en-US"/>
              <a:pPr>
                <a:defRPr/>
              </a:pPr>
              <a:t>‹#›</a:t>
            </a:fld>
            <a:endParaRPr lang="en-US"/>
          </a:p>
        </p:txBody>
      </p:sp>
    </p:spTree>
    <p:extLst>
      <p:ext uri="{BB962C8B-B14F-4D97-AF65-F5344CB8AC3E}">
        <p14:creationId xmlns:p14="http://schemas.microsoft.com/office/powerpoint/2010/main" val="191779793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4C4D5E6-26B1-467B-AA50-FCB34B5E035C}" type="slidenum">
              <a:rPr lang="en-US"/>
              <a:pPr>
                <a:defRPr/>
              </a:pPr>
              <a:t>‹#›</a:t>
            </a:fld>
            <a:endParaRPr lang="en-US"/>
          </a:p>
        </p:txBody>
      </p:sp>
    </p:spTree>
    <p:extLst>
      <p:ext uri="{BB962C8B-B14F-4D97-AF65-F5344CB8AC3E}">
        <p14:creationId xmlns:p14="http://schemas.microsoft.com/office/powerpoint/2010/main" val="294781284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4E3A0E-7764-4FDE-9801-E2EABE67B927}" type="slidenum">
              <a:rPr lang="en-US"/>
              <a:pPr>
                <a:defRPr/>
              </a:pPr>
              <a:t>‹#›</a:t>
            </a:fld>
            <a:endParaRPr lang="en-US"/>
          </a:p>
        </p:txBody>
      </p:sp>
    </p:spTree>
    <p:extLst>
      <p:ext uri="{BB962C8B-B14F-4D97-AF65-F5344CB8AC3E}">
        <p14:creationId xmlns:p14="http://schemas.microsoft.com/office/powerpoint/2010/main" val="36986574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97316A-5A0B-4B28-9728-558B46CBE429}" type="slidenum">
              <a:rPr lang="en-US"/>
              <a:pPr>
                <a:defRPr/>
              </a:pPr>
              <a:t>‹#›</a:t>
            </a:fld>
            <a:endParaRPr lang="en-US"/>
          </a:p>
        </p:txBody>
      </p:sp>
    </p:spTree>
    <p:extLst>
      <p:ext uri="{BB962C8B-B14F-4D97-AF65-F5344CB8AC3E}">
        <p14:creationId xmlns:p14="http://schemas.microsoft.com/office/powerpoint/2010/main" val="3358896339"/>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155D0D-1B4F-45E7-B8B0-1980FE75FA3C}" type="slidenum">
              <a:rPr lang="en-US"/>
              <a:pPr>
                <a:defRPr/>
              </a:pPr>
              <a:t>‹#›</a:t>
            </a:fld>
            <a:endParaRPr lang="en-US"/>
          </a:p>
        </p:txBody>
      </p:sp>
    </p:spTree>
    <p:extLst>
      <p:ext uri="{BB962C8B-B14F-4D97-AF65-F5344CB8AC3E}">
        <p14:creationId xmlns:p14="http://schemas.microsoft.com/office/powerpoint/2010/main" val="182931135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A45D43-D436-4655-B65E-1445F63E82FE}" type="slidenum">
              <a:rPr lang="en-US"/>
              <a:pPr>
                <a:defRPr/>
              </a:pPr>
              <a:t>‹#›</a:t>
            </a:fld>
            <a:endParaRPr lang="en-US"/>
          </a:p>
        </p:txBody>
      </p:sp>
    </p:spTree>
    <p:extLst>
      <p:ext uri="{BB962C8B-B14F-4D97-AF65-F5344CB8AC3E}">
        <p14:creationId xmlns:p14="http://schemas.microsoft.com/office/powerpoint/2010/main" val="300319128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968A752-BCF1-4E61-AB2E-5690B1A8E0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FFFFFF">
                    <a:tint val="75000"/>
                  </a:srgbClr>
                </a:solidFill>
                <a:latin typeface="+mn-lt"/>
                <a:cs typeface="+mn-cs"/>
              </a:defRPr>
            </a:lvl1pPr>
          </a:lstStyle>
          <a:p>
            <a:pPr>
              <a:defRPr/>
            </a:pPr>
            <a:fld id="{1DBBD146-CCC6-46B2-8F6A-8941046FFB20}" type="datetimeFigureOut">
              <a:rPr lang="en-US"/>
              <a:pPr>
                <a:defRPr/>
              </a:pPr>
              <a:t>11/27/2014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FFFFFF">
                    <a:tint val="75000"/>
                  </a:srgb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FFFFF">
                    <a:tint val="75000"/>
                  </a:srgbClr>
                </a:solidFill>
                <a:latin typeface="+mn-lt"/>
                <a:cs typeface="+mn-cs"/>
              </a:defRPr>
            </a:lvl1pPr>
          </a:lstStyle>
          <a:p>
            <a:pPr>
              <a:defRPr/>
            </a:pPr>
            <a:fld id="{BCD999DE-2BCA-4F9E-AD31-D1EBAF899BE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spd="slow">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cs typeface="Arial" pitchFamily="34" charset="0"/>
              </a:defRPr>
            </a:lvl1pPr>
          </a:lstStyle>
          <a:p>
            <a:pPr>
              <a:defRPr/>
            </a:pPr>
            <a:fld id="{6926DE96-27BA-43BC-AB07-5B9FA4E08D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docid=jpuCGlYVuqXhMM&amp;tbnid=py8ES7f8toSjHM:&amp;ved=0CAUQjRw&amp;url=https://pastortimwalker.wordpress.com/tag/praise/&amp;ei=8sF7U7CuGuaosATb3YGoDg&amp;bvm=bv.67229260,d.aWw&amp;psig=AFQjCNGMi4eLMUQC8S1UoyAgqtHf-skd7Q&amp;ust=1400705892192749"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687287" y="1219200"/>
            <a:ext cx="7822975" cy="1446550"/>
          </a:xfrm>
          <a:prstGeom prst="rect">
            <a:avLst/>
          </a:prstGeom>
          <a:noFill/>
        </p:spPr>
        <p:txBody>
          <a:bodyPr wrap="none">
            <a:spAutoFit/>
          </a:bodyPr>
          <a:lstStyle/>
          <a:p>
            <a:pPr algn="ctr">
              <a:defRPr/>
            </a:pPr>
            <a:r>
              <a:rPr lang="en-US" sz="8800" b="1" dirty="0">
                <a:ln w="17780" cmpd="sng">
                  <a:solidFill>
                    <a:srgbClr val="FFFFFF"/>
                  </a:solidFill>
                  <a:prstDash val="solid"/>
                  <a:miter lim="800000"/>
                </a:ln>
                <a:solidFill>
                  <a:srgbClr val="008000"/>
                </a:solidFill>
                <a:effectLst>
                  <a:glow rad="228600">
                    <a:schemeClr val="accent1">
                      <a:satMod val="175000"/>
                      <a:alpha val="40000"/>
                    </a:schemeClr>
                  </a:glow>
                  <a:outerShdw blurRad="50800" algn="tl" rotWithShape="0">
                    <a:srgbClr val="000000"/>
                  </a:outerShdw>
                </a:effectLst>
                <a:latin typeface="Chasm" pitchFamily="2" charset="0"/>
              </a:rPr>
              <a:t>He Restores My Soul</a:t>
            </a:r>
            <a:endParaRPr lang="en-US" sz="8800" b="1" dirty="0">
              <a:ln w="17780" cmpd="sng">
                <a:solidFill>
                  <a:srgbClr val="FFFFFF"/>
                </a:solidFill>
                <a:prstDash val="solid"/>
                <a:miter lim="800000"/>
              </a:ln>
              <a:solidFill>
                <a:srgbClr val="008000"/>
              </a:solidFill>
              <a:effectLst>
                <a:outerShdw blurRad="50800" algn="tl" rotWithShape="0">
                  <a:srgbClr val="000000"/>
                </a:outerShdw>
              </a:effectLst>
              <a:latin typeface="Chasm" pitchFamily="2" charset="0"/>
            </a:endParaRPr>
          </a:p>
        </p:txBody>
      </p:sp>
      <p:sp>
        <p:nvSpPr>
          <p:cNvPr id="4099" name="TextBox 2"/>
          <p:cNvSpPr txBox="1">
            <a:spLocks noChangeArrowheads="1"/>
          </p:cNvSpPr>
          <p:nvPr/>
        </p:nvSpPr>
        <p:spPr bwMode="auto">
          <a:xfrm>
            <a:off x="2400300" y="2743200"/>
            <a:ext cx="358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a:solidFill>
                  <a:srgbClr val="FFFFCC"/>
                </a:solidFill>
              </a:rPr>
              <a:t>Ps. 23:3</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https://pastortimwalker.files.wordpress.com/2013/03/1468416689_92df30a893_z.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513" y="373063"/>
            <a:ext cx="6511925" cy="651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1292"/>
            <a:ext cx="9144000" cy="923330"/>
          </a:xfrm>
          <a:prstGeom prst="rect">
            <a:avLst/>
          </a:prstGeom>
          <a:solidFill>
            <a:srgbClr val="001E00"/>
          </a:solidFill>
          <a:ln w="38100">
            <a:solidFill>
              <a:srgbClr val="008000"/>
            </a:solidFill>
          </a:ln>
        </p:spPr>
        <p:style>
          <a:lnRef idx="0">
            <a:schemeClr val="accent6"/>
          </a:lnRef>
          <a:fillRef idx="3">
            <a:schemeClr val="accent6"/>
          </a:fillRef>
          <a:effectRef idx="3">
            <a:schemeClr val="accent6"/>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5400" b="1" spc="150" dirty="0">
                <a:ln w="11430"/>
                <a:solidFill>
                  <a:srgbClr val="F8F8F8"/>
                </a:solidFill>
                <a:effectLst>
                  <a:glow rad="101600">
                    <a:schemeClr val="bg1">
                      <a:alpha val="60000"/>
                    </a:schemeClr>
                  </a:glow>
                  <a:outerShdw blurRad="25400" algn="tl" rotWithShape="0">
                    <a:srgbClr val="000000">
                      <a:alpha val="43000"/>
                    </a:srgbClr>
                  </a:outerShdw>
                </a:effectLst>
              </a:rPr>
              <a:t>2. Being Cast Down</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2" name="Picture 10" descr="http://www.clker.com/cliparts/e/f/1/2/1219809082365040172turkey%20vulture.svg.hi.png"/>
          <p:cNvPicPr>
            <a:picLocks noChangeAspect="1" noChangeArrowheads="1"/>
          </p:cNvPicPr>
          <p:nvPr/>
        </p:nvPicPr>
        <p:blipFill>
          <a:blip r:embed="rId3" cstate="print">
            <a:extLst/>
          </a:blip>
          <a:srcRect/>
          <a:stretch>
            <a:fillRect/>
          </a:stretch>
        </p:blipFill>
        <p:spPr bwMode="auto">
          <a:xfrm>
            <a:off x="5943600" y="914400"/>
            <a:ext cx="1981201" cy="1370331"/>
          </a:xfrm>
          <a:prstGeom prst="rect">
            <a:avLst/>
          </a:prstGeom>
          <a:noFill/>
          <a:effectLst>
            <a:glow rad="254000">
              <a:schemeClr val="tx1"/>
            </a:glow>
          </a:effectLst>
          <a:extLst/>
        </p:spPr>
      </p:pic>
      <p:pic>
        <p:nvPicPr>
          <p:cNvPr id="33806" name="Picture 14" descr="http://www.clker.com/cliparts/d/2/b/3/1313703560931878932Vulture%20Silhouette.svg.hi.png"/>
          <p:cNvPicPr>
            <a:picLocks noChangeAspect="1" noChangeArrowheads="1"/>
          </p:cNvPicPr>
          <p:nvPr/>
        </p:nvPicPr>
        <p:blipFill>
          <a:blip r:embed="rId4" cstate="print">
            <a:extLst/>
          </a:blip>
          <a:srcRect/>
          <a:stretch>
            <a:fillRect/>
          </a:stretch>
        </p:blipFill>
        <p:spPr bwMode="auto">
          <a:xfrm>
            <a:off x="533400" y="1143000"/>
            <a:ext cx="1465326" cy="1765453"/>
          </a:xfrm>
          <a:prstGeom prst="rect">
            <a:avLst/>
          </a:prstGeom>
          <a:noFill/>
          <a:effectLst>
            <a:glow rad="101600">
              <a:schemeClr val="tx1">
                <a:alpha val="60000"/>
              </a:schemeClr>
            </a:glow>
          </a:effectLst>
          <a:extLst/>
        </p:spPr>
      </p:pic>
      <p:pic>
        <p:nvPicPr>
          <p:cNvPr id="14340" name="Picture 18" descr="http://www.challengeit.de/files/images/kopfbilder/wol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073400"/>
            <a:ext cx="335280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2" name="Picture 20" descr="http://farm6.staticflickr.com/5210/5333629576_8557737a56_z.jpg"/>
          <p:cNvPicPr>
            <a:picLocks noChangeAspect="1" noChangeArrowheads="1"/>
          </p:cNvPicPr>
          <p:nvPr/>
        </p:nvPicPr>
        <p:blipFill>
          <a:blip r:embed="rId6" cstate="print">
            <a:extLst/>
          </a:blip>
          <a:srcRect/>
          <a:stretch>
            <a:fillRect/>
          </a:stretch>
        </p:blipFill>
        <p:spPr bwMode="auto">
          <a:xfrm>
            <a:off x="304799" y="3461796"/>
            <a:ext cx="4292311" cy="3145460"/>
          </a:xfrm>
          <a:prstGeom prst="cloudCallout">
            <a:avLst>
              <a:gd name="adj1" fmla="val 832"/>
              <a:gd name="adj2" fmla="val 33206"/>
            </a:avLst>
          </a:prstGeom>
          <a:noFill/>
          <a:extLst/>
        </p:spPr>
      </p:pic>
      <p:sp>
        <p:nvSpPr>
          <p:cNvPr id="7" name="Rectangle 6"/>
          <p:cNvSpPr/>
          <p:nvPr/>
        </p:nvSpPr>
        <p:spPr>
          <a:xfrm>
            <a:off x="0" y="1292"/>
            <a:ext cx="9144000" cy="923330"/>
          </a:xfrm>
          <a:prstGeom prst="rect">
            <a:avLst/>
          </a:prstGeom>
          <a:solidFill>
            <a:srgbClr val="001E00"/>
          </a:solidFill>
          <a:ln w="38100">
            <a:solidFill>
              <a:srgbClr val="008000"/>
            </a:solidFill>
          </a:ln>
        </p:spPr>
        <p:style>
          <a:lnRef idx="0">
            <a:schemeClr val="accent6"/>
          </a:lnRef>
          <a:fillRef idx="3">
            <a:schemeClr val="accent6"/>
          </a:fillRef>
          <a:effectRef idx="3">
            <a:schemeClr val="accent6"/>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5400" b="1" spc="150" dirty="0">
                <a:ln w="11430"/>
                <a:solidFill>
                  <a:srgbClr val="F8F8F8"/>
                </a:solidFill>
                <a:effectLst>
                  <a:glow rad="101600">
                    <a:schemeClr val="bg1">
                      <a:alpha val="60000"/>
                    </a:schemeClr>
                  </a:glow>
                  <a:outerShdw blurRad="25400" algn="tl" rotWithShape="0">
                    <a:srgbClr val="000000">
                      <a:alpha val="43000"/>
                    </a:srgbClr>
                  </a:outerShdw>
                </a:effectLst>
              </a:rPr>
              <a:t>2. Being Cast Down</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0" y="800100"/>
            <a:ext cx="85344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2800" b="1"/>
              <a:t>1. </a:t>
            </a:r>
            <a:r>
              <a:rPr lang="en-US" altLang="en-US" sz="2800" b="1" u="sng">
                <a:solidFill>
                  <a:srgbClr val="FFFF00"/>
                </a:solidFill>
              </a:rPr>
              <a:t>Soft, comfortable, rounded place to bed down</a:t>
            </a:r>
          </a:p>
          <a:p>
            <a:pPr eaLnBrk="1" hangingPunct="1">
              <a:spcBef>
                <a:spcPct val="0"/>
              </a:spcBef>
              <a:buFontTx/>
              <a:buNone/>
            </a:pPr>
            <a:r>
              <a:rPr lang="en-US" altLang="en-US" sz="2800">
                <a:solidFill>
                  <a:srgbClr val="FFFFFF"/>
                </a:solidFill>
              </a:rPr>
              <a:t> - Relax</a:t>
            </a:r>
          </a:p>
          <a:p>
            <a:pPr eaLnBrk="1" hangingPunct="1">
              <a:spcBef>
                <a:spcPct val="0"/>
              </a:spcBef>
              <a:buFontTx/>
              <a:buNone/>
            </a:pPr>
            <a:r>
              <a:rPr lang="en-US" altLang="en-US" sz="2800">
                <a:solidFill>
                  <a:srgbClr val="FFFFFF"/>
                </a:solidFill>
              </a:rPr>
              <a:t> - Roll over on back = cast</a:t>
            </a:r>
          </a:p>
          <a:p>
            <a:pPr eaLnBrk="1" hangingPunct="1">
              <a:spcBef>
                <a:spcPct val="0"/>
              </a:spcBef>
              <a:buFontTx/>
              <a:buNone/>
            </a:pPr>
            <a:endParaRPr lang="en-US" altLang="en-US" sz="2800" b="1" u="sng">
              <a:solidFill>
                <a:srgbClr val="FFFF00"/>
              </a:solidFill>
            </a:endParaRPr>
          </a:p>
          <a:p>
            <a:pPr eaLnBrk="1" hangingPunct="1">
              <a:spcBef>
                <a:spcPct val="0"/>
              </a:spcBef>
              <a:buFontTx/>
              <a:buNone/>
            </a:pPr>
            <a:r>
              <a:rPr lang="en-US" altLang="en-US" sz="2800" b="1"/>
              <a:t>2. </a:t>
            </a:r>
            <a:r>
              <a:rPr lang="en-US" altLang="en-US" sz="2800" b="1" u="sng">
                <a:solidFill>
                  <a:srgbClr val="FFFF00"/>
                </a:solidFill>
              </a:rPr>
              <a:t>Too much wool</a:t>
            </a:r>
          </a:p>
          <a:p>
            <a:pPr eaLnBrk="1" hangingPunct="1">
              <a:spcBef>
                <a:spcPct val="0"/>
              </a:spcBef>
              <a:buFontTx/>
              <a:buNone/>
            </a:pPr>
            <a:r>
              <a:rPr lang="en-US" altLang="en-US" sz="2800">
                <a:solidFill>
                  <a:srgbClr val="FFFFFF"/>
                </a:solidFill>
              </a:rPr>
              <a:t> - Heavy, matted with mud and debris</a:t>
            </a:r>
          </a:p>
          <a:p>
            <a:pPr eaLnBrk="1" hangingPunct="1">
              <a:spcBef>
                <a:spcPct val="0"/>
              </a:spcBef>
              <a:buFontTx/>
              <a:buNone/>
            </a:pPr>
            <a:r>
              <a:rPr lang="en-US" altLang="en-US" sz="2800">
                <a:solidFill>
                  <a:srgbClr val="FFFFFF"/>
                </a:solidFill>
              </a:rPr>
              <a:t> - Thrown off balance = cast</a:t>
            </a:r>
          </a:p>
          <a:p>
            <a:pPr eaLnBrk="1" hangingPunct="1">
              <a:spcBef>
                <a:spcPct val="0"/>
              </a:spcBef>
              <a:buFontTx/>
              <a:buNone/>
            </a:pPr>
            <a:r>
              <a:rPr lang="en-US" altLang="en-US" sz="2800">
                <a:solidFill>
                  <a:srgbClr val="FFFFFF"/>
                </a:solidFill>
              </a:rPr>
              <a:t> -  Must be sheared</a:t>
            </a:r>
          </a:p>
          <a:p>
            <a:pPr eaLnBrk="1" hangingPunct="1">
              <a:spcBef>
                <a:spcPct val="0"/>
              </a:spcBef>
              <a:buFontTx/>
              <a:buNone/>
            </a:pPr>
            <a:endParaRPr lang="en-US" altLang="en-US" sz="2800">
              <a:solidFill>
                <a:srgbClr val="FFFFFF"/>
              </a:solidFill>
            </a:endParaRPr>
          </a:p>
          <a:p>
            <a:pPr eaLnBrk="1" hangingPunct="1">
              <a:spcBef>
                <a:spcPct val="0"/>
              </a:spcBef>
              <a:buFontTx/>
              <a:buNone/>
            </a:pPr>
            <a:r>
              <a:rPr lang="en-US" altLang="en-US" sz="2800" b="1"/>
              <a:t>3. </a:t>
            </a:r>
            <a:r>
              <a:rPr lang="en-US" altLang="en-US" sz="2800" b="1" u="sng">
                <a:solidFill>
                  <a:srgbClr val="FFFF00"/>
                </a:solidFill>
              </a:rPr>
              <a:t>Too Fat</a:t>
            </a:r>
          </a:p>
          <a:p>
            <a:pPr eaLnBrk="1" hangingPunct="1">
              <a:spcBef>
                <a:spcPct val="0"/>
              </a:spcBef>
              <a:buFontTx/>
              <a:buNone/>
            </a:pPr>
            <a:r>
              <a:rPr lang="en-US" altLang="en-US" sz="2800">
                <a:solidFill>
                  <a:srgbClr val="FFFFFF"/>
                </a:solidFill>
              </a:rPr>
              <a:t> - Hard for them to move around</a:t>
            </a:r>
          </a:p>
          <a:p>
            <a:pPr eaLnBrk="1" hangingPunct="1">
              <a:spcBef>
                <a:spcPct val="0"/>
              </a:spcBef>
              <a:buFontTx/>
              <a:buNone/>
            </a:pPr>
            <a:r>
              <a:rPr lang="en-US" altLang="en-US" sz="2800">
                <a:solidFill>
                  <a:srgbClr val="FFFFFF"/>
                </a:solidFill>
              </a:rPr>
              <a:t> - They need exercise &amp; balanced diet</a:t>
            </a:r>
          </a:p>
        </p:txBody>
      </p:sp>
      <p:sp>
        <p:nvSpPr>
          <p:cNvPr id="4" name="Rectangle 3"/>
          <p:cNvSpPr/>
          <p:nvPr/>
        </p:nvSpPr>
        <p:spPr>
          <a:xfrm>
            <a:off x="0" y="1292"/>
            <a:ext cx="9144000" cy="769441"/>
          </a:xfrm>
          <a:prstGeom prst="rect">
            <a:avLst/>
          </a:prstGeom>
          <a:solidFill>
            <a:srgbClr val="001E00"/>
          </a:solidFill>
          <a:ln w="38100">
            <a:solidFill>
              <a:srgbClr val="008000"/>
            </a:solidFill>
          </a:ln>
        </p:spPr>
        <p:style>
          <a:lnRef idx="0">
            <a:schemeClr val="accent6"/>
          </a:lnRef>
          <a:fillRef idx="3">
            <a:schemeClr val="accent6"/>
          </a:fillRef>
          <a:effectRef idx="3">
            <a:schemeClr val="accent6"/>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4400" b="1" spc="150" dirty="0">
                <a:ln w="11430"/>
                <a:solidFill>
                  <a:srgbClr val="F8F8F8"/>
                </a:solidFill>
                <a:effectLst>
                  <a:glow rad="101600">
                    <a:schemeClr val="bg1">
                      <a:alpha val="60000"/>
                    </a:schemeClr>
                  </a:glow>
                  <a:outerShdw blurRad="25400" algn="tl" rotWithShape="0">
                    <a:srgbClr val="000000">
                      <a:alpha val="43000"/>
                    </a:srgbClr>
                  </a:outerShdw>
                </a:effectLst>
              </a:rPr>
              <a:t>3. Reasons Sheep are “Cast”</a:t>
            </a:r>
          </a:p>
        </p:txBody>
      </p:sp>
      <p:pic>
        <p:nvPicPr>
          <p:cNvPr id="15364" name="Picture 5" descr="https://pastortimwalker.files.wordpress.com/2013/03/1468416689_92df30a893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425" y="1752600"/>
            <a:ext cx="3095625"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
          <p:cNvSpPr txBox="1">
            <a:spLocks noChangeArrowheads="1"/>
          </p:cNvSpPr>
          <p:nvPr/>
        </p:nvSpPr>
        <p:spPr bwMode="auto">
          <a:xfrm>
            <a:off x="0" y="771525"/>
            <a:ext cx="8534400"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2800" b="1"/>
              <a:t>1. </a:t>
            </a:r>
            <a:r>
              <a:rPr lang="en-US" altLang="en-US" sz="2800" b="1" u="sng">
                <a:solidFill>
                  <a:srgbClr val="FFFF00"/>
                </a:solidFill>
              </a:rPr>
              <a:t>Soft, comfortable, rounded place to bed down</a:t>
            </a:r>
          </a:p>
          <a:p>
            <a:pPr eaLnBrk="1" hangingPunct="1">
              <a:spcBef>
                <a:spcPct val="0"/>
              </a:spcBef>
              <a:buFontTx/>
              <a:buNone/>
            </a:pPr>
            <a:r>
              <a:rPr lang="en-US" altLang="en-US" sz="2800">
                <a:solidFill>
                  <a:srgbClr val="FFFFFF"/>
                </a:solidFill>
              </a:rPr>
              <a:t>   - Look for easy way</a:t>
            </a:r>
          </a:p>
          <a:p>
            <a:pPr eaLnBrk="1" hangingPunct="1">
              <a:spcBef>
                <a:spcPct val="0"/>
              </a:spcBef>
              <a:buFontTx/>
              <a:buNone/>
            </a:pPr>
            <a:r>
              <a:rPr lang="en-US" altLang="en-US" sz="2800">
                <a:solidFill>
                  <a:srgbClr val="FFFFFF"/>
                </a:solidFill>
              </a:rPr>
              <a:t>   - </a:t>
            </a:r>
            <a:r>
              <a:rPr lang="en-US" altLang="en-US" sz="2800" b="1">
                <a:solidFill>
                  <a:srgbClr val="FFFF00"/>
                </a:solidFill>
              </a:rPr>
              <a:t>1 Cor. 10:12 </a:t>
            </a:r>
            <a:r>
              <a:rPr lang="en-US" altLang="en-US" sz="2800">
                <a:solidFill>
                  <a:srgbClr val="FFFFFF"/>
                </a:solidFill>
              </a:rPr>
              <a:t>“take heed lest he fall”</a:t>
            </a:r>
          </a:p>
          <a:p>
            <a:pPr eaLnBrk="1" hangingPunct="1">
              <a:spcBef>
                <a:spcPct val="0"/>
              </a:spcBef>
              <a:buFontTx/>
              <a:buNone/>
            </a:pPr>
            <a:endParaRPr lang="en-US" altLang="en-US" sz="2800" b="1" u="sng">
              <a:solidFill>
                <a:srgbClr val="FFFF00"/>
              </a:solidFill>
            </a:endParaRPr>
          </a:p>
          <a:p>
            <a:pPr eaLnBrk="1" hangingPunct="1">
              <a:spcBef>
                <a:spcPct val="0"/>
              </a:spcBef>
              <a:buFontTx/>
              <a:buNone/>
            </a:pPr>
            <a:r>
              <a:rPr lang="en-US" altLang="en-US" sz="2800" b="1"/>
              <a:t>2. </a:t>
            </a:r>
            <a:r>
              <a:rPr lang="en-US" altLang="en-US" sz="2800" b="1" u="sng">
                <a:solidFill>
                  <a:srgbClr val="FFFF00"/>
                </a:solidFill>
              </a:rPr>
              <a:t>Too much wool</a:t>
            </a:r>
          </a:p>
          <a:p>
            <a:pPr eaLnBrk="1" hangingPunct="1">
              <a:spcBef>
                <a:spcPct val="0"/>
              </a:spcBef>
              <a:buFontTx/>
              <a:buNone/>
            </a:pPr>
            <a:r>
              <a:rPr lang="en-US" altLang="en-US" sz="2800">
                <a:solidFill>
                  <a:srgbClr val="FFFFFF"/>
                </a:solidFill>
              </a:rPr>
              <a:t>   - Weighed down with debris of this life</a:t>
            </a:r>
          </a:p>
          <a:p>
            <a:pPr eaLnBrk="1" hangingPunct="1">
              <a:spcBef>
                <a:spcPct val="0"/>
              </a:spcBef>
              <a:buFontTx/>
              <a:buNone/>
            </a:pPr>
            <a:r>
              <a:rPr lang="en-US" altLang="en-US" sz="2800">
                <a:solidFill>
                  <a:srgbClr val="FFFFFF"/>
                </a:solidFill>
              </a:rPr>
              <a:t>   - </a:t>
            </a:r>
            <a:r>
              <a:rPr lang="en-US" altLang="en-US" sz="2800" b="1">
                <a:solidFill>
                  <a:srgbClr val="FFFF00"/>
                </a:solidFill>
              </a:rPr>
              <a:t>Heb. 12:1 </a:t>
            </a:r>
            <a:r>
              <a:rPr lang="en-US" altLang="en-US" sz="2800">
                <a:solidFill>
                  <a:srgbClr val="FFFFFF"/>
                </a:solidFill>
              </a:rPr>
              <a:t>“let us lay aside every weight”</a:t>
            </a:r>
          </a:p>
          <a:p>
            <a:pPr eaLnBrk="1" hangingPunct="1">
              <a:spcBef>
                <a:spcPct val="0"/>
              </a:spcBef>
              <a:buFontTx/>
              <a:buNone/>
            </a:pPr>
            <a:r>
              <a:rPr lang="en-US" altLang="en-US" sz="2800">
                <a:solidFill>
                  <a:srgbClr val="FFFFFF"/>
                </a:solidFill>
              </a:rPr>
              <a:t>   - </a:t>
            </a:r>
            <a:r>
              <a:rPr lang="en-US" altLang="en-US" sz="2800" b="1">
                <a:solidFill>
                  <a:srgbClr val="FFFF00"/>
                </a:solidFill>
              </a:rPr>
              <a:t>Eph. 4:22  </a:t>
            </a:r>
            <a:r>
              <a:rPr lang="en-US" altLang="en-US" sz="2800">
                <a:solidFill>
                  <a:srgbClr val="FFFFFF"/>
                </a:solidFill>
              </a:rPr>
              <a:t>“Put off”</a:t>
            </a:r>
          </a:p>
          <a:p>
            <a:pPr eaLnBrk="1" hangingPunct="1">
              <a:spcBef>
                <a:spcPct val="0"/>
              </a:spcBef>
              <a:buFontTx/>
              <a:buNone/>
            </a:pPr>
            <a:endParaRPr lang="en-US" altLang="en-US" sz="2800">
              <a:solidFill>
                <a:srgbClr val="FFFFFF"/>
              </a:solidFill>
            </a:endParaRPr>
          </a:p>
          <a:p>
            <a:pPr eaLnBrk="1" hangingPunct="1">
              <a:spcBef>
                <a:spcPct val="0"/>
              </a:spcBef>
              <a:buFontTx/>
              <a:buNone/>
            </a:pPr>
            <a:r>
              <a:rPr lang="en-US" altLang="en-US" sz="2800" b="1"/>
              <a:t>3. </a:t>
            </a:r>
            <a:r>
              <a:rPr lang="en-US" altLang="en-US" sz="2800" b="1" u="sng">
                <a:solidFill>
                  <a:srgbClr val="FFFF00"/>
                </a:solidFill>
              </a:rPr>
              <a:t>Too Fat</a:t>
            </a:r>
          </a:p>
          <a:p>
            <a:pPr eaLnBrk="1" hangingPunct="1">
              <a:spcBef>
                <a:spcPct val="0"/>
              </a:spcBef>
              <a:buFontTx/>
              <a:buNone/>
            </a:pPr>
            <a:r>
              <a:rPr lang="en-US" altLang="en-US" sz="2800">
                <a:solidFill>
                  <a:srgbClr val="FFFFFF"/>
                </a:solidFill>
              </a:rPr>
              <a:t>   - Need to be actively using the Word</a:t>
            </a:r>
          </a:p>
          <a:p>
            <a:pPr eaLnBrk="1" hangingPunct="1">
              <a:spcBef>
                <a:spcPct val="0"/>
              </a:spcBef>
              <a:buFontTx/>
              <a:buNone/>
            </a:pPr>
            <a:r>
              <a:rPr lang="en-US" altLang="en-US" sz="2800">
                <a:solidFill>
                  <a:srgbClr val="FFFFFF"/>
                </a:solidFill>
              </a:rPr>
              <a:t>   - </a:t>
            </a:r>
            <a:r>
              <a:rPr lang="en-US" altLang="en-US" sz="2800" b="1">
                <a:solidFill>
                  <a:srgbClr val="FFFF00"/>
                </a:solidFill>
              </a:rPr>
              <a:t>Acts 20:27 </a:t>
            </a:r>
            <a:r>
              <a:rPr lang="en-US" altLang="en-US" sz="2800">
                <a:solidFill>
                  <a:srgbClr val="FFFFFF"/>
                </a:solidFill>
              </a:rPr>
              <a:t>“the whole counsel of God”    </a:t>
            </a:r>
          </a:p>
          <a:p>
            <a:pPr eaLnBrk="1" hangingPunct="1">
              <a:spcBef>
                <a:spcPct val="0"/>
              </a:spcBef>
              <a:buFontTx/>
              <a:buNone/>
            </a:pPr>
            <a:r>
              <a:rPr lang="en-US" altLang="en-US" sz="2800">
                <a:solidFill>
                  <a:srgbClr val="FFFFFF"/>
                </a:solidFill>
              </a:rPr>
              <a:t>   - </a:t>
            </a:r>
            <a:r>
              <a:rPr lang="en-US" altLang="en-US" sz="2800" b="1">
                <a:solidFill>
                  <a:srgbClr val="FFFF00"/>
                </a:solidFill>
              </a:rPr>
              <a:t>1 Tim.4:7  </a:t>
            </a:r>
            <a:r>
              <a:rPr lang="en-US" altLang="en-US" sz="2800">
                <a:solidFill>
                  <a:srgbClr val="FFFFFF"/>
                </a:solidFill>
              </a:rPr>
              <a:t>“exercise yourself toward godliness.”</a:t>
            </a:r>
          </a:p>
        </p:txBody>
      </p:sp>
      <p:sp>
        <p:nvSpPr>
          <p:cNvPr id="4" name="Rectangle 3"/>
          <p:cNvSpPr/>
          <p:nvPr/>
        </p:nvSpPr>
        <p:spPr>
          <a:xfrm>
            <a:off x="0" y="1292"/>
            <a:ext cx="9144000" cy="769441"/>
          </a:xfrm>
          <a:prstGeom prst="rect">
            <a:avLst/>
          </a:prstGeom>
          <a:solidFill>
            <a:srgbClr val="001E00"/>
          </a:solidFill>
          <a:ln w="38100">
            <a:solidFill>
              <a:srgbClr val="008000"/>
            </a:solidFill>
          </a:ln>
        </p:spPr>
        <p:style>
          <a:lnRef idx="0">
            <a:schemeClr val="accent6"/>
          </a:lnRef>
          <a:fillRef idx="3">
            <a:schemeClr val="accent6"/>
          </a:fillRef>
          <a:effectRef idx="3">
            <a:schemeClr val="accent6"/>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4400" b="1" spc="150" dirty="0">
                <a:ln w="11430"/>
                <a:solidFill>
                  <a:srgbClr val="F8F8F8"/>
                </a:solidFill>
                <a:effectLst>
                  <a:glow rad="101600">
                    <a:schemeClr val="bg1">
                      <a:alpha val="60000"/>
                    </a:schemeClr>
                  </a:glow>
                  <a:outerShdw blurRad="25400" algn="tl" rotWithShape="0">
                    <a:srgbClr val="000000">
                      <a:alpha val="43000"/>
                    </a:srgbClr>
                  </a:outerShdw>
                </a:effectLst>
              </a:rPr>
              <a:t>3. Reasons Sheep are “Cast”</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83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1292"/>
            <a:ext cx="9144000" cy="769441"/>
          </a:xfrm>
          <a:prstGeom prst="rect">
            <a:avLst/>
          </a:prstGeom>
          <a:solidFill>
            <a:srgbClr val="001E00"/>
          </a:solidFill>
          <a:ln w="38100">
            <a:solidFill>
              <a:srgbClr val="008000"/>
            </a:solidFill>
          </a:ln>
        </p:spPr>
        <p:style>
          <a:lnRef idx="0">
            <a:schemeClr val="accent6"/>
          </a:lnRef>
          <a:fillRef idx="3">
            <a:schemeClr val="accent6"/>
          </a:fillRef>
          <a:effectRef idx="3">
            <a:schemeClr val="accent6"/>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4400" b="1" spc="150" dirty="0">
                <a:ln w="11430"/>
                <a:solidFill>
                  <a:srgbClr val="F8F8F8"/>
                </a:solidFill>
                <a:effectLst>
                  <a:glow rad="101600">
                    <a:schemeClr val="bg1">
                      <a:alpha val="60000"/>
                    </a:schemeClr>
                  </a:glow>
                  <a:outerShdw blurRad="25400" algn="tl" rotWithShape="0">
                    <a:srgbClr val="000000">
                      <a:alpha val="43000"/>
                    </a:srgbClr>
                  </a:outerShdw>
                </a:effectLst>
              </a:rPr>
              <a:t>4. Shepherd Cares for Sheep</a:t>
            </a:r>
          </a:p>
        </p:txBody>
      </p:sp>
      <p:sp>
        <p:nvSpPr>
          <p:cNvPr id="6" name="Rectangle 5"/>
          <p:cNvSpPr/>
          <p:nvPr/>
        </p:nvSpPr>
        <p:spPr>
          <a:xfrm>
            <a:off x="152400" y="766427"/>
            <a:ext cx="5602816"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dirty="0">
                <a:ln w="11430"/>
                <a:solidFill>
                  <a:srgbClr val="FFFFFF"/>
                </a:solidFill>
                <a:effectLst>
                  <a:outerShdw blurRad="50800" dist="39000" dir="5460000" algn="tl">
                    <a:srgbClr val="000000">
                      <a:alpha val="38000"/>
                    </a:srgbClr>
                  </a:outerShdw>
                </a:effectLst>
              </a:rPr>
              <a:t>“</a:t>
            </a:r>
            <a:r>
              <a:rPr lang="en-US" sz="4000" b="1" dirty="0">
                <a:ln w="11430"/>
                <a:solidFill>
                  <a:srgbClr val="FFFFFF"/>
                </a:solidFill>
                <a:effectLst>
                  <a:glow rad="254000">
                    <a:srgbClr val="08A1D9">
                      <a:lumMod val="60000"/>
                      <a:lumOff val="40000"/>
                      <a:alpha val="40000"/>
                    </a:srgbClr>
                  </a:glow>
                  <a:outerShdw blurRad="50800" dist="39000" dir="5460000" algn="tl">
                    <a:srgbClr val="000000">
                      <a:alpha val="38000"/>
                    </a:srgbClr>
                  </a:outerShdw>
                </a:effectLst>
              </a:rPr>
              <a:t>He restores my soul</a:t>
            </a:r>
            <a:r>
              <a:rPr lang="en-US" sz="4000" b="1" dirty="0">
                <a:ln w="11430"/>
                <a:solidFill>
                  <a:srgbClr val="FFFFFF"/>
                </a:solidFill>
                <a:effectLst>
                  <a:outerShdw blurRad="50800" dist="39000" dir="5460000" algn="tl">
                    <a:srgbClr val="000000">
                      <a:alpha val="38000"/>
                    </a:srgbClr>
                  </a:outerShdw>
                </a:effectLst>
              </a:rPr>
              <a:t>”</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83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2"/>
          <p:cNvSpPr txBox="1">
            <a:spLocks noChangeArrowheads="1"/>
          </p:cNvSpPr>
          <p:nvPr/>
        </p:nvSpPr>
        <p:spPr bwMode="auto">
          <a:xfrm>
            <a:off x="6350" y="1443038"/>
            <a:ext cx="6927850" cy="3970337"/>
          </a:xfrm>
          <a:prstGeom prst="rect">
            <a:avLst/>
          </a:prstGeom>
          <a:solidFill>
            <a:schemeClr val="bg1">
              <a:alpha val="7294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2800" b="1">
                <a:solidFill>
                  <a:srgbClr val="66FFFF"/>
                </a:solidFill>
              </a:rPr>
              <a:t>Shepherd finds a cast sheep</a:t>
            </a:r>
          </a:p>
          <a:p>
            <a:pPr eaLnBrk="1" hangingPunct="1">
              <a:spcBef>
                <a:spcPct val="0"/>
              </a:spcBef>
              <a:buFontTx/>
              <a:buNone/>
            </a:pPr>
            <a:r>
              <a:rPr lang="en-US" altLang="en-US" sz="2800">
                <a:solidFill>
                  <a:srgbClr val="FFFFFF"/>
                </a:solidFill>
              </a:rPr>
              <a:t>- Turns it over and helps it get onto its feet</a:t>
            </a:r>
          </a:p>
          <a:p>
            <a:pPr eaLnBrk="1" hangingPunct="1">
              <a:spcBef>
                <a:spcPct val="0"/>
              </a:spcBef>
              <a:buFontTx/>
              <a:buNone/>
            </a:pPr>
            <a:r>
              <a:rPr lang="en-US" altLang="en-US" sz="2800">
                <a:solidFill>
                  <a:srgbClr val="FFFFFF"/>
                </a:solidFill>
              </a:rPr>
              <a:t>- Regains it’s balance - rejoins the flock</a:t>
            </a:r>
          </a:p>
          <a:p>
            <a:pPr eaLnBrk="1" hangingPunct="1">
              <a:spcBef>
                <a:spcPct val="0"/>
              </a:spcBef>
              <a:buFontTx/>
              <a:buNone/>
            </a:pPr>
            <a:endParaRPr lang="en-US" altLang="en-US" sz="2800">
              <a:solidFill>
                <a:srgbClr val="FFFFFF"/>
              </a:solidFill>
            </a:endParaRPr>
          </a:p>
          <a:p>
            <a:pPr eaLnBrk="1" hangingPunct="1">
              <a:spcBef>
                <a:spcPct val="0"/>
              </a:spcBef>
              <a:buFontTx/>
              <a:buNone/>
            </a:pPr>
            <a:r>
              <a:rPr lang="en-US" altLang="en-US" sz="2800" b="1">
                <a:solidFill>
                  <a:srgbClr val="66FFFF"/>
                </a:solidFill>
              </a:rPr>
              <a:t>Our Shepherd restores our soul</a:t>
            </a:r>
          </a:p>
          <a:p>
            <a:pPr eaLnBrk="1" hangingPunct="1">
              <a:spcBef>
                <a:spcPct val="0"/>
              </a:spcBef>
              <a:buFontTx/>
              <a:buNone/>
            </a:pPr>
            <a:r>
              <a:rPr lang="en-US" altLang="en-US" sz="2800">
                <a:solidFill>
                  <a:srgbClr val="FFFFFF"/>
                </a:solidFill>
              </a:rPr>
              <a:t>- Concern for us - feeling of compassion</a:t>
            </a:r>
          </a:p>
          <a:p>
            <a:pPr eaLnBrk="1" hangingPunct="1">
              <a:spcBef>
                <a:spcPct val="0"/>
              </a:spcBef>
              <a:buFontTx/>
              <a:buNone/>
            </a:pPr>
            <a:r>
              <a:rPr lang="en-US" altLang="en-US" sz="2800">
                <a:solidFill>
                  <a:srgbClr val="FFFFFF"/>
                </a:solidFill>
              </a:rPr>
              <a:t>- Jesus will pick up  “cast”  sheep</a:t>
            </a:r>
          </a:p>
          <a:p>
            <a:pPr eaLnBrk="1" hangingPunct="1">
              <a:spcBef>
                <a:spcPct val="0"/>
              </a:spcBef>
              <a:buFontTx/>
              <a:buNone/>
            </a:pPr>
            <a:r>
              <a:rPr lang="en-US" altLang="en-US" sz="2800">
                <a:solidFill>
                  <a:srgbClr val="FFFFFF"/>
                </a:solidFill>
              </a:rPr>
              <a:t>- Tenderness, love and patience</a:t>
            </a:r>
          </a:p>
          <a:p>
            <a:pPr eaLnBrk="1" hangingPunct="1">
              <a:spcBef>
                <a:spcPct val="0"/>
              </a:spcBef>
              <a:buFontTx/>
              <a:buNone/>
            </a:pPr>
            <a:r>
              <a:rPr lang="en-US" altLang="en-US" sz="2800">
                <a:solidFill>
                  <a:srgbClr val="FFFFFF"/>
                </a:solidFill>
              </a:rPr>
              <a:t>- Peter is an example</a:t>
            </a:r>
          </a:p>
        </p:txBody>
      </p:sp>
      <p:sp>
        <p:nvSpPr>
          <p:cNvPr id="4" name="Rectangle 3"/>
          <p:cNvSpPr/>
          <p:nvPr/>
        </p:nvSpPr>
        <p:spPr>
          <a:xfrm>
            <a:off x="0" y="1292"/>
            <a:ext cx="9144000" cy="769441"/>
          </a:xfrm>
          <a:prstGeom prst="rect">
            <a:avLst/>
          </a:prstGeom>
          <a:solidFill>
            <a:srgbClr val="001E00"/>
          </a:solidFill>
          <a:ln w="38100">
            <a:solidFill>
              <a:srgbClr val="008000"/>
            </a:solidFill>
          </a:ln>
        </p:spPr>
        <p:style>
          <a:lnRef idx="0">
            <a:schemeClr val="accent6"/>
          </a:lnRef>
          <a:fillRef idx="3">
            <a:schemeClr val="accent6"/>
          </a:fillRef>
          <a:effectRef idx="3">
            <a:schemeClr val="accent6"/>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4400" b="1" spc="150" dirty="0">
                <a:ln w="11430"/>
                <a:solidFill>
                  <a:srgbClr val="F8F8F8"/>
                </a:solidFill>
                <a:effectLst>
                  <a:glow rad="101600">
                    <a:schemeClr val="bg1">
                      <a:alpha val="60000"/>
                    </a:schemeClr>
                  </a:glow>
                  <a:outerShdw blurRad="25400" algn="tl" rotWithShape="0">
                    <a:srgbClr val="000000">
                      <a:alpha val="43000"/>
                    </a:srgbClr>
                  </a:outerShdw>
                </a:effectLst>
              </a:rPr>
              <a:t>4. Shepherd Cares for Sheep</a:t>
            </a:r>
          </a:p>
        </p:txBody>
      </p:sp>
      <p:sp>
        <p:nvSpPr>
          <p:cNvPr id="5" name="Rectangle 4"/>
          <p:cNvSpPr/>
          <p:nvPr/>
        </p:nvSpPr>
        <p:spPr>
          <a:xfrm>
            <a:off x="152400" y="766427"/>
            <a:ext cx="5602816" cy="70788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000" b="1" dirty="0">
                <a:ln w="11430"/>
                <a:solidFill>
                  <a:srgbClr val="FFFFFF"/>
                </a:solidFill>
                <a:effectLst>
                  <a:outerShdw blurRad="50800" dist="39000" dir="5460000" algn="tl">
                    <a:srgbClr val="000000">
                      <a:alpha val="38000"/>
                    </a:srgbClr>
                  </a:outerShdw>
                </a:effectLst>
              </a:rPr>
              <a:t>“</a:t>
            </a:r>
            <a:r>
              <a:rPr lang="en-US" sz="4000" b="1" dirty="0">
                <a:ln w="11430"/>
                <a:solidFill>
                  <a:srgbClr val="FFFFFF"/>
                </a:solidFill>
                <a:effectLst>
                  <a:glow rad="254000">
                    <a:srgbClr val="08A1D9">
                      <a:lumMod val="60000"/>
                      <a:lumOff val="40000"/>
                      <a:alpha val="40000"/>
                    </a:srgbClr>
                  </a:glow>
                  <a:outerShdw blurRad="50800" dist="39000" dir="5460000" algn="tl">
                    <a:srgbClr val="000000">
                      <a:alpha val="38000"/>
                    </a:srgbClr>
                  </a:outerShdw>
                </a:effectLst>
              </a:rPr>
              <a:t>He restores my soul</a:t>
            </a:r>
            <a:r>
              <a:rPr lang="en-US" sz="4000" b="1" dirty="0">
                <a:ln w="11430"/>
                <a:solidFill>
                  <a:srgbClr val="FFFFFF"/>
                </a:solidFill>
                <a:effectLst>
                  <a:outerShdw blurRad="50800" dist="39000" dir="5460000" algn="tl">
                    <a:srgbClr val="000000">
                      <a:alpha val="38000"/>
                    </a:srgbClr>
                  </a:outerShdw>
                </a:effectLst>
              </a:rPr>
              <a:t>”</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tuxpaint.org/stamps/stamps/animals/mammals/bovines/sheep.png"/>
          <p:cNvPicPr>
            <a:picLocks noChangeAspect="1" noChangeArrowheads="1"/>
          </p:cNvPicPr>
          <p:nvPr/>
        </p:nvPicPr>
        <p:blipFill>
          <a:blip r:embed="rId3" cstate="print">
            <a:extLst/>
          </a:blip>
          <a:srcRect/>
          <a:stretch>
            <a:fillRect/>
          </a:stretch>
        </p:blipFill>
        <p:spPr bwMode="auto">
          <a:xfrm>
            <a:off x="685800" y="990600"/>
            <a:ext cx="1905000" cy="1581151"/>
          </a:xfrm>
          <a:prstGeom prst="rect">
            <a:avLst/>
          </a:prstGeom>
          <a:noFill/>
          <a:effectLst>
            <a:glow rad="101600">
              <a:schemeClr val="tx1">
                <a:alpha val="97000"/>
              </a:schemeClr>
            </a:glow>
          </a:effectLst>
          <a:extLst/>
        </p:spPr>
      </p:pic>
      <p:sp>
        <p:nvSpPr>
          <p:cNvPr id="2" name="Rectangle 1"/>
          <p:cNvSpPr/>
          <p:nvPr/>
        </p:nvSpPr>
        <p:spPr>
          <a:xfrm>
            <a:off x="2438400" y="990600"/>
            <a:ext cx="304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 name="Rectangle 3"/>
          <p:cNvSpPr/>
          <p:nvPr/>
        </p:nvSpPr>
        <p:spPr>
          <a:xfrm>
            <a:off x="2500313" y="2419350"/>
            <a:ext cx="304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 name="Rectangle 4"/>
          <p:cNvSpPr/>
          <p:nvPr/>
        </p:nvSpPr>
        <p:spPr>
          <a:xfrm>
            <a:off x="381000" y="838200"/>
            <a:ext cx="381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Rectangle 6"/>
          <p:cNvSpPr/>
          <p:nvPr/>
        </p:nvSpPr>
        <p:spPr>
          <a:xfrm>
            <a:off x="331788" y="1011238"/>
            <a:ext cx="381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9463" name="TextBox 2"/>
          <p:cNvSpPr txBox="1">
            <a:spLocks noChangeArrowheads="1"/>
          </p:cNvSpPr>
          <p:nvPr/>
        </p:nvSpPr>
        <p:spPr bwMode="auto">
          <a:xfrm>
            <a:off x="2805113" y="1163638"/>
            <a:ext cx="63388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2600">
                <a:solidFill>
                  <a:srgbClr val="00FFFF"/>
                </a:solidFill>
              </a:rPr>
              <a:t>Do not know how to care for themselves</a:t>
            </a:r>
          </a:p>
        </p:txBody>
      </p:sp>
      <p:sp>
        <p:nvSpPr>
          <p:cNvPr id="18440" name="TextBox 5"/>
          <p:cNvSpPr txBox="1">
            <a:spLocks noChangeArrowheads="1"/>
          </p:cNvSpPr>
          <p:nvPr/>
        </p:nvSpPr>
        <p:spPr bwMode="auto">
          <a:xfrm>
            <a:off x="76200" y="3124200"/>
            <a:ext cx="8839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2800">
                <a:solidFill>
                  <a:srgbClr val="FFFFFF"/>
                </a:solidFill>
              </a:rPr>
              <a:t>“All we like sheep have gone astray; we have turned every one to his own way”   </a:t>
            </a:r>
            <a:r>
              <a:rPr lang="en-US" altLang="en-US" sz="2800" b="1">
                <a:solidFill>
                  <a:srgbClr val="FFFF00"/>
                </a:solidFill>
              </a:rPr>
              <a:t>Isa. 53:6</a:t>
            </a:r>
          </a:p>
          <a:p>
            <a:pPr eaLnBrk="1" hangingPunct="1">
              <a:spcBef>
                <a:spcPct val="0"/>
              </a:spcBef>
              <a:buFontTx/>
              <a:buNone/>
            </a:pPr>
            <a:endParaRPr lang="en-US" altLang="en-US" sz="2800">
              <a:solidFill>
                <a:srgbClr val="FFFFFF"/>
              </a:solidFill>
            </a:endParaRPr>
          </a:p>
          <a:p>
            <a:pPr eaLnBrk="1" hangingPunct="1">
              <a:spcBef>
                <a:spcPct val="0"/>
              </a:spcBef>
              <a:buFontTx/>
              <a:buNone/>
            </a:pPr>
            <a:r>
              <a:rPr lang="en-US" altLang="en-US" sz="2800">
                <a:solidFill>
                  <a:srgbClr val="FFFFFF"/>
                </a:solidFill>
              </a:rPr>
              <a:t>“There is a way which seems right unto a man, but the end thereof are the ways of death.” </a:t>
            </a:r>
            <a:r>
              <a:rPr lang="en-US" altLang="en-US" sz="2800" b="1">
                <a:solidFill>
                  <a:srgbClr val="FFFF00"/>
                </a:solidFill>
              </a:rPr>
              <a:t>Prov. 14:12</a:t>
            </a:r>
          </a:p>
        </p:txBody>
      </p:sp>
      <p:sp>
        <p:nvSpPr>
          <p:cNvPr id="9" name="Rectangle 8"/>
          <p:cNvSpPr/>
          <p:nvPr/>
        </p:nvSpPr>
        <p:spPr>
          <a:xfrm>
            <a:off x="0" y="1292"/>
            <a:ext cx="9144000" cy="769441"/>
          </a:xfrm>
          <a:prstGeom prst="rect">
            <a:avLst/>
          </a:prstGeom>
          <a:solidFill>
            <a:srgbClr val="001E00"/>
          </a:solidFill>
          <a:ln w="38100">
            <a:solidFill>
              <a:srgbClr val="008000"/>
            </a:solidFill>
          </a:ln>
        </p:spPr>
        <p:style>
          <a:lnRef idx="0">
            <a:schemeClr val="accent6"/>
          </a:lnRef>
          <a:fillRef idx="3">
            <a:schemeClr val="accent6"/>
          </a:fillRef>
          <a:effectRef idx="3">
            <a:schemeClr val="accent6"/>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4400" b="1" spc="150" dirty="0">
                <a:ln w="11430"/>
                <a:solidFill>
                  <a:srgbClr val="F8F8F8"/>
                </a:solidFill>
                <a:effectLst>
                  <a:glow rad="101600">
                    <a:schemeClr val="bg1">
                      <a:alpha val="60000"/>
                    </a:schemeClr>
                  </a:glow>
                  <a:outerShdw blurRad="25400" algn="tl" rotWithShape="0">
                    <a:srgbClr val="000000">
                      <a:alpha val="43000"/>
                    </a:srgbClr>
                  </a:outerShdw>
                </a:effectLst>
              </a:rPr>
              <a:t>4. Shepherd Cares for Sheep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fade">
                                      <p:cBhvr>
                                        <p:cTn id="7" dur="25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150441"/>
            <a:ext cx="7808548" cy="76944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4400" b="1" dirty="0">
                <a:ln/>
                <a:solidFill>
                  <a:srgbClr val="08A1D9"/>
                </a:solidFill>
              </a:rPr>
              <a:t>Jesus is the Good Shepherd</a:t>
            </a:r>
          </a:p>
        </p:txBody>
      </p:sp>
      <p:sp>
        <p:nvSpPr>
          <p:cNvPr id="20483" name="TextBox 2"/>
          <p:cNvSpPr txBox="1">
            <a:spLocks noChangeArrowheads="1"/>
          </p:cNvSpPr>
          <p:nvPr/>
        </p:nvSpPr>
        <p:spPr bwMode="auto">
          <a:xfrm>
            <a:off x="228600" y="2370138"/>
            <a:ext cx="8763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2800">
                <a:solidFill>
                  <a:srgbClr val="FFFFFF"/>
                </a:solidFill>
              </a:rPr>
              <a:t>“I am the way, the truth, and the life: no man cometh unto the Father, but by me” 			</a:t>
            </a:r>
            <a:r>
              <a:rPr lang="en-US" altLang="en-US" sz="2800" b="1">
                <a:solidFill>
                  <a:srgbClr val="FFFF00"/>
                </a:solidFill>
              </a:rPr>
              <a:t>Jn. 14:6 </a:t>
            </a:r>
          </a:p>
          <a:p>
            <a:pPr eaLnBrk="1" hangingPunct="1">
              <a:spcBef>
                <a:spcPct val="0"/>
              </a:spcBef>
              <a:buFontTx/>
              <a:buNone/>
            </a:pPr>
            <a:endParaRPr lang="en-US" altLang="en-US" sz="2800">
              <a:solidFill>
                <a:srgbClr val="FFFFFF"/>
              </a:solidFill>
            </a:endParaRPr>
          </a:p>
          <a:p>
            <a:pPr eaLnBrk="1" hangingPunct="1">
              <a:spcBef>
                <a:spcPct val="0"/>
              </a:spcBef>
              <a:buFontTx/>
              <a:buNone/>
            </a:pPr>
            <a:r>
              <a:rPr lang="en-US" altLang="en-US" sz="2800">
                <a:solidFill>
                  <a:srgbClr val="FFFFFF"/>
                </a:solidFill>
              </a:rPr>
              <a:t>“I am come that they might have life, and that they might have it more abundantly” 		</a:t>
            </a:r>
            <a:r>
              <a:rPr lang="en-US" altLang="en-US" sz="2800" b="1">
                <a:solidFill>
                  <a:srgbClr val="FFFF00"/>
                </a:solidFill>
              </a:rPr>
              <a:t>Jn. 10:10</a:t>
            </a:r>
          </a:p>
          <a:p>
            <a:pPr eaLnBrk="1" hangingPunct="1">
              <a:spcBef>
                <a:spcPct val="0"/>
              </a:spcBef>
              <a:buFontTx/>
              <a:buNone/>
            </a:pPr>
            <a:endParaRPr lang="en-US" altLang="en-US" sz="2800">
              <a:solidFill>
                <a:srgbClr val="FFFFFF"/>
              </a:solidFill>
            </a:endParaRPr>
          </a:p>
          <a:p>
            <a:pPr eaLnBrk="1" hangingPunct="1">
              <a:spcBef>
                <a:spcPct val="0"/>
              </a:spcBef>
              <a:buFontTx/>
              <a:buNone/>
            </a:pPr>
            <a:r>
              <a:rPr lang="en-US" altLang="en-US" sz="2800">
                <a:solidFill>
                  <a:srgbClr val="FFFFFF"/>
                </a:solidFill>
              </a:rPr>
              <a:t>“If any man will come after Me, let him deny himself, and take up his cross, and follow Me.”  	</a:t>
            </a:r>
            <a:r>
              <a:rPr lang="en-US" altLang="en-US" sz="2800" b="1">
                <a:solidFill>
                  <a:srgbClr val="FFFF00"/>
                </a:solidFill>
              </a:rPr>
              <a:t>Matt. 16:24</a:t>
            </a:r>
          </a:p>
        </p:txBody>
      </p:sp>
      <p:sp>
        <p:nvSpPr>
          <p:cNvPr id="4" name="Rectangle 3"/>
          <p:cNvSpPr/>
          <p:nvPr/>
        </p:nvSpPr>
        <p:spPr>
          <a:xfrm>
            <a:off x="0" y="1292"/>
            <a:ext cx="9144000" cy="769441"/>
          </a:xfrm>
          <a:prstGeom prst="rect">
            <a:avLst/>
          </a:prstGeom>
          <a:solidFill>
            <a:srgbClr val="001E00"/>
          </a:solidFill>
          <a:ln w="38100">
            <a:solidFill>
              <a:srgbClr val="008000"/>
            </a:solidFill>
          </a:ln>
        </p:spPr>
        <p:style>
          <a:lnRef idx="0">
            <a:schemeClr val="accent6"/>
          </a:lnRef>
          <a:fillRef idx="3">
            <a:schemeClr val="accent6"/>
          </a:fillRef>
          <a:effectRef idx="3">
            <a:schemeClr val="accent6"/>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4400" b="1" spc="150" dirty="0">
                <a:ln w="11430"/>
                <a:solidFill>
                  <a:srgbClr val="F8F8F8"/>
                </a:solidFill>
                <a:effectLst>
                  <a:glow rad="101600">
                    <a:schemeClr val="bg1">
                      <a:alpha val="60000"/>
                    </a:schemeClr>
                  </a:glow>
                  <a:outerShdw blurRad="25400" algn="tl" rotWithShape="0">
                    <a:srgbClr val="000000">
                      <a:alpha val="43000"/>
                    </a:srgbClr>
                  </a:outerShdw>
                </a:effectLst>
              </a:rPr>
              <a:t>4. Shepherd Cares for Sheep</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83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38160" y="38955"/>
            <a:ext cx="6691255"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solidFill>
                  <a:srgbClr val="FFFFFF"/>
                </a:solidFill>
                <a:effectLst>
                  <a:outerShdw blurRad="50800" dist="39000" dir="5460000" algn="tl">
                    <a:srgbClr val="000000">
                      <a:alpha val="38000"/>
                    </a:srgbClr>
                  </a:outerShdw>
                </a:effectLst>
              </a:rPr>
              <a:t>“</a:t>
            </a:r>
            <a:r>
              <a:rPr lang="en-US" sz="4800" b="1" dirty="0">
                <a:ln w="11430"/>
                <a:solidFill>
                  <a:srgbClr val="FFFFFF"/>
                </a:solidFill>
                <a:effectLst>
                  <a:glow rad="254000">
                    <a:srgbClr val="08A1D9">
                      <a:lumMod val="60000"/>
                      <a:lumOff val="40000"/>
                      <a:alpha val="40000"/>
                    </a:srgbClr>
                  </a:glow>
                  <a:outerShdw blurRad="50800" dist="39000" dir="5460000" algn="tl">
                    <a:srgbClr val="000000">
                      <a:alpha val="38000"/>
                    </a:srgbClr>
                  </a:outerShdw>
                </a:effectLst>
              </a:rPr>
              <a:t>He restores my soul</a:t>
            </a:r>
            <a:r>
              <a:rPr lang="en-US" sz="4800" b="1" dirty="0">
                <a:ln w="11430"/>
                <a:solidFill>
                  <a:srgbClr val="FFFFFF"/>
                </a:solidFill>
                <a:effectLst>
                  <a:outerShdw blurRad="50800" dist="39000" dir="5460000" algn="tl">
                    <a:srgbClr val="000000">
                      <a:alpha val="38000"/>
                    </a:srgbClr>
                  </a:outerShdw>
                </a:effectLst>
              </a:rPr>
              <a:t>”</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CC"/>
            </a:gs>
            <a:gs pos="57001">
              <a:srgbClr val="0000CC"/>
            </a:gs>
            <a:gs pos="100000">
              <a:srgbClr val="FFFFFF"/>
            </a:gs>
          </a:gsLst>
          <a:lin ang="2400000"/>
        </a:gradFill>
        <a:effectLst/>
      </p:bgPr>
    </p:bg>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0"/>
            <a:ext cx="9144000" cy="6858000"/>
          </a:xfrm>
          <a:prstGeom prst="rect">
            <a:avLst/>
          </a:prstGeom>
          <a:noFill/>
          <a:ln w="9525">
            <a:noFill/>
            <a:miter lim="800000"/>
            <a:headEnd/>
            <a:tailEnd/>
          </a:ln>
          <a:effectLst/>
        </p:spPr>
        <p:txBody>
          <a:bodyPr/>
          <a:lstStyle/>
          <a:p>
            <a:pPr algn="ctr">
              <a:defRPr/>
            </a:pPr>
            <a:endParaRPr lang="en-US" sz="4400">
              <a:solidFill>
                <a:srgbClr val="000000"/>
              </a:solidFill>
              <a:effectLst>
                <a:outerShdw blurRad="38100" dist="38100" dir="2700000" algn="tl">
                  <a:srgbClr val="000000"/>
                </a:outerShdw>
              </a:effectLst>
              <a:latin typeface="Tahoma" pitchFamily="34" charset="0"/>
            </a:endParaRPr>
          </a:p>
        </p:txBody>
      </p:sp>
      <p:sp>
        <p:nvSpPr>
          <p:cNvPr id="22531" name="AutoShape 3"/>
          <p:cNvSpPr>
            <a:spLocks noChangeArrowheads="1"/>
          </p:cNvSpPr>
          <p:nvPr/>
        </p:nvSpPr>
        <p:spPr bwMode="auto">
          <a:xfrm>
            <a:off x="457200" y="5105400"/>
            <a:ext cx="533400" cy="914400"/>
          </a:xfrm>
          <a:custGeom>
            <a:avLst/>
            <a:gdLst>
              <a:gd name="T0" fmla="*/ 227783185 w 21600"/>
              <a:gd name="T1" fmla="*/ 0 h 21600"/>
              <a:gd name="T2" fmla="*/ 227783185 w 21600"/>
              <a:gd name="T3" fmla="*/ 922379876 h 21600"/>
              <a:gd name="T4" fmla="*/ 48746216 w 21600"/>
              <a:gd name="T5" fmla="*/ 1638706400 h 21600"/>
              <a:gd name="T6" fmla="*/ 325275642 w 21600"/>
              <a:gd name="T7" fmla="*/ 461189028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22532" name="AutoShape 4"/>
          <p:cNvSpPr>
            <a:spLocks noChangeArrowheads="1"/>
          </p:cNvSpPr>
          <p:nvPr/>
        </p:nvSpPr>
        <p:spPr bwMode="auto">
          <a:xfrm>
            <a:off x="2819400" y="3200400"/>
            <a:ext cx="457200" cy="914400"/>
          </a:xfrm>
          <a:custGeom>
            <a:avLst/>
            <a:gdLst>
              <a:gd name="T0" fmla="*/ 143443706 w 21600"/>
              <a:gd name="T1" fmla="*/ 0 h 21600"/>
              <a:gd name="T2" fmla="*/ 143443706 w 21600"/>
              <a:gd name="T3" fmla="*/ 922379876 h 21600"/>
              <a:gd name="T4" fmla="*/ 30697530 w 21600"/>
              <a:gd name="T5" fmla="*/ 1638706400 h 21600"/>
              <a:gd name="T6" fmla="*/ 204838300 w 21600"/>
              <a:gd name="T7" fmla="*/ 461189028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22533" name="AutoShape 5"/>
          <p:cNvSpPr>
            <a:spLocks noChangeArrowheads="1"/>
          </p:cNvSpPr>
          <p:nvPr/>
        </p:nvSpPr>
        <p:spPr bwMode="auto">
          <a:xfrm>
            <a:off x="3962400" y="2133600"/>
            <a:ext cx="609600" cy="914400"/>
          </a:xfrm>
          <a:custGeom>
            <a:avLst/>
            <a:gdLst>
              <a:gd name="T0" fmla="*/ 340014447 w 21600"/>
              <a:gd name="T1" fmla="*/ 0 h 21600"/>
              <a:gd name="T2" fmla="*/ 340014447 w 21600"/>
              <a:gd name="T3" fmla="*/ 922379876 h 21600"/>
              <a:gd name="T4" fmla="*/ 72763690 w 21600"/>
              <a:gd name="T5" fmla="*/ 1638706400 h 21600"/>
              <a:gd name="T6" fmla="*/ 485542646 w 21600"/>
              <a:gd name="T7" fmla="*/ 461189028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22534" name="AutoShape 6"/>
          <p:cNvSpPr>
            <a:spLocks noChangeArrowheads="1"/>
          </p:cNvSpPr>
          <p:nvPr/>
        </p:nvSpPr>
        <p:spPr bwMode="auto">
          <a:xfrm>
            <a:off x="6019800" y="1066800"/>
            <a:ext cx="609600" cy="990600"/>
          </a:xfrm>
          <a:custGeom>
            <a:avLst/>
            <a:gdLst>
              <a:gd name="T0" fmla="*/ 340014447 w 21600"/>
              <a:gd name="T1" fmla="*/ 0 h 21600"/>
              <a:gd name="T2" fmla="*/ 340014447 w 21600"/>
              <a:gd name="T3" fmla="*/ 1172723278 h 21600"/>
              <a:gd name="T4" fmla="*/ 72763690 w 21600"/>
              <a:gd name="T5" fmla="*/ 2083471057 h 21600"/>
              <a:gd name="T6" fmla="*/ 485542646 w 21600"/>
              <a:gd name="T7" fmla="*/ 58636269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22535" name="Text Box 7"/>
          <p:cNvSpPr txBox="1">
            <a:spLocks noChangeArrowheads="1"/>
          </p:cNvSpPr>
          <p:nvPr/>
        </p:nvSpPr>
        <p:spPr bwMode="auto">
          <a:xfrm>
            <a:off x="6858000" y="381000"/>
            <a:ext cx="1905000" cy="1685925"/>
          </a:xfrm>
          <a:prstGeom prst="rect">
            <a:avLst/>
          </a:prstGeom>
          <a:solidFill>
            <a:schemeClr val="bg1"/>
          </a:solidFill>
          <a:ln w="9525">
            <a:solidFill>
              <a:schemeClr val="bg1"/>
            </a:solidFill>
            <a:miter lim="800000"/>
            <a:headEnd/>
            <a:tailEnd/>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a:solidFill>
                  <a:srgbClr val="000000"/>
                </a:solidFill>
              </a:rPr>
              <a:t>In Christ      </a:t>
            </a:r>
            <a:r>
              <a:rPr lang="en-US" altLang="en-US" sz="1800">
                <a:solidFill>
                  <a:srgbClr val="000000"/>
                </a:solidFill>
              </a:rPr>
              <a:t>=</a:t>
            </a:r>
            <a:r>
              <a:rPr lang="en-US" altLang="en-US">
                <a:solidFill>
                  <a:srgbClr val="000000"/>
                </a:solidFill>
              </a:rPr>
              <a:t> SAVED</a:t>
            </a:r>
            <a:endParaRPr lang="en-US" altLang="en-US" sz="1800">
              <a:solidFill>
                <a:srgbClr val="000000"/>
              </a:solidFill>
              <a:latin typeface="Book Antiqua" pitchFamily="18" charset="0"/>
            </a:endParaRPr>
          </a:p>
        </p:txBody>
      </p:sp>
      <p:sp>
        <p:nvSpPr>
          <p:cNvPr id="22536" name="Text Box 8"/>
          <p:cNvSpPr txBox="1">
            <a:spLocks noChangeArrowheads="1"/>
          </p:cNvSpPr>
          <p:nvPr/>
        </p:nvSpPr>
        <p:spPr bwMode="auto">
          <a:xfrm>
            <a:off x="4648200" y="2362200"/>
            <a:ext cx="388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a:solidFill>
                  <a:srgbClr val="000000"/>
                </a:solidFill>
              </a:rPr>
              <a:t>Baptized (Gal.3:27)</a:t>
            </a:r>
            <a:endParaRPr lang="en-US" altLang="en-US" sz="1800">
              <a:solidFill>
                <a:srgbClr val="000000"/>
              </a:solidFill>
              <a:latin typeface="Book Antiqua" pitchFamily="18" charset="0"/>
            </a:endParaRPr>
          </a:p>
        </p:txBody>
      </p:sp>
      <p:sp>
        <p:nvSpPr>
          <p:cNvPr id="22537" name="Text Box 9"/>
          <p:cNvSpPr txBox="1">
            <a:spLocks noChangeArrowheads="1"/>
          </p:cNvSpPr>
          <p:nvPr/>
        </p:nvSpPr>
        <p:spPr bwMode="auto">
          <a:xfrm>
            <a:off x="3352800" y="3124200"/>
            <a:ext cx="434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a:solidFill>
                  <a:srgbClr val="000000"/>
                </a:solidFill>
              </a:rPr>
              <a:t>Confess (Rom.10:10)</a:t>
            </a:r>
            <a:endParaRPr lang="en-US" altLang="en-US" sz="1800">
              <a:solidFill>
                <a:srgbClr val="000000"/>
              </a:solidFill>
              <a:latin typeface="Book Antiqua" pitchFamily="18" charset="0"/>
            </a:endParaRPr>
          </a:p>
        </p:txBody>
      </p:sp>
      <p:sp>
        <p:nvSpPr>
          <p:cNvPr id="22538" name="AutoShape 10"/>
          <p:cNvSpPr>
            <a:spLocks noChangeArrowheads="1"/>
          </p:cNvSpPr>
          <p:nvPr/>
        </p:nvSpPr>
        <p:spPr bwMode="auto">
          <a:xfrm>
            <a:off x="1752600" y="4191000"/>
            <a:ext cx="609600" cy="838200"/>
          </a:xfrm>
          <a:custGeom>
            <a:avLst/>
            <a:gdLst>
              <a:gd name="T0" fmla="*/ 340014447 w 21600"/>
              <a:gd name="T1" fmla="*/ 0 h 21600"/>
              <a:gd name="T2" fmla="*/ 340014447 w 21600"/>
              <a:gd name="T3" fmla="*/ 710467012 h 21600"/>
              <a:gd name="T4" fmla="*/ 72763690 w 21600"/>
              <a:gd name="T5" fmla="*/ 1262221204 h 21600"/>
              <a:gd name="T6" fmla="*/ 485542646 w 21600"/>
              <a:gd name="T7" fmla="*/ 35523350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22539" name="Text Box 11"/>
          <p:cNvSpPr txBox="1">
            <a:spLocks noChangeArrowheads="1"/>
          </p:cNvSpPr>
          <p:nvPr/>
        </p:nvSpPr>
        <p:spPr bwMode="auto">
          <a:xfrm>
            <a:off x="304800" y="6019800"/>
            <a:ext cx="3733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a:solidFill>
                  <a:srgbClr val="000000"/>
                </a:solidFill>
              </a:rPr>
              <a:t>Hear (Rom.10:17)</a:t>
            </a:r>
            <a:endParaRPr lang="en-US" altLang="en-US" sz="1800">
              <a:solidFill>
                <a:srgbClr val="000000"/>
              </a:solidFill>
              <a:latin typeface="Book Antiqua" pitchFamily="18" charset="0"/>
            </a:endParaRPr>
          </a:p>
        </p:txBody>
      </p:sp>
      <p:sp>
        <p:nvSpPr>
          <p:cNvPr id="22540" name="Text Box 12"/>
          <p:cNvSpPr txBox="1">
            <a:spLocks noChangeArrowheads="1"/>
          </p:cNvSpPr>
          <p:nvPr/>
        </p:nvSpPr>
        <p:spPr bwMode="auto">
          <a:xfrm>
            <a:off x="1143000" y="5029200"/>
            <a:ext cx="342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a:solidFill>
                  <a:srgbClr val="000000"/>
                </a:solidFill>
              </a:rPr>
              <a:t>Believe (Jn.8:24)</a:t>
            </a:r>
            <a:endParaRPr lang="en-US" altLang="en-US" sz="1800">
              <a:solidFill>
                <a:srgbClr val="000000"/>
              </a:solidFill>
              <a:latin typeface="Book Antiqua" pitchFamily="18" charset="0"/>
            </a:endParaRPr>
          </a:p>
        </p:txBody>
      </p:sp>
      <p:sp>
        <p:nvSpPr>
          <p:cNvPr id="22541" name="Text Box 13"/>
          <p:cNvSpPr txBox="1">
            <a:spLocks noChangeArrowheads="1"/>
          </p:cNvSpPr>
          <p:nvPr/>
        </p:nvSpPr>
        <p:spPr bwMode="auto">
          <a:xfrm>
            <a:off x="2438400" y="4114800"/>
            <a:ext cx="3733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a:solidFill>
                  <a:srgbClr val="000000"/>
                </a:solidFill>
              </a:rPr>
              <a:t>Repent (Lk.13:3)</a:t>
            </a:r>
            <a:endParaRPr lang="en-US" altLang="en-US" sz="1800">
              <a:solidFill>
                <a:srgbClr val="000000"/>
              </a:solidFill>
              <a:latin typeface="Book Antiqua" pitchFamily="18" charset="0"/>
            </a:endParaRPr>
          </a:p>
        </p:txBody>
      </p:sp>
      <p:sp>
        <p:nvSpPr>
          <p:cNvPr id="22542" name="WordArt 14"/>
          <p:cNvSpPr>
            <a:spLocks noChangeArrowheads="1" noChangeShapeType="1" noTextEdit="1"/>
          </p:cNvSpPr>
          <p:nvPr/>
        </p:nvSpPr>
        <p:spPr bwMode="auto">
          <a:xfrm>
            <a:off x="457200" y="381000"/>
            <a:ext cx="3771900" cy="1600200"/>
          </a:xfrm>
          <a:prstGeom prst="rect">
            <a:avLst/>
          </a:prstGeom>
        </p:spPr>
        <p:txBody>
          <a:bodyPr wrap="none" fromWordArt="1">
            <a:prstTxWarp prst="textPlain">
              <a:avLst>
                <a:gd name="adj" fmla="val 50000"/>
              </a:avLst>
            </a:prstTxWarp>
          </a:bodyPr>
          <a:lstStyle/>
          <a:p>
            <a:pPr algn="ctr"/>
            <a:r>
              <a:rPr lang="en-US" sz="3600" kern="10">
                <a:ln w="19050">
                  <a:solidFill>
                    <a:srgbClr val="FFFFFF"/>
                  </a:solidFill>
                  <a:round/>
                  <a:headEnd/>
                  <a:tailEnd/>
                </a:ln>
                <a:solidFill>
                  <a:srgbClr val="FFFFFF"/>
                </a:solidFill>
                <a:latin typeface="Arial Black"/>
              </a:rPr>
              <a:t>What Must I Do</a:t>
            </a:r>
          </a:p>
          <a:p>
            <a:pPr algn="ctr"/>
            <a:r>
              <a:rPr lang="en-US" sz="3600" kern="10">
                <a:ln w="19050">
                  <a:solidFill>
                    <a:srgbClr val="FFFFFF"/>
                  </a:solidFill>
                  <a:round/>
                  <a:headEnd/>
                  <a:tailEnd/>
                </a:ln>
                <a:solidFill>
                  <a:srgbClr val="FFFFFF"/>
                </a:solidFill>
                <a:latin typeface="Arial Black"/>
              </a:rPr>
              <a:t>To be Saved ?</a:t>
            </a:r>
          </a:p>
        </p:txBody>
      </p:sp>
      <p:pic>
        <p:nvPicPr>
          <p:cNvPr id="22543"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962400"/>
            <a:ext cx="1447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 Box 6"/>
          <p:cNvSpPr txBox="1">
            <a:spLocks noChangeArrowheads="1"/>
          </p:cNvSpPr>
          <p:nvPr/>
        </p:nvSpPr>
        <p:spPr bwMode="auto">
          <a:xfrm>
            <a:off x="0" y="0"/>
            <a:ext cx="9144000" cy="2308225"/>
          </a:xfrm>
          <a:prstGeom prst="rect">
            <a:avLst/>
          </a:prstGeom>
          <a:solidFill>
            <a:schemeClr val="tx1"/>
          </a:solidFill>
          <a:ln w="9525">
            <a:noFill/>
            <a:miter lim="800000"/>
            <a:headEnd/>
            <a:tailEnd/>
          </a:ln>
          <a:effectLst/>
        </p:spPr>
        <p:txBody>
          <a:bodyPr>
            <a:spAutoFit/>
          </a:bodyPr>
          <a:lstStyle/>
          <a:p>
            <a:pPr>
              <a:defRPr/>
            </a:pPr>
            <a:r>
              <a:rPr lang="en-US" b="1" dirty="0">
                <a:solidFill>
                  <a:schemeClr val="bg1"/>
                </a:solidFill>
                <a:effectLst>
                  <a:outerShdw blurRad="38100" dist="38100" dir="2700000" algn="tl">
                    <a:srgbClr val="C0C0C0"/>
                  </a:outerShdw>
                </a:effectLst>
                <a:latin typeface="Arial" pitchFamily="34" charset="0"/>
                <a:cs typeface="Arial" pitchFamily="34" charset="0"/>
              </a:rPr>
              <a:t>“The LORD is my shepherd; I shall not want. He makes me to lie down in green pastures; He leads me beside the still waters. </a:t>
            </a:r>
            <a:r>
              <a:rPr lang="en-US" b="1" u="sng" dirty="0">
                <a:solidFill>
                  <a:schemeClr val="bg1"/>
                </a:solidFill>
                <a:effectLst>
                  <a:outerShdw blurRad="38100" dist="38100" dir="2700000" algn="tl">
                    <a:srgbClr val="C0C0C0"/>
                  </a:outerShdw>
                </a:effectLst>
                <a:latin typeface="Arial" pitchFamily="34" charset="0"/>
                <a:cs typeface="Arial" pitchFamily="34" charset="0"/>
              </a:rPr>
              <a:t>He restores my soul</a:t>
            </a:r>
            <a:r>
              <a:rPr lang="en-US" b="1" dirty="0">
                <a:solidFill>
                  <a:schemeClr val="bg1"/>
                </a:solidFill>
                <a:effectLst>
                  <a:outerShdw blurRad="38100" dist="38100" dir="2700000" algn="tl">
                    <a:srgbClr val="C0C0C0"/>
                  </a:outerShdw>
                </a:effectLst>
                <a:latin typeface="Arial" pitchFamily="34" charset="0"/>
                <a:cs typeface="Arial" pitchFamily="34" charset="0"/>
              </a:rPr>
              <a:t>; He leads me in the paths of righteousness For His name's sake. Yea, though I walk through the valley of the shadow of death, I will fear no evil; For You are with me; Your rod and Your staff, they comfort me. You prepare a table before me in the presence of my enemies; You anoint my head with oil; My cup runs over. Surely goodness and mercy shall follow me All the days of my life; And I will dwell in the house of the LORD Forever”</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http://s0.geograph.org.uk/geophotos/03/16/90/3169052_3f3fdd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1292"/>
            <a:ext cx="9144000" cy="830997"/>
          </a:xfrm>
          <a:prstGeom prst="rect">
            <a:avLst/>
          </a:prstGeom>
          <a:solidFill>
            <a:srgbClr val="001E00"/>
          </a:solidFill>
          <a:ln w="38100">
            <a:solidFill>
              <a:srgbClr val="008000"/>
            </a:solidFill>
          </a:ln>
        </p:spPr>
        <p:style>
          <a:lnRef idx="0">
            <a:schemeClr val="accent6"/>
          </a:lnRef>
          <a:fillRef idx="3">
            <a:schemeClr val="accent6"/>
          </a:fillRef>
          <a:effectRef idx="3">
            <a:schemeClr val="accent6"/>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4800" b="1" spc="150" dirty="0">
                <a:ln w="11430"/>
                <a:solidFill>
                  <a:srgbClr val="F8F8F8"/>
                </a:solidFill>
                <a:effectLst>
                  <a:glow rad="101600">
                    <a:schemeClr val="bg1">
                      <a:alpha val="60000"/>
                    </a:schemeClr>
                  </a:glow>
                  <a:outerShdw blurRad="25400" algn="tl" rotWithShape="0">
                    <a:srgbClr val="000000">
                      <a:alpha val="43000"/>
                    </a:srgbClr>
                  </a:outerShdw>
                </a:effectLst>
              </a:rPr>
              <a:t>1. We are Like Sheep</a:t>
            </a:r>
          </a:p>
        </p:txBody>
      </p:sp>
      <p:sp>
        <p:nvSpPr>
          <p:cNvPr id="16388" name="TextBox 3"/>
          <p:cNvSpPr txBox="1">
            <a:spLocks noChangeArrowheads="1"/>
          </p:cNvSpPr>
          <p:nvPr/>
        </p:nvSpPr>
        <p:spPr bwMode="auto">
          <a:xfrm>
            <a:off x="381000" y="1349375"/>
            <a:ext cx="8382000" cy="13843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800">
                <a:solidFill>
                  <a:schemeClr val="bg1"/>
                </a:solidFill>
              </a:rPr>
              <a:t>“Know that the LORD, He is God; It is He who has made us, and not we ourselves; We are His people and the sheep of His pasture.”  	</a:t>
            </a:r>
            <a:r>
              <a:rPr lang="en-US" altLang="en-US" sz="2800" b="1">
                <a:solidFill>
                  <a:srgbClr val="FFFF00"/>
                </a:solidFill>
              </a:rPr>
              <a:t>Ps. 100:3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25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http://s0.geograph.org.uk/geophotos/03/16/90/3169052_3f3fdd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3"/>
          <p:cNvSpPr txBox="1">
            <a:spLocks noChangeArrowheads="1"/>
          </p:cNvSpPr>
          <p:nvPr/>
        </p:nvSpPr>
        <p:spPr bwMode="auto">
          <a:xfrm>
            <a:off x="381000" y="1676400"/>
            <a:ext cx="8382000" cy="13843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800">
                <a:solidFill>
                  <a:schemeClr val="bg1"/>
                </a:solidFill>
              </a:rPr>
              <a:t>“But made His own people to go forth like sheep, and guided them in the wilderness like a flock.”  						        </a:t>
            </a:r>
            <a:r>
              <a:rPr lang="en-US" altLang="en-US" sz="2800" b="1">
                <a:solidFill>
                  <a:srgbClr val="FFFF00"/>
                </a:solidFill>
              </a:rPr>
              <a:t>Ps. 78:52</a:t>
            </a:r>
          </a:p>
        </p:txBody>
      </p:sp>
      <p:sp>
        <p:nvSpPr>
          <p:cNvPr id="5" name="Rectangle 4"/>
          <p:cNvSpPr/>
          <p:nvPr/>
        </p:nvSpPr>
        <p:spPr>
          <a:xfrm>
            <a:off x="0" y="1292"/>
            <a:ext cx="9144000" cy="830997"/>
          </a:xfrm>
          <a:prstGeom prst="rect">
            <a:avLst/>
          </a:prstGeom>
          <a:solidFill>
            <a:srgbClr val="001E00"/>
          </a:solidFill>
          <a:ln w="38100">
            <a:solidFill>
              <a:srgbClr val="008000"/>
            </a:solidFill>
          </a:ln>
        </p:spPr>
        <p:style>
          <a:lnRef idx="0">
            <a:schemeClr val="accent6"/>
          </a:lnRef>
          <a:fillRef idx="3">
            <a:schemeClr val="accent6"/>
          </a:fillRef>
          <a:effectRef idx="3">
            <a:schemeClr val="accent6"/>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4800" b="1" spc="150" dirty="0">
                <a:ln w="11430"/>
                <a:solidFill>
                  <a:srgbClr val="F8F8F8"/>
                </a:solidFill>
                <a:effectLst>
                  <a:glow rad="101600">
                    <a:schemeClr val="bg1">
                      <a:alpha val="60000"/>
                    </a:schemeClr>
                  </a:glow>
                  <a:outerShdw blurRad="25400" algn="tl" rotWithShape="0">
                    <a:srgbClr val="000000">
                      <a:alpha val="43000"/>
                    </a:srgbClr>
                  </a:outerShdw>
                </a:effectLst>
              </a:rPr>
              <a:t>1. We are Like Sheep</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5875" y="960438"/>
            <a:ext cx="7924800" cy="2308225"/>
          </a:xfrm>
          <a:prstGeom prst="rect">
            <a:avLst/>
          </a:prstGeom>
          <a:noFill/>
        </p:spPr>
        <p:txBody>
          <a:bodyPr>
            <a:spAutoFit/>
          </a:bodyPr>
          <a:lstStyle/>
          <a:p>
            <a:pPr>
              <a:defRPr/>
            </a:pPr>
            <a:r>
              <a:rPr lang="en-US" sz="3200" b="1" dirty="0">
                <a:solidFill>
                  <a:srgbClr val="FFFF00"/>
                </a:solidFill>
              </a:rPr>
              <a:t>Four requirements for sheep to rest</a:t>
            </a:r>
            <a:r>
              <a:rPr lang="en-US" sz="3200" b="1" dirty="0">
                <a:solidFill>
                  <a:srgbClr val="FFFFFF"/>
                </a:solidFill>
              </a:rPr>
              <a:t>:</a:t>
            </a:r>
          </a:p>
          <a:p>
            <a:pPr marL="514350" indent="-514350">
              <a:buFontTx/>
              <a:buAutoNum type="arabicPeriod"/>
              <a:defRPr/>
            </a:pPr>
            <a:r>
              <a:rPr lang="en-US" sz="2800" dirty="0">
                <a:solidFill>
                  <a:srgbClr val="FFFFFF"/>
                </a:solidFill>
              </a:rPr>
              <a:t>No fear</a:t>
            </a:r>
          </a:p>
          <a:p>
            <a:pPr marL="514350" indent="-514350">
              <a:buFontTx/>
              <a:buAutoNum type="arabicPeriod"/>
              <a:defRPr/>
            </a:pPr>
            <a:r>
              <a:rPr lang="en-US" sz="2800" dirty="0">
                <a:solidFill>
                  <a:srgbClr val="FFFFFF"/>
                </a:solidFill>
              </a:rPr>
              <a:t>No friction</a:t>
            </a:r>
          </a:p>
          <a:p>
            <a:pPr marL="514350" indent="-514350">
              <a:buFontTx/>
              <a:buAutoNum type="arabicPeriod"/>
              <a:defRPr/>
            </a:pPr>
            <a:r>
              <a:rPr lang="en-US" sz="2800" dirty="0">
                <a:solidFill>
                  <a:srgbClr val="FFFFFF"/>
                </a:solidFill>
              </a:rPr>
              <a:t>No pests</a:t>
            </a:r>
          </a:p>
          <a:p>
            <a:pPr marL="514350" indent="-514350">
              <a:buFontTx/>
              <a:buAutoNum type="arabicPeriod"/>
              <a:defRPr/>
            </a:pPr>
            <a:r>
              <a:rPr lang="en-US" sz="2800" dirty="0">
                <a:solidFill>
                  <a:srgbClr val="FFFFFF"/>
                </a:solidFill>
              </a:rPr>
              <a:t>No hunger</a:t>
            </a:r>
          </a:p>
        </p:txBody>
      </p:sp>
      <p:sp>
        <p:nvSpPr>
          <p:cNvPr id="8195" name="TextBox 3"/>
          <p:cNvSpPr txBox="1">
            <a:spLocks noChangeArrowheads="1"/>
          </p:cNvSpPr>
          <p:nvPr/>
        </p:nvSpPr>
        <p:spPr bwMode="auto">
          <a:xfrm>
            <a:off x="0" y="3541713"/>
            <a:ext cx="8763000" cy="3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b="1">
                <a:solidFill>
                  <a:srgbClr val="FFFF00"/>
                </a:solidFill>
              </a:rPr>
              <a:t>Matt. 6:25-34</a:t>
            </a:r>
          </a:p>
          <a:p>
            <a:pPr lvl="1" eaLnBrk="1" hangingPunct="1">
              <a:spcBef>
                <a:spcPct val="0"/>
              </a:spcBef>
              <a:buFont typeface="Wingdings" pitchFamily="2" charset="2"/>
              <a:buChar char="v"/>
            </a:pPr>
            <a:r>
              <a:rPr lang="en-US" altLang="en-US">
                <a:solidFill>
                  <a:srgbClr val="FFFFFF"/>
                </a:solidFill>
              </a:rPr>
              <a:t>	Don’t worry about food or water</a:t>
            </a:r>
          </a:p>
          <a:p>
            <a:pPr lvl="1" eaLnBrk="1" hangingPunct="1">
              <a:spcBef>
                <a:spcPct val="0"/>
              </a:spcBef>
              <a:buFont typeface="Wingdings" pitchFamily="2" charset="2"/>
              <a:buChar char="v"/>
            </a:pPr>
            <a:r>
              <a:rPr lang="en-US" altLang="en-US">
                <a:solidFill>
                  <a:srgbClr val="FFFFFF"/>
                </a:solidFill>
              </a:rPr>
              <a:t>	Don’t worry about clothing</a:t>
            </a:r>
          </a:p>
          <a:p>
            <a:pPr lvl="1" eaLnBrk="1" hangingPunct="1">
              <a:spcBef>
                <a:spcPct val="0"/>
              </a:spcBef>
              <a:buFont typeface="Wingdings" pitchFamily="2" charset="2"/>
              <a:buChar char="v"/>
            </a:pPr>
            <a:r>
              <a:rPr lang="en-US" altLang="en-US">
                <a:solidFill>
                  <a:srgbClr val="FFFFFF"/>
                </a:solidFill>
              </a:rPr>
              <a:t>	God knows you need these</a:t>
            </a:r>
          </a:p>
          <a:p>
            <a:pPr eaLnBrk="1" hangingPunct="1">
              <a:spcBef>
                <a:spcPct val="0"/>
              </a:spcBef>
              <a:buFontTx/>
              <a:buNone/>
            </a:pPr>
            <a:endParaRPr lang="en-US" altLang="en-US" sz="1100">
              <a:solidFill>
                <a:srgbClr val="FFFFFF"/>
              </a:solidFill>
            </a:endParaRPr>
          </a:p>
          <a:p>
            <a:pPr eaLnBrk="1" hangingPunct="1">
              <a:spcBef>
                <a:spcPct val="0"/>
              </a:spcBef>
              <a:buFontTx/>
              <a:buNone/>
            </a:pPr>
            <a:r>
              <a:rPr lang="en-US" altLang="en-US" sz="2800">
                <a:solidFill>
                  <a:srgbClr val="FFFFFF"/>
                </a:solidFill>
              </a:rPr>
              <a:t>“But seek  first the </a:t>
            </a:r>
            <a:r>
              <a:rPr lang="en-US" altLang="en-US" sz="2800" u="sng">
                <a:solidFill>
                  <a:srgbClr val="FFFFFF"/>
                </a:solidFill>
              </a:rPr>
              <a:t>kingdom of God</a:t>
            </a:r>
            <a:r>
              <a:rPr lang="en-US" altLang="en-US" sz="2800">
                <a:solidFill>
                  <a:srgbClr val="FFFFFF"/>
                </a:solidFill>
              </a:rPr>
              <a:t>, and His </a:t>
            </a:r>
            <a:r>
              <a:rPr lang="en-US" altLang="en-US" sz="2800" u="sng">
                <a:solidFill>
                  <a:srgbClr val="FFFFFF"/>
                </a:solidFill>
              </a:rPr>
              <a:t>righteousness</a:t>
            </a:r>
            <a:r>
              <a:rPr lang="en-US" altLang="en-US" sz="2800">
                <a:solidFill>
                  <a:srgbClr val="FFFFFF"/>
                </a:solidFill>
              </a:rPr>
              <a:t>; and all these things shall be added unto you.” </a:t>
            </a:r>
            <a:r>
              <a:rPr lang="en-US" altLang="en-US" sz="2800" b="1">
                <a:solidFill>
                  <a:srgbClr val="FFFF00"/>
                </a:solidFill>
              </a:rPr>
              <a:t>v. 33</a:t>
            </a:r>
          </a:p>
        </p:txBody>
      </p:sp>
      <p:sp>
        <p:nvSpPr>
          <p:cNvPr id="5" name="Rectangle 4"/>
          <p:cNvSpPr/>
          <p:nvPr/>
        </p:nvSpPr>
        <p:spPr>
          <a:xfrm>
            <a:off x="0" y="1292"/>
            <a:ext cx="9144000" cy="830997"/>
          </a:xfrm>
          <a:prstGeom prst="rect">
            <a:avLst/>
          </a:prstGeom>
          <a:solidFill>
            <a:srgbClr val="001E00"/>
          </a:solidFill>
          <a:ln w="38100">
            <a:solidFill>
              <a:srgbClr val="008000"/>
            </a:solidFill>
          </a:ln>
        </p:spPr>
        <p:style>
          <a:lnRef idx="0">
            <a:schemeClr val="accent6"/>
          </a:lnRef>
          <a:fillRef idx="3">
            <a:schemeClr val="accent6"/>
          </a:fillRef>
          <a:effectRef idx="3">
            <a:schemeClr val="accent6"/>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4800" b="1" spc="150" dirty="0">
                <a:ln w="11430"/>
                <a:solidFill>
                  <a:srgbClr val="F8F8F8"/>
                </a:solidFill>
                <a:effectLst>
                  <a:glow rad="101600">
                    <a:schemeClr val="bg1">
                      <a:alpha val="60000"/>
                    </a:schemeClr>
                  </a:glow>
                  <a:outerShdw blurRad="25400" algn="tl" rotWithShape="0">
                    <a:srgbClr val="000000">
                      <a:alpha val="43000"/>
                    </a:srgbClr>
                  </a:outerShdw>
                </a:effectLst>
              </a:rPr>
              <a:t>1. We are Like Sheep</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228600" y="2209800"/>
            <a:ext cx="84582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2800">
                <a:solidFill>
                  <a:srgbClr val="FFFFFF"/>
                </a:solidFill>
              </a:rPr>
              <a:t>“Blessed are they which do hunger and </a:t>
            </a:r>
            <a:r>
              <a:rPr lang="en-US" altLang="en-US" b="1">
                <a:solidFill>
                  <a:srgbClr val="FFFFFF"/>
                </a:solidFill>
              </a:rPr>
              <a:t>thirst</a:t>
            </a:r>
            <a:r>
              <a:rPr lang="en-US" altLang="en-US" sz="2800">
                <a:solidFill>
                  <a:srgbClr val="FFFFFF"/>
                </a:solidFill>
              </a:rPr>
              <a:t> after righteousness: for they shall be filled.”  	</a:t>
            </a:r>
            <a:r>
              <a:rPr lang="en-US" altLang="en-US" sz="2800" b="1">
                <a:solidFill>
                  <a:srgbClr val="FFFF00"/>
                </a:solidFill>
              </a:rPr>
              <a:t>Matt. 5:6</a:t>
            </a:r>
          </a:p>
          <a:p>
            <a:pPr eaLnBrk="1" hangingPunct="1">
              <a:spcBef>
                <a:spcPct val="0"/>
              </a:spcBef>
              <a:buFontTx/>
              <a:buNone/>
            </a:pPr>
            <a:endParaRPr lang="en-US" altLang="en-US" sz="2800">
              <a:solidFill>
                <a:srgbClr val="FFFFFF"/>
              </a:solidFill>
            </a:endParaRPr>
          </a:p>
          <a:p>
            <a:pPr eaLnBrk="1" hangingPunct="1">
              <a:spcBef>
                <a:spcPct val="0"/>
              </a:spcBef>
              <a:buFontTx/>
              <a:buNone/>
            </a:pPr>
            <a:r>
              <a:rPr lang="en-US" altLang="en-US" sz="2800">
                <a:solidFill>
                  <a:srgbClr val="FFFFFF"/>
                </a:solidFill>
              </a:rPr>
              <a:t> “If any man </a:t>
            </a:r>
            <a:r>
              <a:rPr lang="en-US" altLang="en-US" b="1">
                <a:solidFill>
                  <a:srgbClr val="FFFFFF"/>
                </a:solidFill>
              </a:rPr>
              <a:t>thirst</a:t>
            </a:r>
            <a:r>
              <a:rPr lang="en-US" altLang="en-US" sz="2800">
                <a:solidFill>
                  <a:srgbClr val="FFFFFF"/>
                </a:solidFill>
              </a:rPr>
              <a:t>, let him come unto Me and drink.” 						</a:t>
            </a:r>
            <a:r>
              <a:rPr lang="en-US" altLang="en-US" sz="2800" b="1">
                <a:solidFill>
                  <a:srgbClr val="FFFF00"/>
                </a:solidFill>
              </a:rPr>
              <a:t>Jn. 7:37</a:t>
            </a:r>
          </a:p>
          <a:p>
            <a:pPr eaLnBrk="1" hangingPunct="1">
              <a:spcBef>
                <a:spcPct val="0"/>
              </a:spcBef>
              <a:buFontTx/>
              <a:buNone/>
            </a:pPr>
            <a:endParaRPr lang="en-US" altLang="en-US" sz="2800">
              <a:solidFill>
                <a:srgbClr val="FFFFFF"/>
              </a:solidFill>
            </a:endParaRPr>
          </a:p>
          <a:p>
            <a:pPr eaLnBrk="1" hangingPunct="1">
              <a:spcBef>
                <a:spcPct val="0"/>
              </a:spcBef>
              <a:buFontTx/>
              <a:buNone/>
            </a:pPr>
            <a:r>
              <a:rPr lang="en-US" altLang="en-US" sz="2800">
                <a:solidFill>
                  <a:srgbClr val="FFFFFF"/>
                </a:solidFill>
              </a:rPr>
              <a:t>“His divine power has given to us all things that pertain to life and godliness, through the knowledge of Him who called us by glory and virtue” </a:t>
            </a:r>
            <a:r>
              <a:rPr lang="en-US" altLang="en-US" sz="2800" b="1">
                <a:solidFill>
                  <a:srgbClr val="FFFF00"/>
                </a:solidFill>
              </a:rPr>
              <a:t>2 Pet. 1:3 </a:t>
            </a:r>
          </a:p>
        </p:txBody>
      </p:sp>
      <p:sp>
        <p:nvSpPr>
          <p:cNvPr id="3" name="Rectangle 2"/>
          <p:cNvSpPr/>
          <p:nvPr/>
        </p:nvSpPr>
        <p:spPr>
          <a:xfrm>
            <a:off x="1176256" y="1142999"/>
            <a:ext cx="6562887" cy="76944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4400" b="1" dirty="0">
                <a:ln/>
                <a:solidFill>
                  <a:srgbClr val="08A1D9"/>
                </a:solidFill>
              </a:rPr>
              <a:t>Sheep Must Have Water</a:t>
            </a:r>
          </a:p>
        </p:txBody>
      </p:sp>
      <p:cxnSp>
        <p:nvCxnSpPr>
          <p:cNvPr id="5" name="Straight Connector 4"/>
          <p:cNvCxnSpPr/>
          <p:nvPr/>
        </p:nvCxnSpPr>
        <p:spPr>
          <a:xfrm>
            <a:off x="304800" y="5791200"/>
            <a:ext cx="4419600" cy="0"/>
          </a:xfrm>
          <a:prstGeom prst="line">
            <a:avLst/>
          </a:prstGeom>
          <a:ln w="76200">
            <a:solidFill>
              <a:srgbClr val="66FFFF"/>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1292"/>
            <a:ext cx="9144000" cy="830997"/>
          </a:xfrm>
          <a:prstGeom prst="rect">
            <a:avLst/>
          </a:prstGeom>
          <a:solidFill>
            <a:srgbClr val="001E00"/>
          </a:solidFill>
          <a:ln w="38100">
            <a:solidFill>
              <a:srgbClr val="008000"/>
            </a:solidFill>
          </a:ln>
        </p:spPr>
        <p:style>
          <a:lnRef idx="0">
            <a:schemeClr val="accent6"/>
          </a:lnRef>
          <a:fillRef idx="3">
            <a:schemeClr val="accent6"/>
          </a:fillRef>
          <a:effectRef idx="3">
            <a:schemeClr val="accent6"/>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4800" b="1" spc="150" dirty="0">
                <a:ln w="11430"/>
                <a:solidFill>
                  <a:srgbClr val="F8F8F8"/>
                </a:solidFill>
                <a:effectLst>
                  <a:glow rad="101600">
                    <a:schemeClr val="bg1">
                      <a:alpha val="60000"/>
                    </a:schemeClr>
                  </a:glow>
                  <a:outerShdw blurRad="25400" algn="tl" rotWithShape="0">
                    <a:srgbClr val="000000">
                      <a:alpha val="43000"/>
                    </a:srgbClr>
                  </a:outerShdw>
                </a:effectLst>
              </a:rPr>
              <a:t>1. We are Like Sheep</a:t>
            </a:r>
          </a:p>
        </p:txBody>
      </p:sp>
      <p:cxnSp>
        <p:nvCxnSpPr>
          <p:cNvPr id="12" name="Straight Connector 11"/>
          <p:cNvCxnSpPr/>
          <p:nvPr/>
        </p:nvCxnSpPr>
        <p:spPr>
          <a:xfrm>
            <a:off x="3810000" y="5334000"/>
            <a:ext cx="3929063" cy="0"/>
          </a:xfrm>
          <a:prstGeom prst="line">
            <a:avLst/>
          </a:prstGeom>
          <a:ln w="76200">
            <a:solidFill>
              <a:srgbClr val="66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50"/>
                                        <p:tgtEl>
                                          <p:spTgt spid="819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5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307975" y="2057400"/>
            <a:ext cx="8458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marL="457200" indent="-457200" eaLnBrk="1" hangingPunct="1">
              <a:spcBef>
                <a:spcPct val="0"/>
              </a:spcBef>
              <a:buFont typeface="Wingdings" panose="05000000000000000000" pitchFamily="2" charset="2"/>
              <a:buChar char="Ø"/>
              <a:defRPr/>
            </a:pPr>
            <a:r>
              <a:rPr lang="en-US" altLang="en-US" sz="2800" dirty="0" smtClean="0">
                <a:solidFill>
                  <a:srgbClr val="FFFFFF"/>
                </a:solidFill>
              </a:rPr>
              <a:t>Wander around and get lost - can’t find their way</a:t>
            </a:r>
          </a:p>
          <a:p>
            <a:pPr marL="457200" indent="-457200" eaLnBrk="1" hangingPunct="1">
              <a:spcBef>
                <a:spcPct val="0"/>
              </a:spcBef>
              <a:buFont typeface="Wingdings" panose="05000000000000000000" pitchFamily="2" charset="2"/>
              <a:buChar char="Ø"/>
              <a:defRPr/>
            </a:pPr>
            <a:endParaRPr lang="en-US" altLang="en-US" sz="2800" dirty="0" smtClean="0">
              <a:solidFill>
                <a:srgbClr val="FFFFFF"/>
              </a:solidFill>
            </a:endParaRPr>
          </a:p>
          <a:p>
            <a:pPr marL="457200" indent="-457200" eaLnBrk="1" hangingPunct="1">
              <a:spcBef>
                <a:spcPct val="0"/>
              </a:spcBef>
              <a:buFont typeface="Wingdings" panose="05000000000000000000" pitchFamily="2" charset="2"/>
              <a:buChar char="Ø"/>
              <a:defRPr/>
            </a:pPr>
            <a:r>
              <a:rPr lang="en-US" altLang="en-US" sz="2800" dirty="0" smtClean="0">
                <a:solidFill>
                  <a:srgbClr val="FFFFFF"/>
                </a:solidFill>
              </a:rPr>
              <a:t>The shepherd must go and find them</a:t>
            </a:r>
          </a:p>
          <a:p>
            <a:pPr eaLnBrk="1" hangingPunct="1">
              <a:spcBef>
                <a:spcPct val="0"/>
              </a:spcBef>
              <a:buFont typeface="Arial" charset="0"/>
              <a:buNone/>
              <a:defRPr/>
            </a:pPr>
            <a:endParaRPr lang="en-US" altLang="en-US" sz="2800" dirty="0" smtClean="0">
              <a:solidFill>
                <a:srgbClr val="FFFFFF"/>
              </a:solidFill>
            </a:endParaRPr>
          </a:p>
          <a:p>
            <a:pPr eaLnBrk="1" hangingPunct="1">
              <a:spcBef>
                <a:spcPct val="0"/>
              </a:spcBef>
              <a:buFontTx/>
              <a:buNone/>
              <a:defRPr/>
            </a:pPr>
            <a:endParaRPr lang="en-US" altLang="en-US" sz="2800" dirty="0" smtClean="0">
              <a:solidFill>
                <a:srgbClr val="FFFFFF"/>
              </a:solidFill>
            </a:endParaRPr>
          </a:p>
        </p:txBody>
      </p:sp>
      <p:sp>
        <p:nvSpPr>
          <p:cNvPr id="3" name="Rectangle 2"/>
          <p:cNvSpPr/>
          <p:nvPr/>
        </p:nvSpPr>
        <p:spPr>
          <a:xfrm>
            <a:off x="635994" y="1070699"/>
            <a:ext cx="7818038" cy="76944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4400" b="1" dirty="0">
                <a:ln/>
                <a:solidFill>
                  <a:srgbClr val="08A1D9"/>
                </a:solidFill>
              </a:rPr>
              <a:t>Sheep Often Lose Their Way</a:t>
            </a:r>
          </a:p>
        </p:txBody>
      </p:sp>
      <p:sp>
        <p:nvSpPr>
          <p:cNvPr id="4" name="Rectangle 3"/>
          <p:cNvSpPr/>
          <p:nvPr/>
        </p:nvSpPr>
        <p:spPr>
          <a:xfrm>
            <a:off x="0" y="1292"/>
            <a:ext cx="9144000" cy="830997"/>
          </a:xfrm>
          <a:prstGeom prst="rect">
            <a:avLst/>
          </a:prstGeom>
          <a:solidFill>
            <a:srgbClr val="001E00"/>
          </a:solidFill>
          <a:ln w="38100">
            <a:solidFill>
              <a:srgbClr val="008000"/>
            </a:solidFill>
          </a:ln>
        </p:spPr>
        <p:style>
          <a:lnRef idx="0">
            <a:schemeClr val="accent6"/>
          </a:lnRef>
          <a:fillRef idx="3">
            <a:schemeClr val="accent6"/>
          </a:fillRef>
          <a:effectRef idx="3">
            <a:schemeClr val="accent6"/>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4800" b="1" spc="150" dirty="0">
                <a:ln w="11430"/>
                <a:solidFill>
                  <a:srgbClr val="F8F8F8"/>
                </a:solidFill>
                <a:effectLst>
                  <a:glow rad="101600">
                    <a:schemeClr val="bg1">
                      <a:alpha val="60000"/>
                    </a:schemeClr>
                  </a:glow>
                  <a:outerShdw blurRad="25400" algn="tl" rotWithShape="0">
                    <a:srgbClr val="000000">
                      <a:alpha val="43000"/>
                    </a:srgbClr>
                  </a:outerShdw>
                </a:effectLst>
              </a:rPr>
              <a:t>1. We are Like Sheep</a:t>
            </a:r>
          </a:p>
        </p:txBody>
      </p:sp>
      <p:sp>
        <p:nvSpPr>
          <p:cNvPr id="5" name="TextBox 1"/>
          <p:cNvSpPr txBox="1">
            <a:spLocks noChangeArrowheads="1"/>
          </p:cNvSpPr>
          <p:nvPr/>
        </p:nvSpPr>
        <p:spPr bwMode="auto">
          <a:xfrm>
            <a:off x="342900" y="3581400"/>
            <a:ext cx="8458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endParaRPr lang="en-US" altLang="en-US" sz="2800">
              <a:solidFill>
                <a:srgbClr val="FFFFFF"/>
              </a:solidFill>
            </a:endParaRPr>
          </a:p>
          <a:p>
            <a:pPr eaLnBrk="1" hangingPunct="1">
              <a:spcBef>
                <a:spcPct val="0"/>
              </a:spcBef>
              <a:buFontTx/>
              <a:buNone/>
            </a:pPr>
            <a:endParaRPr lang="en-US" altLang="en-US" sz="2800">
              <a:solidFill>
                <a:srgbClr val="FFFFFF"/>
              </a:solidFill>
            </a:endParaRPr>
          </a:p>
          <a:p>
            <a:pPr eaLnBrk="1" hangingPunct="1">
              <a:spcBef>
                <a:spcPct val="0"/>
              </a:spcBef>
              <a:buFontTx/>
              <a:buNone/>
            </a:pPr>
            <a:r>
              <a:rPr lang="en-US" altLang="en-US" sz="2800" b="1">
                <a:solidFill>
                  <a:srgbClr val="FFFF00"/>
                </a:solidFill>
              </a:rPr>
              <a:t>Isa. 53:6 </a:t>
            </a:r>
            <a:r>
              <a:rPr lang="en-US" altLang="en-US" sz="2800">
                <a:solidFill>
                  <a:srgbClr val="FFFFFF"/>
                </a:solidFill>
              </a:rPr>
              <a:t>“All we like sheep have gone astray…”   </a:t>
            </a:r>
          </a:p>
          <a:p>
            <a:pPr eaLnBrk="1" hangingPunct="1">
              <a:spcBef>
                <a:spcPct val="0"/>
              </a:spcBef>
              <a:buFontTx/>
              <a:buNone/>
            </a:pPr>
            <a:endParaRPr lang="en-US" altLang="en-US" sz="2800">
              <a:solidFill>
                <a:srgbClr val="FFFFFF"/>
              </a:solidFill>
            </a:endParaRPr>
          </a:p>
          <a:p>
            <a:pPr eaLnBrk="1" hangingPunct="1">
              <a:spcBef>
                <a:spcPct val="0"/>
              </a:spcBef>
              <a:buFontTx/>
              <a:buNone/>
            </a:pPr>
            <a:r>
              <a:rPr lang="en-US" altLang="en-US" sz="2800">
                <a:solidFill>
                  <a:srgbClr val="FFFFFF"/>
                </a:solidFill>
              </a:rPr>
              <a:t>Paul wrote, “Therefore let him who thinks he stands take heed lest he fall”  </a:t>
            </a:r>
            <a:r>
              <a:rPr lang="en-US" altLang="en-US" sz="2800" b="1">
                <a:solidFill>
                  <a:srgbClr val="FFFF00"/>
                </a:solidFill>
              </a:rPr>
              <a:t>1 Cor. 10:12</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83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8600" y="1467475"/>
            <a:ext cx="6691255"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800" b="1" dirty="0">
                <a:ln w="11430"/>
                <a:solidFill>
                  <a:srgbClr val="FFFFFF"/>
                </a:solidFill>
                <a:effectLst>
                  <a:outerShdw blurRad="50800" dist="39000" dir="5460000" algn="tl">
                    <a:srgbClr val="000000">
                      <a:alpha val="38000"/>
                    </a:srgbClr>
                  </a:outerShdw>
                </a:effectLst>
              </a:rPr>
              <a:t>“</a:t>
            </a:r>
            <a:r>
              <a:rPr lang="en-US" sz="4800" b="1" dirty="0">
                <a:ln w="11430"/>
                <a:solidFill>
                  <a:srgbClr val="FFFFFF"/>
                </a:solidFill>
                <a:effectLst>
                  <a:glow rad="254000">
                    <a:srgbClr val="08A1D9">
                      <a:lumMod val="60000"/>
                      <a:lumOff val="40000"/>
                      <a:alpha val="40000"/>
                    </a:srgbClr>
                  </a:glow>
                  <a:outerShdw blurRad="50800" dist="39000" dir="5460000" algn="tl">
                    <a:srgbClr val="000000">
                      <a:alpha val="38000"/>
                    </a:srgbClr>
                  </a:outerShdw>
                </a:effectLst>
              </a:rPr>
              <a:t>He restores my soul</a:t>
            </a:r>
            <a:r>
              <a:rPr lang="en-US" sz="4800" b="1" dirty="0">
                <a:ln w="11430"/>
                <a:solidFill>
                  <a:srgbClr val="FFFFFF"/>
                </a:solidFill>
                <a:effectLst>
                  <a:outerShdw blurRad="50800" dist="39000" dir="5460000" algn="tl">
                    <a:srgbClr val="000000">
                      <a:alpha val="38000"/>
                    </a:srgbClr>
                  </a:outerShdw>
                </a:effectLst>
              </a:rPr>
              <a:t>”</a:t>
            </a:r>
          </a:p>
        </p:txBody>
      </p:sp>
      <p:sp>
        <p:nvSpPr>
          <p:cNvPr id="4" name="Rectangle 3"/>
          <p:cNvSpPr/>
          <p:nvPr/>
        </p:nvSpPr>
        <p:spPr>
          <a:xfrm>
            <a:off x="0" y="1292"/>
            <a:ext cx="9144000" cy="830997"/>
          </a:xfrm>
          <a:prstGeom prst="rect">
            <a:avLst/>
          </a:prstGeom>
          <a:solidFill>
            <a:srgbClr val="001E00"/>
          </a:solidFill>
          <a:ln w="38100">
            <a:solidFill>
              <a:srgbClr val="008000"/>
            </a:solidFill>
          </a:ln>
        </p:spPr>
        <p:style>
          <a:lnRef idx="0">
            <a:schemeClr val="accent6"/>
          </a:lnRef>
          <a:fillRef idx="3">
            <a:schemeClr val="accent6"/>
          </a:fillRef>
          <a:effectRef idx="3">
            <a:schemeClr val="accent6"/>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4800" b="1" spc="150" dirty="0">
                <a:ln w="11430"/>
                <a:solidFill>
                  <a:srgbClr val="F8F8F8"/>
                </a:solidFill>
                <a:effectLst>
                  <a:glow rad="101600">
                    <a:schemeClr val="bg1">
                      <a:alpha val="60000"/>
                    </a:schemeClr>
                  </a:glow>
                  <a:outerShdw blurRad="25400" algn="tl" rotWithShape="0">
                    <a:srgbClr val="000000">
                      <a:alpha val="43000"/>
                    </a:srgbClr>
                  </a:outerShdw>
                </a:effectLst>
              </a:rPr>
              <a:t>1. We are Like Sheep</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152400" y="1676400"/>
            <a:ext cx="88392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FontTx/>
              <a:buNone/>
            </a:pPr>
            <a:r>
              <a:rPr lang="en-US" altLang="en-US" sz="2800">
                <a:solidFill>
                  <a:srgbClr val="FFFFFF"/>
                </a:solidFill>
              </a:rPr>
              <a:t>“Why are you cast down, O my soul? And why are you disquieted within me? Hope in God; For I shall yet praise Him, The help of my countenance and my God.”  							</a:t>
            </a:r>
            <a:r>
              <a:rPr lang="en-US" altLang="en-US" sz="2800" b="1">
                <a:solidFill>
                  <a:srgbClr val="FFFF00"/>
                </a:solidFill>
              </a:rPr>
              <a:t>Ps. 42:11</a:t>
            </a:r>
          </a:p>
          <a:p>
            <a:pPr eaLnBrk="1" hangingPunct="1">
              <a:spcBef>
                <a:spcPct val="0"/>
              </a:spcBef>
              <a:buFontTx/>
              <a:buNone/>
            </a:pPr>
            <a:endParaRPr lang="en-US" altLang="en-US" sz="2800">
              <a:solidFill>
                <a:srgbClr val="FFFFFF"/>
              </a:solidFill>
            </a:endParaRPr>
          </a:p>
          <a:p>
            <a:pPr eaLnBrk="1" hangingPunct="1">
              <a:spcBef>
                <a:spcPct val="0"/>
              </a:spcBef>
              <a:buFontTx/>
              <a:buNone/>
            </a:pPr>
            <a:endParaRPr lang="en-US" altLang="en-US" sz="2800">
              <a:solidFill>
                <a:srgbClr val="FFFFFF"/>
              </a:solidFill>
            </a:endParaRPr>
          </a:p>
          <a:p>
            <a:pPr eaLnBrk="1" hangingPunct="1">
              <a:spcBef>
                <a:spcPct val="0"/>
              </a:spcBef>
              <a:buFontTx/>
              <a:buNone/>
            </a:pPr>
            <a:r>
              <a:rPr lang="en-US" altLang="en-US" sz="2800" b="1">
                <a:solidFill>
                  <a:srgbClr val="FFFF00"/>
                </a:solidFill>
              </a:rPr>
              <a:t>Ps. 42:6  </a:t>
            </a:r>
            <a:r>
              <a:rPr lang="en-US" altLang="en-US" sz="2800">
                <a:solidFill>
                  <a:srgbClr val="FFFFFF"/>
                </a:solidFill>
              </a:rPr>
              <a:t>“O my God, my soul is cast down within me”</a:t>
            </a:r>
          </a:p>
        </p:txBody>
      </p:sp>
      <p:sp>
        <p:nvSpPr>
          <p:cNvPr id="4" name="Rounded Rectangle 3"/>
          <p:cNvSpPr/>
          <p:nvPr/>
        </p:nvSpPr>
        <p:spPr>
          <a:xfrm>
            <a:off x="2362200" y="1676400"/>
            <a:ext cx="1828800" cy="533400"/>
          </a:xfrm>
          <a:prstGeom prst="roundRect">
            <a:avLst/>
          </a:prstGeom>
          <a:solidFill>
            <a:srgbClr val="66FF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1292"/>
            <a:ext cx="9144000" cy="923330"/>
          </a:xfrm>
          <a:prstGeom prst="rect">
            <a:avLst/>
          </a:prstGeom>
          <a:solidFill>
            <a:srgbClr val="001E00"/>
          </a:solidFill>
          <a:ln w="38100">
            <a:solidFill>
              <a:srgbClr val="008000"/>
            </a:solidFill>
          </a:ln>
        </p:spPr>
        <p:style>
          <a:lnRef idx="0">
            <a:schemeClr val="accent6"/>
          </a:lnRef>
          <a:fillRef idx="3">
            <a:schemeClr val="accent6"/>
          </a:fillRef>
          <a:effectRef idx="3">
            <a:schemeClr val="accent6"/>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US" sz="5400" b="1" spc="150" dirty="0">
                <a:ln w="11430"/>
                <a:solidFill>
                  <a:srgbClr val="F8F8F8"/>
                </a:solidFill>
                <a:effectLst>
                  <a:glow rad="101600">
                    <a:schemeClr val="bg1">
                      <a:alpha val="60000"/>
                    </a:schemeClr>
                  </a:glow>
                  <a:outerShdw blurRad="25400" algn="tl" rotWithShape="0">
                    <a:srgbClr val="000000">
                      <a:alpha val="43000"/>
                    </a:srgbClr>
                  </a:outerShdw>
                </a:effectLst>
              </a:rPr>
              <a:t>2. Being Cast Down</a:t>
            </a:r>
          </a:p>
        </p:txBody>
      </p:sp>
      <p:sp>
        <p:nvSpPr>
          <p:cNvPr id="6" name="Rounded Rectangle 5"/>
          <p:cNvSpPr/>
          <p:nvPr/>
        </p:nvSpPr>
        <p:spPr>
          <a:xfrm>
            <a:off x="5334000" y="4251325"/>
            <a:ext cx="1676400" cy="533400"/>
          </a:xfrm>
          <a:prstGeom prst="roundRect">
            <a:avLst/>
          </a:prstGeom>
          <a:solidFill>
            <a:srgbClr val="66FF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ermon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Sermons</Template>
  <TotalTime>1247</TotalTime>
  <Words>3711</Words>
  <Application>Microsoft Office PowerPoint</Application>
  <PresentationFormat>On-screen Show (4:3)</PresentationFormat>
  <Paragraphs>262</Paragraphs>
  <Slides>19</Slides>
  <Notes>19</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Default Design</vt:lpstr>
      <vt:lpstr>Sermons</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Lakeside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dmcdonald</dc:creator>
  <cp:lastModifiedBy>John Croft</cp:lastModifiedBy>
  <cp:revision>40</cp:revision>
  <dcterms:created xsi:type="dcterms:W3CDTF">2006-10-22T19:53:59Z</dcterms:created>
  <dcterms:modified xsi:type="dcterms:W3CDTF">2014-11-27T22:46:33Z</dcterms:modified>
</cp:coreProperties>
</file>