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3" r:id="rId2"/>
    <p:sldId id="276" r:id="rId3"/>
    <p:sldId id="269" r:id="rId4"/>
    <p:sldId id="272" r:id="rId5"/>
    <p:sldId id="273" r:id="rId6"/>
    <p:sldId id="277" r:id="rId7"/>
    <p:sldId id="271" r:id="rId8"/>
    <p:sldId id="275" r:id="rId9"/>
    <p:sldId id="274" r:id="rId10"/>
    <p:sldId id="280" r:id="rId11"/>
    <p:sldId id="300" r:id="rId12"/>
    <p:sldId id="285" r:id="rId13"/>
    <p:sldId id="286" r:id="rId14"/>
    <p:sldId id="301" r:id="rId15"/>
    <p:sldId id="302" r:id="rId16"/>
    <p:sldId id="303" r:id="rId17"/>
    <p:sldId id="306" r:id="rId18"/>
    <p:sldId id="307" r:id="rId19"/>
    <p:sldId id="313" r:id="rId20"/>
    <p:sldId id="308" r:id="rId21"/>
    <p:sldId id="25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A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07" autoAdjust="0"/>
  </p:normalViewPr>
  <p:slideViewPr>
    <p:cSldViewPr>
      <p:cViewPr varScale="1">
        <p:scale>
          <a:sx n="67" d="100"/>
          <a:sy n="67"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FA530-58B5-426E-B8E7-7BB2098F8F15}" type="datetimeFigureOut">
              <a:rPr lang="en-US" smtClean="0"/>
              <a:t>5/8/2015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11AE4-D64D-4FFA-96B1-E1C2299B4333}" type="slidenum">
              <a:rPr lang="en-US" smtClean="0"/>
              <a:t>‹#›</a:t>
            </a:fld>
            <a:endParaRPr lang="en-US"/>
          </a:p>
        </p:txBody>
      </p:sp>
    </p:spTree>
    <p:extLst>
      <p:ext uri="{BB962C8B-B14F-4D97-AF65-F5344CB8AC3E}">
        <p14:creationId xmlns:p14="http://schemas.microsoft.com/office/powerpoint/2010/main" val="132965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t>1</a:t>
            </a:fld>
            <a:endParaRPr lang="en-US"/>
          </a:p>
        </p:txBody>
      </p:sp>
    </p:spTree>
    <p:extLst>
      <p:ext uri="{BB962C8B-B14F-4D97-AF65-F5344CB8AC3E}">
        <p14:creationId xmlns:p14="http://schemas.microsoft.com/office/powerpoint/2010/main" val="291765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What does true</a:t>
            </a:r>
            <a:r>
              <a:rPr lang="en-US" sz="1200" b="1" kern="1200" baseline="0" dirty="0" smtClean="0">
                <a:solidFill>
                  <a:schemeClr val="tx1"/>
                </a:solidFill>
                <a:latin typeface="+mn-lt"/>
                <a:ea typeface="+mn-ea"/>
                <a:cs typeface="+mn-cs"/>
              </a:rPr>
              <a:t> conversion require?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1. A change in allegiance</a:t>
            </a:r>
            <a:endPar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17</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What does true</a:t>
            </a:r>
            <a:r>
              <a:rPr lang="en-US" sz="1200" b="1" kern="1200" baseline="0" dirty="0" smtClean="0">
                <a:solidFill>
                  <a:schemeClr val="tx1"/>
                </a:solidFill>
                <a:latin typeface="+mn-lt"/>
                <a:ea typeface="+mn-ea"/>
                <a:cs typeface="+mn-cs"/>
              </a:rPr>
              <a:t> conversion require?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1. A change in commitment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Rom </a:t>
            </a:r>
            <a:r>
              <a:rPr lang="en-US" sz="1200" kern="1200" dirty="0" smtClean="0">
                <a:solidFill>
                  <a:schemeClr val="tx1"/>
                </a:solidFill>
                <a:latin typeface="+mn-lt"/>
                <a:ea typeface="+mn-ea"/>
                <a:cs typeface="+mn-cs"/>
              </a:rPr>
              <a:t>6:3  Or do you not know that as many of us as were baptized into Christ Jesus were baptized into His death? </a:t>
            </a:r>
          </a:p>
          <a:p>
            <a:r>
              <a:rPr lang="en-US" sz="1200" kern="1200" dirty="0" smtClean="0">
                <a:solidFill>
                  <a:schemeClr val="tx1"/>
                </a:solidFill>
                <a:latin typeface="+mn-lt"/>
                <a:ea typeface="+mn-ea"/>
                <a:cs typeface="+mn-cs"/>
              </a:rPr>
              <a:t>Act 2:38  </a:t>
            </a:r>
            <a:r>
              <a:rPr lang="en-US" sz="1200" kern="1200" dirty="0" smtClean="0">
                <a:solidFill>
                  <a:schemeClr val="tx1"/>
                </a:solidFill>
                <a:latin typeface="+mn-lt"/>
                <a:ea typeface="+mn-ea"/>
                <a:cs typeface="+mn-cs"/>
              </a:rPr>
              <a:t>Repent</a:t>
            </a:r>
            <a:r>
              <a:rPr lang="en-US" sz="1200" kern="1200" dirty="0" smtClean="0">
                <a:solidFill>
                  <a:schemeClr val="tx1"/>
                </a:solidFill>
                <a:latin typeface="+mn-lt"/>
                <a:ea typeface="+mn-ea"/>
                <a:cs typeface="+mn-cs"/>
              </a:rPr>
              <a:t>, and let every one of you be baptized </a:t>
            </a: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the name </a:t>
            </a:r>
            <a:r>
              <a:rPr lang="en-US" sz="1200" kern="1200" dirty="0" smtClean="0">
                <a:solidFill>
                  <a:schemeClr val="tx1"/>
                </a:solidFill>
                <a:latin typeface="+mn-lt"/>
                <a:ea typeface="+mn-ea"/>
                <a:cs typeface="+mn-cs"/>
              </a:rPr>
              <a:t>of” </a:t>
            </a:r>
            <a:r>
              <a:rPr lang="en-US" sz="1200" kern="1200" dirty="0" smtClean="0">
                <a:solidFill>
                  <a:schemeClr val="tx1"/>
                </a:solidFill>
                <a:latin typeface="+mn-lt"/>
                <a:ea typeface="+mn-ea"/>
                <a:cs typeface="+mn-cs"/>
              </a:rPr>
              <a:t>Jesus Christ for the remission of sins</a:t>
            </a:r>
          </a:p>
          <a:p>
            <a:r>
              <a:rPr lang="en-US" sz="1200" kern="1200" dirty="0" smtClean="0">
                <a:solidFill>
                  <a:schemeClr val="tx1"/>
                </a:solidFill>
                <a:latin typeface="+mn-lt"/>
                <a:ea typeface="+mn-ea"/>
                <a:cs typeface="+mn-cs"/>
              </a:rPr>
              <a:t>Gal 3:26  For you are all sons of God through faith in Christ Jesus.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as many of you as were baptized into Christ have put on Christ.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t>2</a:t>
            </a:fld>
            <a:endParaRPr lang="en-US"/>
          </a:p>
        </p:txBody>
      </p:sp>
    </p:spTree>
    <p:extLst>
      <p:ext uri="{BB962C8B-B14F-4D97-AF65-F5344CB8AC3E}">
        <p14:creationId xmlns:p14="http://schemas.microsoft.com/office/powerpoint/2010/main" val="393232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t>3</a:t>
            </a:fld>
            <a:endParaRPr lang="en-US"/>
          </a:p>
        </p:txBody>
      </p:sp>
    </p:spTree>
    <p:extLst>
      <p:ext uri="{BB962C8B-B14F-4D97-AF65-F5344CB8AC3E}">
        <p14:creationId xmlns:p14="http://schemas.microsoft.com/office/powerpoint/2010/main" val="196369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merely a change in actions (so you can get what you want) – went home,</a:t>
            </a:r>
            <a:r>
              <a:rPr lang="en-US" baseline="0" dirty="0" smtClean="0"/>
              <a:t> did not have a servant mentality</a:t>
            </a:r>
            <a:endParaRPr lang="en-US" dirty="0" smtClean="0"/>
          </a:p>
          <a:p>
            <a:r>
              <a:rPr lang="en-US" dirty="0" smtClean="0"/>
              <a:t>Knowledge </a:t>
            </a:r>
            <a:r>
              <a:rPr lang="en-US" dirty="0" smtClean="0"/>
              <a:t>– “came to himself</a:t>
            </a:r>
            <a:r>
              <a:rPr lang="en-US" dirty="0" smtClean="0"/>
              <a:t>” this isn’t the way I ought to be living. Came</a:t>
            </a:r>
            <a:r>
              <a:rPr lang="en-US" baseline="0" dirty="0" smtClean="0"/>
              <a:t> to the knowledge of who his father was, blessings with father, what he was doing</a:t>
            </a:r>
            <a:endParaRPr lang="en-US" dirty="0" smtClean="0"/>
          </a:p>
          <a:p>
            <a:r>
              <a:rPr lang="en-US" dirty="0" smtClean="0"/>
              <a:t>Conviction – stopped believing </a:t>
            </a:r>
            <a:r>
              <a:rPr lang="en-US" dirty="0" smtClean="0"/>
              <a:t>he could provide for himself, </a:t>
            </a:r>
            <a:r>
              <a:rPr lang="en-US" dirty="0" smtClean="0"/>
              <a:t>father only one who provide what he needed</a:t>
            </a:r>
          </a:p>
          <a:p>
            <a:r>
              <a:rPr lang="en-US" dirty="0" smtClean="0"/>
              <a:t>Allegiance – joined himself to the world, </a:t>
            </a:r>
            <a:r>
              <a:rPr lang="en-US" dirty="0" smtClean="0"/>
              <a:t>now </a:t>
            </a:r>
            <a:r>
              <a:rPr lang="en-US" dirty="0" smtClean="0"/>
              <a:t>decides to go back home and join myself back to my father</a:t>
            </a:r>
          </a:p>
          <a:p>
            <a:r>
              <a:rPr lang="en-US" dirty="0" smtClean="0"/>
              <a:t>Thinking and Will – he made a choice to get up and go back home, he knew he had sinned against his father, not worthy to be called fathers son</a:t>
            </a:r>
          </a:p>
          <a:p>
            <a:r>
              <a:rPr lang="en-US" dirty="0" smtClean="0"/>
              <a:t>Commitment </a:t>
            </a:r>
            <a:r>
              <a:rPr lang="en-US" dirty="0" smtClean="0"/>
              <a:t>– I am going home, change in his relationship “my son was dead, but now he is alive</a:t>
            </a:r>
            <a:r>
              <a:rPr lang="en-US" dirty="0" smtClean="0"/>
              <a:t>”</a:t>
            </a:r>
          </a:p>
          <a:p>
            <a:r>
              <a:rPr lang="en-US" dirty="0" smtClean="0"/>
              <a:t>Change in who we are – think, talk, go, do</a:t>
            </a:r>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t>9</a:t>
            </a:fld>
            <a:endParaRPr lang="en-US"/>
          </a:p>
        </p:txBody>
      </p:sp>
    </p:spTree>
    <p:extLst>
      <p:ext uri="{BB962C8B-B14F-4D97-AF65-F5344CB8AC3E}">
        <p14:creationId xmlns:p14="http://schemas.microsoft.com/office/powerpoint/2010/main" val="270060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C35FF-69B3-4293-A32E-E2A97EAD8246}" type="slidenum">
              <a:rPr lang="en-US"/>
              <a:pPr/>
              <a:t>10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John 8:32  </a:t>
            </a:r>
            <a:r>
              <a:rPr lang="en-US" sz="1200" kern="1200" dirty="0" smtClean="0">
                <a:solidFill>
                  <a:schemeClr val="tx1"/>
                </a:solidFill>
                <a:latin typeface="+mn-lt"/>
                <a:ea typeface="+mn-ea"/>
                <a:cs typeface="+mn-cs"/>
              </a:rPr>
              <a:t>You </a:t>
            </a:r>
            <a:r>
              <a:rPr lang="en-US" sz="1200" kern="1200" dirty="0" smtClean="0">
                <a:solidFill>
                  <a:schemeClr val="tx1"/>
                </a:solidFill>
                <a:latin typeface="+mn-lt"/>
                <a:ea typeface="+mn-ea"/>
                <a:cs typeface="+mn-cs"/>
              </a:rPr>
              <a:t>shall know the truth, and the truth shall make you free</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John</a:t>
            </a:r>
            <a:r>
              <a:rPr lang="en-US" sz="1200" kern="1200" baseline="0" dirty="0" smtClean="0">
                <a:solidFill>
                  <a:schemeClr val="tx1"/>
                </a:solidFill>
                <a:latin typeface="+mn-lt"/>
                <a:ea typeface="+mn-ea"/>
                <a:cs typeface="+mn-cs"/>
              </a:rPr>
              <a:t> 17:17 </a:t>
            </a:r>
            <a:r>
              <a:rPr lang="en-US" sz="1200" kern="1200" dirty="0" smtClean="0">
                <a:solidFill>
                  <a:schemeClr val="tx1"/>
                </a:solidFill>
                <a:latin typeface="+mn-lt"/>
                <a:ea typeface="+mn-ea"/>
                <a:cs typeface="+mn-cs"/>
              </a:rPr>
              <a:t>Sanctify them by Your truth. Your word is truth. </a:t>
            </a:r>
          </a:p>
          <a:p>
            <a:r>
              <a:rPr lang="en-US" sz="1200" kern="1200" dirty="0" smtClean="0">
                <a:solidFill>
                  <a:schemeClr val="tx1"/>
                </a:solidFill>
                <a:latin typeface="+mn-lt"/>
                <a:ea typeface="+mn-ea"/>
                <a:cs typeface="+mn-cs"/>
              </a:rPr>
              <a:t>Rom 1:16  For I am not ashamed of the gospel of Christ, for it is the power of God to salvation for everyone who believes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1F29-F37E-4F78-BBE7-5C0A900A1E30}" type="slidenum">
              <a:rPr lang="en-US"/>
              <a:pPr/>
              <a:t>11</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What does true</a:t>
            </a:r>
            <a:r>
              <a:rPr lang="en-US" sz="1200" b="1" kern="1200" baseline="0" dirty="0" smtClean="0">
                <a:solidFill>
                  <a:schemeClr val="tx1"/>
                </a:solidFill>
                <a:latin typeface="+mn-lt"/>
                <a:ea typeface="+mn-ea"/>
                <a:cs typeface="+mn-cs"/>
              </a:rPr>
              <a:t> conversion require?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1. A change in conviction</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latin typeface="+mn-lt"/>
                <a:ea typeface="+mn-ea"/>
                <a:cs typeface="+mn-cs"/>
              </a:rPr>
              <a:t>Heb</a:t>
            </a:r>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11:1  Now faith is the substance of things hoped for, the evidence of things not seen. </a:t>
            </a:r>
          </a:p>
          <a:p>
            <a:r>
              <a:rPr lang="en-US" sz="1200" i="0" kern="1200" dirty="0" err="1" smtClean="0">
                <a:solidFill>
                  <a:schemeClr val="tx1"/>
                </a:solidFill>
                <a:latin typeface="+mn-lt"/>
                <a:ea typeface="+mn-ea"/>
                <a:cs typeface="+mn-cs"/>
              </a:rPr>
              <a:t>Heb</a:t>
            </a:r>
            <a:r>
              <a:rPr lang="en-US" sz="1200" i="0" kern="1200" dirty="0" smtClean="0">
                <a:solidFill>
                  <a:schemeClr val="tx1"/>
                </a:solidFill>
                <a:latin typeface="+mn-lt"/>
                <a:ea typeface="+mn-ea"/>
                <a:cs typeface="+mn-cs"/>
              </a:rPr>
              <a:t> 11:6  But without faith it is impossible to please Him, for he who comes to God must believe that He is, and that He is a </a:t>
            </a:r>
            <a:r>
              <a:rPr lang="en-US" sz="1200" i="0" kern="1200" dirty="0" err="1" smtClean="0">
                <a:solidFill>
                  <a:schemeClr val="tx1"/>
                </a:solidFill>
                <a:latin typeface="+mn-lt"/>
                <a:ea typeface="+mn-ea"/>
                <a:cs typeface="+mn-cs"/>
              </a:rPr>
              <a:t>rewarder</a:t>
            </a:r>
            <a:r>
              <a:rPr lang="en-US" sz="1200" i="0" kern="1200" dirty="0" smtClean="0">
                <a:solidFill>
                  <a:schemeClr val="tx1"/>
                </a:solidFill>
                <a:latin typeface="+mn-lt"/>
                <a:ea typeface="+mn-ea"/>
                <a:cs typeface="+mn-cs"/>
              </a:rPr>
              <a:t> of those who diligently seek Him. </a:t>
            </a:r>
            <a:r>
              <a:rPr lang="en-US" sz="1200" i="0" kern="1200" dirty="0" smtClean="0">
                <a:solidFill>
                  <a:schemeClr val="tx1"/>
                </a:solidFill>
                <a:latin typeface="+mn-lt"/>
                <a:ea typeface="+mn-ea"/>
                <a:cs typeface="+mn-cs"/>
              </a:rPr>
              <a:t>– faith</a:t>
            </a:r>
            <a:r>
              <a:rPr lang="en-US" sz="1200" i="0" kern="1200" baseline="0" dirty="0" smtClean="0">
                <a:solidFill>
                  <a:schemeClr val="tx1"/>
                </a:solidFill>
                <a:latin typeface="+mn-lt"/>
                <a:ea typeface="+mn-ea"/>
                <a:cs typeface="+mn-cs"/>
              </a:rPr>
              <a:t> that trusts, believe what He says, follow what He says</a:t>
            </a: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Rom 10:17  So then faith comes by hearing, and hearing by the word of God. </a:t>
            </a:r>
          </a:p>
          <a:p>
            <a:endParaRPr lang="en-US" sz="1200" i="0" kern="1200" dirty="0" smtClean="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1F29-F37E-4F78-BBE7-5C0A900A1E30}" type="slidenum">
              <a:rPr lang="en-US"/>
              <a:pPr/>
              <a:t>12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Joh 3:16  For God so loved the world that He gave His only begotten Son, that whoever believes in Him should not perish but have everlasting life. </a:t>
            </a:r>
          </a:p>
          <a:p>
            <a:r>
              <a:rPr lang="en-US" sz="1200" kern="1200" dirty="0" err="1" smtClean="0">
                <a:solidFill>
                  <a:schemeClr val="tx1"/>
                </a:solidFill>
                <a:latin typeface="+mn-lt"/>
                <a:ea typeface="+mn-ea"/>
                <a:cs typeface="+mn-cs"/>
              </a:rPr>
              <a:t>Ecc</a:t>
            </a:r>
            <a:r>
              <a:rPr lang="en-US" sz="1200" kern="1200" dirty="0" smtClean="0">
                <a:solidFill>
                  <a:schemeClr val="tx1"/>
                </a:solidFill>
                <a:latin typeface="+mn-lt"/>
                <a:ea typeface="+mn-ea"/>
                <a:cs typeface="+mn-cs"/>
              </a:rPr>
              <a:t> 12:13  Let us hear the conclusion of the whole matter: Fear God and keep His commandments, For this </a:t>
            </a:r>
            <a:r>
              <a:rPr lang="en-US" sz="1200" kern="1200" dirty="0" smtClean="0">
                <a:solidFill>
                  <a:schemeClr val="tx1"/>
                </a:solidFill>
                <a:latin typeface="+mn-lt"/>
                <a:ea typeface="+mn-ea"/>
                <a:cs typeface="+mn-cs"/>
              </a:rPr>
              <a:t>the whole duty of man.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What does true</a:t>
            </a:r>
            <a:r>
              <a:rPr lang="en-US" sz="1200" b="1" kern="1200" baseline="0" dirty="0" smtClean="0">
                <a:solidFill>
                  <a:schemeClr val="tx1"/>
                </a:solidFill>
                <a:latin typeface="+mn-lt"/>
                <a:ea typeface="+mn-ea"/>
                <a:cs typeface="+mn-cs"/>
              </a:rPr>
              <a:t> conversion require?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1. A change in will</a:t>
            </a:r>
            <a:endPar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endParaRPr>
          </a:p>
          <a:p>
            <a:r>
              <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rPr>
              <a:t>1</a:t>
            </a:r>
            <a:r>
              <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rPr>
              <a:t>. Repentance Requires Radical </a:t>
            </a:r>
            <a:r>
              <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rPr>
              <a:t>Change,</a:t>
            </a:r>
            <a:r>
              <a:rPr lang="en-US" sz="1200" baseline="0" dirty="0" smtClean="0">
                <a:effectLst>
                  <a:glow rad="101600">
                    <a:schemeClr val="bg1">
                      <a:alpha val="60000"/>
                    </a:schemeClr>
                  </a:glow>
                  <a:outerShdw blurRad="60007" dist="310007" dir="7680000" sy="30000" kx="1300200" algn="ctr" rotWithShape="0">
                    <a:prstClr val="black">
                      <a:alpha val="32000"/>
                    </a:prstClr>
                  </a:outerShdw>
                </a:effectLst>
                <a:latin typeface="+mn-lt"/>
              </a:rPr>
              <a:t> something we must do (</a:t>
            </a:r>
            <a:r>
              <a:rPr lang="en-US" sz="1200" baseline="0" dirty="0" err="1" smtClean="0">
                <a:effectLst>
                  <a:glow rad="101600">
                    <a:schemeClr val="bg1">
                      <a:alpha val="60000"/>
                    </a:schemeClr>
                  </a:glow>
                  <a:outerShdw blurRad="60007" dist="310007" dir="7680000" sy="30000" kx="1300200" algn="ctr" rotWithShape="0">
                    <a:prstClr val="black">
                      <a:alpha val="32000"/>
                    </a:prstClr>
                  </a:outerShdw>
                </a:effectLst>
                <a:latin typeface="+mn-lt"/>
              </a:rPr>
              <a:t>Lk</a:t>
            </a:r>
            <a:r>
              <a:rPr lang="en-US" sz="1200" baseline="0" dirty="0" smtClean="0">
                <a:effectLst>
                  <a:glow rad="101600">
                    <a:schemeClr val="bg1">
                      <a:alpha val="60000"/>
                    </a:schemeClr>
                  </a:glow>
                  <a:outerShdw blurRad="60007" dist="310007" dir="7680000" sy="30000" kx="1300200" algn="ctr" rotWithShape="0">
                    <a:prstClr val="black">
                      <a:alpha val="32000"/>
                    </a:prstClr>
                  </a:outerShdw>
                </a:effectLst>
                <a:latin typeface="+mn-lt"/>
              </a:rPr>
              <a:t>. 13:3) </a:t>
            </a:r>
            <a:r>
              <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rPr>
              <a:t>not just</a:t>
            </a:r>
            <a:r>
              <a:rPr lang="en-US" sz="1200" baseline="0" dirty="0" smtClean="0">
                <a:effectLst>
                  <a:glow rad="101600">
                    <a:schemeClr val="bg1">
                      <a:alpha val="60000"/>
                    </a:schemeClr>
                  </a:glow>
                  <a:outerShdw blurRad="60007" dist="310007" dir="7680000" sy="30000" kx="1300200" algn="ctr" rotWithShape="0">
                    <a:prstClr val="black">
                      <a:alpha val="32000"/>
                    </a:prstClr>
                  </a:outerShdw>
                </a:effectLst>
                <a:latin typeface="+mn-lt"/>
              </a:rPr>
              <a:t> in </a:t>
            </a:r>
            <a:r>
              <a:rPr lang="en-US" sz="1200" dirty="0" smtClean="0">
                <a:effectLst>
                  <a:glow rad="101600">
                    <a:schemeClr val="bg1">
                      <a:alpha val="60000"/>
                    </a:schemeClr>
                  </a:glow>
                  <a:outerShdw blurRad="60007" dist="310007" dir="7680000" sy="30000" kx="1300200" algn="ctr" rotWithShape="0">
                    <a:prstClr val="black">
                      <a:alpha val="32000"/>
                    </a:prstClr>
                  </a:outerShdw>
                </a:effectLst>
                <a:latin typeface="+mn-lt"/>
              </a:rPr>
              <a:t>action, but thinking (I am not worthy to be called my fathers son)</a:t>
            </a:r>
          </a:p>
          <a:p>
            <a:r>
              <a:rPr lang="en-US" sz="1200" kern="1200" dirty="0" smtClean="0">
                <a:solidFill>
                  <a:schemeClr val="tx1"/>
                </a:solidFill>
                <a:latin typeface="+mn-lt"/>
                <a:ea typeface="+mn-ea"/>
                <a:cs typeface="+mn-cs"/>
              </a:rPr>
              <a:t>2. </a:t>
            </a:r>
            <a:r>
              <a:rPr lang="en-US" sz="1200" kern="1200" dirty="0" err="1" smtClean="0">
                <a:solidFill>
                  <a:schemeClr val="tx1"/>
                </a:solidFill>
                <a:latin typeface="+mn-lt"/>
                <a:ea typeface="+mn-ea"/>
                <a:cs typeface="+mn-cs"/>
              </a:rPr>
              <a:t>Eze</a:t>
            </a:r>
            <a:r>
              <a:rPr lang="en-US" sz="1200" kern="1200" dirty="0" smtClean="0">
                <a:solidFill>
                  <a:schemeClr val="tx1"/>
                </a:solidFill>
                <a:latin typeface="+mn-lt"/>
                <a:ea typeface="+mn-ea"/>
                <a:cs typeface="+mn-cs"/>
              </a:rPr>
              <a:t> 18:30  "Therefore I will judge you, O house of Israel, every one according to his ways," says the Lord GOD. "Repent, and turn from all your transgressions, so that iniquity will not be your ruin. Cast away from you all the transgressions which you have committed, and get yourselves a new heart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14</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smtClean="0"/>
              <a:t>5 things included in repentance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t>5/8/2015</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D0D5-EB4E-4F39-AC95-CDD80F4A055A}" type="datetime1">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96AE-388E-4AFE-B603-A9D8C0164384}" type="datetime1">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850E-C4DC-48AA-985A-A25B17A4EC8A}" type="datetime1">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t>5/8/2015</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0"/>
            <a:ext cx="9123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nip Single Corner Rectangle 7"/>
          <p:cNvSpPr/>
          <p:nvPr/>
        </p:nvSpPr>
        <p:spPr>
          <a:xfrm>
            <a:off x="0" y="5859959"/>
            <a:ext cx="82296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859959"/>
            <a:ext cx="822960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5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10" name="Rounded Rectangular Callout 9"/>
          <p:cNvSpPr/>
          <p:nvPr/>
        </p:nvSpPr>
        <p:spPr>
          <a:xfrm>
            <a:off x="6934200" y="2743200"/>
            <a:ext cx="2057400" cy="1447800"/>
          </a:xfrm>
          <a:prstGeom prst="wedgeRoundRectCallout">
            <a:avLst>
              <a:gd name="adj1" fmla="val -78745"/>
              <a:gd name="adj2" fmla="val 36054"/>
              <a:gd name="adj3" fmla="val 16667"/>
            </a:avLst>
          </a:prstGeom>
          <a:gradFill>
            <a:gsLst>
              <a:gs pos="0">
                <a:schemeClr val="tx2">
                  <a:lumMod val="40000"/>
                  <a:lumOff val="60000"/>
                </a:schemeClr>
              </a:gs>
              <a:gs pos="43000">
                <a:schemeClr val="tx2">
                  <a:lumMod val="60000"/>
                  <a:lumOff val="40000"/>
                  <a:alpha val="45000"/>
                </a:schemeClr>
              </a:gs>
              <a:gs pos="83000">
                <a:schemeClr val="accent2">
                  <a:lumMod val="40000"/>
                  <a:lumOff val="60000"/>
                </a:schemeClr>
              </a:gs>
            </a:gsLst>
            <a:lin ang="18900000" scaled="1"/>
          </a:gradFill>
          <a:ln w="28575">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"Sirs, what must I do to be saved?" </a:t>
            </a:r>
            <a:endParaRPr lang="en-US" sz="2400" dirty="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endParaRP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39211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5"/>
          <p:cNvSpPr txBox="1">
            <a:spLocks noChangeArrowheads="1"/>
          </p:cNvSpPr>
          <p:nvPr/>
        </p:nvSpPr>
        <p:spPr bwMode="auto">
          <a:xfrm>
            <a:off x="3048000" y="2286000"/>
            <a:ext cx="5807075" cy="341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b="1" dirty="0">
                <a:effectLst>
                  <a:glow rad="101600">
                    <a:schemeClr val="bg1">
                      <a:alpha val="60000"/>
                    </a:schemeClr>
                  </a:glow>
                </a:effectLst>
                <a:latin typeface="+mn-lt"/>
              </a:rPr>
              <a:t>The </a:t>
            </a:r>
            <a:r>
              <a:rPr lang="en-US" sz="2800" b="1" dirty="0" smtClean="0">
                <a:effectLst>
                  <a:glow rad="101600">
                    <a:schemeClr val="bg1">
                      <a:alpha val="60000"/>
                    </a:schemeClr>
                  </a:glow>
                </a:effectLst>
                <a:latin typeface="+mn-lt"/>
              </a:rPr>
              <a:t>Truth</a:t>
            </a:r>
            <a:r>
              <a:rPr lang="en-US" sz="2800" dirty="0" smtClean="0">
                <a:effectLst>
                  <a:glow rad="101600">
                    <a:schemeClr val="bg1">
                      <a:alpha val="60000"/>
                    </a:schemeClr>
                  </a:glow>
                </a:effectLst>
                <a:latin typeface="+mn-lt"/>
              </a:rPr>
              <a:t> </a:t>
            </a:r>
            <a:r>
              <a:rPr lang="en-US" sz="2800" dirty="0">
                <a:effectLst>
                  <a:glow rad="101600">
                    <a:schemeClr val="bg1">
                      <a:alpha val="60000"/>
                    </a:schemeClr>
                  </a:glow>
                </a:effectLst>
                <a:latin typeface="+mn-lt"/>
              </a:rPr>
              <a:t>- </a:t>
            </a:r>
            <a:r>
              <a:rPr lang="en-US" sz="2600" dirty="0">
                <a:effectLst>
                  <a:glow rad="101600">
                    <a:schemeClr val="bg1">
                      <a:alpha val="60000"/>
                    </a:schemeClr>
                  </a:glow>
                </a:effectLst>
                <a:latin typeface="+mn-lt"/>
              </a:rPr>
              <a:t>John 8:32; </a:t>
            </a:r>
            <a:r>
              <a:rPr lang="en-US" sz="2600" dirty="0" smtClean="0">
                <a:effectLst>
                  <a:glow rad="101600">
                    <a:schemeClr val="bg1">
                      <a:alpha val="60000"/>
                    </a:schemeClr>
                  </a:glow>
                </a:effectLst>
                <a:latin typeface="+mn-lt"/>
              </a:rPr>
              <a:t>17:17</a:t>
            </a:r>
          </a:p>
          <a:p>
            <a:pPr>
              <a:spcBef>
                <a:spcPct val="35000"/>
              </a:spcBef>
              <a:buClr>
                <a:schemeClr val="tx2"/>
              </a:buClr>
              <a:buFont typeface="Wingdings 2" pitchFamily="18" charset="2"/>
              <a:buChar char="è"/>
            </a:pPr>
            <a:endParaRPr lang="en-US" sz="1050" b="1" dirty="0">
              <a:effectLst>
                <a:glow rad="101600">
                  <a:schemeClr val="bg1">
                    <a:alpha val="60000"/>
                  </a:schemeClr>
                </a:glow>
              </a:effectLst>
              <a:latin typeface="+mn-lt"/>
            </a:endParaRPr>
          </a:p>
          <a:p>
            <a:pPr>
              <a:spcBef>
                <a:spcPct val="35000"/>
              </a:spcBef>
              <a:buClr>
                <a:schemeClr val="tx2"/>
              </a:buClr>
              <a:buFont typeface="Wingdings 2" pitchFamily="18" charset="2"/>
              <a:buChar char="è"/>
            </a:pPr>
            <a:r>
              <a:rPr lang="en-US" sz="2800" b="1" dirty="0" smtClean="0">
                <a:effectLst>
                  <a:glow rad="101600">
                    <a:schemeClr val="bg1">
                      <a:alpha val="60000"/>
                    </a:schemeClr>
                  </a:glow>
                </a:effectLst>
                <a:latin typeface="+mn-lt"/>
              </a:rPr>
              <a:t>The </a:t>
            </a:r>
            <a:r>
              <a:rPr lang="en-US" sz="2800" b="1" dirty="0">
                <a:effectLst>
                  <a:glow rad="101600">
                    <a:schemeClr val="bg1">
                      <a:alpha val="60000"/>
                    </a:schemeClr>
                  </a:glow>
                </a:effectLst>
                <a:latin typeface="+mn-lt"/>
              </a:rPr>
              <a:t>REAL Gospel</a:t>
            </a:r>
            <a:r>
              <a:rPr lang="en-US" sz="2800" dirty="0">
                <a:effectLst>
                  <a:glow rad="101600">
                    <a:schemeClr val="bg1">
                      <a:alpha val="60000"/>
                    </a:schemeClr>
                  </a:glow>
                </a:effectLst>
                <a:latin typeface="+mn-lt"/>
              </a:rPr>
              <a:t> </a:t>
            </a:r>
            <a:r>
              <a:rPr lang="en-US" sz="2800" dirty="0" smtClean="0">
                <a:effectLst>
                  <a:glow rad="101600">
                    <a:schemeClr val="bg1">
                      <a:alpha val="60000"/>
                    </a:schemeClr>
                  </a:glow>
                </a:effectLst>
                <a:latin typeface="+mn-lt"/>
              </a:rPr>
              <a:t>– </a:t>
            </a:r>
            <a:r>
              <a:rPr lang="en-US" sz="2600" dirty="0" smtClean="0">
                <a:effectLst>
                  <a:glow rad="101600">
                    <a:schemeClr val="bg1">
                      <a:alpha val="60000"/>
                    </a:schemeClr>
                  </a:glow>
                </a:effectLst>
                <a:latin typeface="+mn-lt"/>
              </a:rPr>
              <a:t>Rom </a:t>
            </a:r>
            <a:r>
              <a:rPr lang="en-US" sz="2600" dirty="0" smtClean="0">
                <a:effectLst>
                  <a:glow rad="101600">
                    <a:schemeClr val="bg1">
                      <a:alpha val="60000"/>
                    </a:schemeClr>
                  </a:glow>
                </a:effectLst>
                <a:latin typeface="+mn-lt"/>
              </a:rPr>
              <a:t>1:16</a:t>
            </a:r>
            <a:endParaRPr lang="en-US" sz="2600" dirty="0" smtClean="0">
              <a:effectLst>
                <a:glow rad="101600">
                  <a:schemeClr val="bg1">
                    <a:alpha val="60000"/>
                  </a:schemeClr>
                </a:glow>
              </a:effectLst>
              <a:latin typeface="+mn-lt"/>
            </a:endParaRPr>
          </a:p>
          <a:p>
            <a:pPr>
              <a:spcBef>
                <a:spcPct val="35000"/>
              </a:spcBef>
              <a:buClr>
                <a:schemeClr val="tx2"/>
              </a:buClr>
              <a:buFont typeface="Wingdings 2" pitchFamily="18" charset="2"/>
              <a:buChar char="è"/>
            </a:pPr>
            <a:endParaRPr lang="en-US" sz="1050" dirty="0" smtClean="0">
              <a:effectLst>
                <a:glow rad="101600">
                  <a:schemeClr val="bg1">
                    <a:alpha val="60000"/>
                  </a:schemeClr>
                </a:glow>
              </a:effectLst>
              <a:latin typeface="+mn-lt"/>
            </a:endParaRPr>
          </a:p>
          <a:p>
            <a:pPr>
              <a:spcBef>
                <a:spcPct val="35000"/>
              </a:spcBef>
              <a:buClr>
                <a:schemeClr val="tx2"/>
              </a:buClr>
              <a:buFont typeface="Wingdings 2" pitchFamily="18" charset="2"/>
              <a:buChar char="è"/>
            </a:pPr>
            <a:r>
              <a:rPr lang="en-US" sz="2800" b="1" dirty="0" smtClean="0">
                <a:effectLst>
                  <a:glow rad="101600">
                    <a:schemeClr val="bg1">
                      <a:alpha val="60000"/>
                    </a:schemeClr>
                  </a:glow>
                </a:effectLst>
                <a:latin typeface="+mn-lt"/>
              </a:rPr>
              <a:t>One </a:t>
            </a:r>
            <a:r>
              <a:rPr lang="en-US" sz="2800" b="1" dirty="0">
                <a:effectLst>
                  <a:glow rad="101600">
                    <a:schemeClr val="bg1">
                      <a:alpha val="60000"/>
                    </a:schemeClr>
                  </a:glow>
                </a:effectLst>
                <a:latin typeface="+mn-lt"/>
              </a:rPr>
              <a:t>Cannot Be Taught Error –Believe Error – Obey Error and Be </a:t>
            </a:r>
            <a:r>
              <a:rPr lang="en-US" sz="2800" b="1" dirty="0" smtClean="0">
                <a:effectLst>
                  <a:glow rad="101600">
                    <a:schemeClr val="bg1">
                      <a:alpha val="60000"/>
                    </a:schemeClr>
                  </a:glow>
                </a:effectLst>
                <a:latin typeface="+mn-lt"/>
              </a:rPr>
              <a:t>Converted By and To The Truth</a:t>
            </a:r>
            <a:endParaRPr lang="en-US" sz="2600" dirty="0">
              <a:effectLst>
                <a:glow rad="101600">
                  <a:schemeClr val="bg1">
                    <a:alpha val="60000"/>
                  </a:schemeClr>
                </a:glow>
              </a:effectLst>
              <a:latin typeface="+mn-lt"/>
            </a:endParaRPr>
          </a:p>
        </p:txBody>
      </p:sp>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7924800" y="2286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rot="10800000">
            <a:off x="0" y="6172200"/>
            <a:ext cx="1230745" cy="457200"/>
            <a:chOff x="7924800" y="228600"/>
            <a:chExt cx="1230745" cy="457200"/>
          </a:xfrm>
        </p:grpSpPr>
        <p:sp>
          <p:nvSpPr>
            <p:cNvPr id="18" name="Pentagon 1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hevron 1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Rectangle 21"/>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6135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46069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4" name="Text Box 14"/>
          <p:cNvSpPr txBox="1">
            <a:spLocks noChangeArrowheads="1"/>
          </p:cNvSpPr>
          <p:nvPr/>
        </p:nvSpPr>
        <p:spPr bwMode="auto">
          <a:xfrm>
            <a:off x="4572000" y="2279672"/>
            <a:ext cx="4367441" cy="341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Impossible to please God without FAITH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Hebrews 11:1,6</a:t>
            </a:r>
          </a:p>
          <a:p>
            <a:pPr>
              <a:spcBef>
                <a:spcPct val="35000"/>
              </a:spcBef>
              <a:buClr>
                <a:schemeClr val="tx2"/>
              </a:buClr>
              <a:buFont typeface="Wingdings 2" pitchFamily="18" charset="2"/>
              <a:buChar char="è"/>
            </a:pPr>
            <a:endPar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endParaRPr>
          </a:p>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Faith comes by hearing God’s Word –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Romans 10:17</a:t>
            </a:r>
            <a:endParaRPr lang="en-US" sz="2800" dirty="0">
              <a:effectLst>
                <a:glow rad="101600">
                  <a:schemeClr val="bg1">
                    <a:alpha val="60000"/>
                  </a:schemeClr>
                </a:glow>
                <a:outerShdw blurRad="60007" dist="310007" dir="7680000" sy="30000" kx="1300200" algn="ctr" rotWithShape="0">
                  <a:prstClr val="black">
                    <a:alpha val="32000"/>
                  </a:prstClr>
                </a:outerShdw>
              </a:effectLst>
              <a:latin typeface="+mn-lt"/>
            </a:endParaRPr>
          </a:p>
        </p:txBody>
      </p:sp>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1150959"/>
            <a:ext cx="71389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924800" y="228600"/>
            <a:ext cx="1230745" cy="457200"/>
            <a:chOff x="7924800" y="228600"/>
            <a:chExt cx="1230745" cy="457200"/>
          </a:xfrm>
        </p:grpSpPr>
        <p:sp>
          <p:nvSpPr>
            <p:cNvPr id="19" name="Pentagon 18"/>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Chevron 19"/>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2" name="Chevron 21"/>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23" name="Group 22"/>
          <p:cNvGrpSpPr/>
          <p:nvPr/>
        </p:nvGrpSpPr>
        <p:grpSpPr>
          <a:xfrm rot="10800000">
            <a:off x="0" y="6172200"/>
            <a:ext cx="1230745" cy="457200"/>
            <a:chOff x="7924800" y="228600"/>
            <a:chExt cx="1230745" cy="457200"/>
          </a:xfrm>
        </p:grpSpPr>
        <p:sp>
          <p:nvSpPr>
            <p:cNvPr id="24" name="Pentagon 23"/>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hevron 24"/>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6" name="Chevron 25"/>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7" name="Chevron 26"/>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8" name="Rectangle 27"/>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Snip Single Corner Rectangle 28"/>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ectangle 29"/>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1" name="Oval 30"/>
          <p:cNvSpPr/>
          <p:nvPr/>
        </p:nvSpPr>
        <p:spPr>
          <a:xfrm>
            <a:off x="849745" y="1295400"/>
            <a:ext cx="902856" cy="7620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rPr>
              <a:t>1</a:t>
            </a:r>
            <a:endParaRPr lang="en-US" sz="4000" b="1" dirty="0">
              <a:solidFill>
                <a:srgbClr val="FFFF00"/>
              </a:solidFill>
            </a:endParaRPr>
          </a:p>
        </p:txBody>
      </p:sp>
    </p:spTree>
    <p:extLst>
      <p:ext uri="{BB962C8B-B14F-4D97-AF65-F5344CB8AC3E}">
        <p14:creationId xmlns:p14="http://schemas.microsoft.com/office/powerpoint/2010/main" val="3526108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46069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4" name="Text Box 14"/>
          <p:cNvSpPr txBox="1">
            <a:spLocks noChangeArrowheads="1"/>
          </p:cNvSpPr>
          <p:nvPr/>
        </p:nvSpPr>
        <p:spPr bwMode="auto">
          <a:xfrm>
            <a:off x="4419600" y="2057400"/>
            <a:ext cx="4648200" cy="465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600" b="1" dirty="0">
                <a:effectLst>
                  <a:glow rad="101600">
                    <a:schemeClr val="bg1">
                      <a:alpha val="60000"/>
                    </a:schemeClr>
                  </a:glow>
                  <a:outerShdw blurRad="60007" dist="310007" dir="7680000" sy="30000" kx="1300200" algn="ctr" rotWithShape="0">
                    <a:prstClr val="black">
                      <a:alpha val="32000"/>
                    </a:prstClr>
                  </a:outerShdw>
                </a:effectLst>
                <a:latin typeface="+mn-lt"/>
              </a:rPr>
              <a:t>Who God Is &amp; What He Has Done For Us</a:t>
            </a:r>
            <a:r>
              <a:rPr lang="en-US" sz="2600" dirty="0">
                <a:effectLst>
                  <a:glow rad="101600">
                    <a:schemeClr val="bg1">
                      <a:alpha val="60000"/>
                    </a:schemeClr>
                  </a:glow>
                  <a:outerShdw blurRad="60007" dist="310007" dir="7680000" sy="30000" kx="1300200" algn="ctr" rotWithShape="0">
                    <a:prstClr val="black">
                      <a:alpha val="32000"/>
                    </a:prstClr>
                  </a:outerShdw>
                </a:effectLst>
                <a:latin typeface="+mn-lt"/>
              </a:rPr>
              <a:t> – </a:t>
            </a:r>
            <a:r>
              <a:rPr lang="en-US" sz="2400" dirty="0" err="1" smtClean="0">
                <a:effectLst>
                  <a:glow rad="101600">
                    <a:schemeClr val="bg1">
                      <a:alpha val="60000"/>
                    </a:schemeClr>
                  </a:glow>
                  <a:outerShdw blurRad="60007" dist="310007" dir="7680000" sy="30000" kx="1300200" algn="ctr" rotWithShape="0">
                    <a:prstClr val="black">
                      <a:alpha val="32000"/>
                    </a:prstClr>
                  </a:outerShdw>
                </a:effectLst>
                <a:latin typeface="+mn-lt"/>
              </a:rPr>
              <a:t>Jn</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3:16</a:t>
            </a:r>
            <a:endParaRPr lang="en-US" sz="2400" dirty="0">
              <a:effectLst>
                <a:glow rad="101600">
                  <a:schemeClr val="bg1">
                    <a:alpha val="60000"/>
                  </a:schemeClr>
                </a:glow>
                <a:outerShdw blurRad="60007" dist="310007" dir="7680000" sy="30000" kx="1300200" algn="ctr" rotWithShape="0">
                  <a:prstClr val="black">
                    <a:alpha val="32000"/>
                  </a:prstClr>
                </a:outerShdw>
              </a:effectLst>
              <a:latin typeface="+mn-lt"/>
            </a:endParaRPr>
          </a:p>
          <a:p>
            <a:pPr>
              <a:spcBef>
                <a:spcPct val="35000"/>
              </a:spcBef>
              <a:buClr>
                <a:schemeClr val="tx2"/>
              </a:buClr>
              <a:buFont typeface="Wingdings 2" pitchFamily="18" charset="2"/>
              <a:buChar char="è"/>
            </a:pPr>
            <a:r>
              <a:rPr lang="en-US" sz="2600" b="1" dirty="0">
                <a:effectLst>
                  <a:glow rad="101600">
                    <a:schemeClr val="bg1">
                      <a:alpha val="60000"/>
                    </a:schemeClr>
                  </a:glow>
                  <a:outerShdw blurRad="60007" dist="310007" dir="7680000" sy="30000" kx="1300200" algn="ctr" rotWithShape="0">
                    <a:prstClr val="black">
                      <a:alpha val="32000"/>
                    </a:prstClr>
                  </a:outerShdw>
                </a:effectLst>
                <a:latin typeface="+mn-lt"/>
              </a:rPr>
              <a:t>Who Jesus Is &amp; What He Has Done For Us</a:t>
            </a:r>
            <a:r>
              <a:rPr lang="en-US" sz="2600" dirty="0">
                <a:effectLst>
                  <a:glow rad="101600">
                    <a:schemeClr val="bg1">
                      <a:alpha val="60000"/>
                    </a:schemeClr>
                  </a:glow>
                  <a:outerShdw blurRad="60007" dist="310007" dir="7680000" sy="30000" kx="1300200" algn="ctr" rotWithShape="0">
                    <a:prstClr val="black">
                      <a:alpha val="32000"/>
                    </a:prstClr>
                  </a:outerShdw>
                </a:effectLst>
                <a:latin typeface="+mn-lt"/>
              </a:rPr>
              <a:t> – </a:t>
            </a:r>
            <a:r>
              <a:rPr lang="en-US" sz="2400" dirty="0" err="1">
                <a:effectLst>
                  <a:glow rad="101600">
                    <a:schemeClr val="bg1">
                      <a:alpha val="60000"/>
                    </a:schemeClr>
                  </a:glow>
                  <a:outerShdw blurRad="60007" dist="310007" dir="7680000" sy="30000" kx="1300200" algn="ctr" rotWithShape="0">
                    <a:prstClr val="black">
                      <a:alpha val="32000"/>
                    </a:prstClr>
                  </a:outerShdw>
                </a:effectLst>
                <a:latin typeface="+mn-lt"/>
              </a:rPr>
              <a:t>Heb</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2:9-18</a:t>
            </a:r>
          </a:p>
          <a:p>
            <a:pPr>
              <a:spcBef>
                <a:spcPct val="35000"/>
              </a:spcBef>
              <a:buClr>
                <a:schemeClr val="tx2"/>
              </a:buClr>
              <a:buFont typeface="Wingdings 2" pitchFamily="18" charset="2"/>
              <a:buChar char="è"/>
            </a:pPr>
            <a:r>
              <a:rPr lang="en-US" sz="2600" b="1" dirty="0" smtClean="0">
                <a:effectLst>
                  <a:glow rad="101600">
                    <a:schemeClr val="bg1">
                      <a:alpha val="60000"/>
                    </a:schemeClr>
                  </a:glow>
                  <a:outerShdw blurRad="60007" dist="310007" dir="7680000" sy="30000" kx="1300200" algn="ctr" rotWithShape="0">
                    <a:prstClr val="black">
                      <a:alpha val="32000"/>
                    </a:prstClr>
                  </a:outerShdw>
                </a:effectLst>
                <a:latin typeface="+mn-lt"/>
              </a:rPr>
              <a:t>Who </a:t>
            </a:r>
            <a:r>
              <a:rPr lang="en-US" sz="2600" b="1" dirty="0">
                <a:effectLst>
                  <a:glow rad="101600">
                    <a:schemeClr val="bg1">
                      <a:alpha val="60000"/>
                    </a:schemeClr>
                  </a:glow>
                  <a:outerShdw blurRad="60007" dist="310007" dir="7680000" sy="30000" kx="1300200" algn="ctr" rotWithShape="0">
                    <a:prstClr val="black">
                      <a:alpha val="32000"/>
                    </a:prstClr>
                  </a:outerShdw>
                </a:effectLst>
                <a:latin typeface="+mn-lt"/>
              </a:rPr>
              <a:t>We Are, What We Have Done, &amp; What We MUST Do</a:t>
            </a:r>
            <a:r>
              <a:rPr lang="en-US" sz="2600" dirty="0">
                <a:effectLst>
                  <a:glow rad="101600">
                    <a:schemeClr val="bg1">
                      <a:alpha val="60000"/>
                    </a:schemeClr>
                  </a:glow>
                  <a:outerShdw blurRad="60007" dist="310007" dir="7680000" sy="30000" kx="1300200" algn="ctr" rotWithShape="0">
                    <a:prstClr val="black">
                      <a:alpha val="32000"/>
                    </a:prstClr>
                  </a:outerShdw>
                </a:effectLst>
                <a:latin typeface="+mn-lt"/>
              </a:rPr>
              <a:t> –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Eccl 12:13; Rom 3:23; Is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59:1-2;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Acts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2:38</a:t>
            </a:r>
            <a:endParaRPr lang="en-US" sz="2400" dirty="0">
              <a:effectLst>
                <a:glow rad="101600">
                  <a:schemeClr val="bg1">
                    <a:alpha val="60000"/>
                  </a:schemeClr>
                </a:glow>
                <a:outerShdw blurRad="60007" dist="310007" dir="7680000" sy="30000" kx="1300200" algn="ctr" rotWithShape="0">
                  <a:prstClr val="black">
                    <a:alpha val="32000"/>
                  </a:prstClr>
                </a:outerShdw>
              </a:effectLst>
              <a:latin typeface="+mn-lt"/>
            </a:endParaRPr>
          </a:p>
        </p:txBody>
      </p:sp>
      <p:grpSp>
        <p:nvGrpSpPr>
          <p:cNvPr id="18" name="Group 17"/>
          <p:cNvGrpSpPr/>
          <p:nvPr/>
        </p:nvGrpSpPr>
        <p:grpSpPr>
          <a:xfrm>
            <a:off x="7924800" y="228600"/>
            <a:ext cx="1230745" cy="457200"/>
            <a:chOff x="7924800" y="228600"/>
            <a:chExt cx="1230745" cy="457200"/>
          </a:xfrm>
        </p:grpSpPr>
        <p:sp>
          <p:nvSpPr>
            <p:cNvPr id="19" name="Pentagon 18"/>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Chevron 19"/>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2" name="Chevron 21"/>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23" name="Group 22"/>
          <p:cNvGrpSpPr/>
          <p:nvPr/>
        </p:nvGrpSpPr>
        <p:grpSpPr>
          <a:xfrm rot="10800000">
            <a:off x="0" y="6172200"/>
            <a:ext cx="1230745" cy="457200"/>
            <a:chOff x="7924800" y="228600"/>
            <a:chExt cx="1230745" cy="457200"/>
          </a:xfrm>
        </p:grpSpPr>
        <p:sp>
          <p:nvSpPr>
            <p:cNvPr id="24" name="Pentagon 23"/>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hevron 24"/>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6" name="Chevron 25"/>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7" name="Chevron 26"/>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8" name="Rectangle 27"/>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Snip Single Corner Rectangle 28"/>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ectangle 29"/>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pic>
        <p:nvPicPr>
          <p:cNvPr id="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1150959"/>
            <a:ext cx="71389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849745" y="1295400"/>
            <a:ext cx="902856" cy="7620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rPr>
              <a:t>1</a:t>
            </a:r>
            <a:endParaRPr lang="en-US" sz="4000" b="1" dirty="0">
              <a:solidFill>
                <a:srgbClr val="FFFF00"/>
              </a:solidFill>
            </a:endParaRPr>
          </a:p>
        </p:txBody>
      </p:sp>
    </p:spTree>
    <p:extLst>
      <p:ext uri="{BB962C8B-B14F-4D97-AF65-F5344CB8AC3E}">
        <p14:creationId xmlns:p14="http://schemas.microsoft.com/office/powerpoint/2010/main" val="3832292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0154"/>
            <a:ext cx="5562600" cy="480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157287"/>
            <a:ext cx="6427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302653" y="5668645"/>
            <a:ext cx="2765501" cy="523220"/>
          </a:xfrm>
          <a:prstGeom prst="rect">
            <a:avLst/>
          </a:prstGeom>
        </p:spPr>
        <p:txBody>
          <a:bodyPr wrap="none">
            <a:spAutoFit/>
          </a:bodyPr>
          <a:lstStyle/>
          <a:p>
            <a:r>
              <a:rPr lang="en-US" sz="2800" b="1" dirty="0">
                <a:effectLst>
                  <a:glow rad="101600">
                    <a:schemeClr val="bg1">
                      <a:alpha val="60000"/>
                    </a:schemeClr>
                  </a:glow>
                  <a:outerShdw blurRad="60007" dist="310007" dir="7680000" sy="30000" kx="1300200" algn="ctr" rotWithShape="0">
                    <a:prstClr val="black">
                      <a:alpha val="32000"/>
                    </a:prstClr>
                  </a:outerShdw>
                </a:effectLst>
              </a:rPr>
              <a:t>Luke 15:17-20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 </a:t>
            </a:r>
            <a:endParaRPr lang="en-US" sz="2800" b="1" dirty="0">
              <a:effectLst>
                <a:glow rad="101600">
                  <a:schemeClr val="bg1">
                    <a:alpha val="60000"/>
                  </a:schemeClr>
                </a:glow>
                <a:outerShdw blurRad="60007" dist="310007" dir="7680000" sy="30000" kx="1300200" algn="ctr" rotWithShape="0">
                  <a:prstClr val="black">
                    <a:alpha val="32000"/>
                  </a:prstClr>
                </a:outerShdw>
              </a:effectLst>
            </a:endParaRPr>
          </a:p>
        </p:txBody>
      </p:sp>
      <p:sp>
        <p:nvSpPr>
          <p:cNvPr id="25" name="Text Box 8"/>
          <p:cNvSpPr txBox="1">
            <a:spLocks noChangeArrowheads="1"/>
          </p:cNvSpPr>
          <p:nvPr/>
        </p:nvSpPr>
        <p:spPr bwMode="auto">
          <a:xfrm>
            <a:off x="4724400" y="2205061"/>
            <a:ext cx="4191000" cy="297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Something We Must Do - (Luke 13:3)</a:t>
            </a:r>
          </a:p>
          <a:p>
            <a:pPr>
              <a:spcBef>
                <a:spcPct val="35000"/>
              </a:spcBef>
              <a:buClr>
                <a:schemeClr val="tx2"/>
              </a:buClr>
              <a:buFont typeface="Wingdings 2" pitchFamily="18" charset="2"/>
              <a:buChar char="è"/>
            </a:pPr>
            <a:endPar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endParaRPr>
          </a:p>
          <a:p>
            <a:pPr>
              <a:spcBef>
                <a:spcPct val="35000"/>
              </a:spcBef>
              <a:buClr>
                <a:schemeClr val="tx2"/>
              </a:buClr>
              <a:buFont typeface="Wingdings 2" pitchFamily="18" charset="2"/>
              <a:buChar char="è"/>
            </a:pP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Repentance Requires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mn-lt"/>
              </a:rPr>
              <a:t>Radical Change – (</a:t>
            </a:r>
            <a:r>
              <a:rPr lang="en-US" sz="2800" dirty="0" err="1">
                <a:effectLst>
                  <a:glow rad="101600">
                    <a:schemeClr val="bg1">
                      <a:alpha val="60000"/>
                    </a:schemeClr>
                  </a:glow>
                  <a:outerShdw blurRad="60007" dist="310007" dir="7680000" sy="30000" kx="1300200" algn="ctr" rotWithShape="0">
                    <a:prstClr val="black">
                      <a:alpha val="32000"/>
                    </a:prstClr>
                  </a:outerShdw>
                </a:effectLst>
                <a:latin typeface="+mn-lt"/>
              </a:rPr>
              <a:t>Eze</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18:30)</a:t>
            </a:r>
            <a:endParaRPr lang="en-US" sz="2800" dirty="0">
              <a:effectLst>
                <a:glow rad="101600">
                  <a:schemeClr val="bg1">
                    <a:alpha val="60000"/>
                  </a:schemeClr>
                </a:glow>
                <a:outerShdw blurRad="60007" dist="310007" dir="7680000" sy="30000" kx="1300200" algn="ctr" rotWithShape="0">
                  <a:prstClr val="black">
                    <a:alpha val="32000"/>
                  </a:prstClr>
                </a:outerShdw>
              </a:effectLst>
              <a:latin typeface="+mn-lt"/>
            </a:endParaRPr>
          </a:p>
        </p:txBody>
      </p:sp>
      <p:sp>
        <p:nvSpPr>
          <p:cNvPr id="23" name="Oval 22"/>
          <p:cNvSpPr/>
          <p:nvPr/>
        </p:nvSpPr>
        <p:spPr>
          <a:xfrm>
            <a:off x="849745" y="1295400"/>
            <a:ext cx="902856" cy="7620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rPr>
              <a:t>2</a:t>
            </a:r>
          </a:p>
        </p:txBody>
      </p:sp>
    </p:spTree>
    <p:extLst>
      <p:ext uri="{BB962C8B-B14F-4D97-AF65-F5344CB8AC3E}">
        <p14:creationId xmlns:p14="http://schemas.microsoft.com/office/powerpoint/2010/main" val="346568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0154"/>
            <a:ext cx="5562600" cy="480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302653" y="5668645"/>
            <a:ext cx="2765501" cy="523220"/>
          </a:xfrm>
          <a:prstGeom prst="rect">
            <a:avLst/>
          </a:prstGeom>
        </p:spPr>
        <p:txBody>
          <a:bodyPr wrap="none">
            <a:spAutoFit/>
          </a:bodyPr>
          <a:lstStyle/>
          <a:p>
            <a:r>
              <a:rPr lang="en-US" sz="2800" b="1" dirty="0">
                <a:effectLst>
                  <a:glow rad="101600">
                    <a:schemeClr val="bg1">
                      <a:alpha val="60000"/>
                    </a:schemeClr>
                  </a:glow>
                  <a:outerShdw blurRad="60007" dist="310007" dir="7680000" sy="30000" kx="1300200" algn="ctr" rotWithShape="0">
                    <a:prstClr val="black">
                      <a:alpha val="32000"/>
                    </a:prstClr>
                  </a:outerShdw>
                </a:effectLst>
              </a:rPr>
              <a:t>Luke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15:17-20 </a:t>
            </a:r>
            <a:endParaRPr lang="en-US" sz="2800" b="1" dirty="0">
              <a:effectLst>
                <a:glow rad="101600">
                  <a:schemeClr val="bg1">
                    <a:alpha val="60000"/>
                  </a:schemeClr>
                </a:glow>
                <a:outerShdw blurRad="60007" dist="310007" dir="7680000" sy="30000" kx="1300200" algn="ctr" rotWithShape="0">
                  <a:prstClr val="black">
                    <a:alpha val="32000"/>
                  </a:prstClr>
                </a:outerShdw>
              </a:effectLst>
            </a:endParaRPr>
          </a:p>
        </p:txBody>
      </p:sp>
      <p:sp>
        <p:nvSpPr>
          <p:cNvPr id="25" name="Text Box 8"/>
          <p:cNvSpPr txBox="1">
            <a:spLocks noChangeArrowheads="1"/>
          </p:cNvSpPr>
          <p:nvPr/>
        </p:nvSpPr>
        <p:spPr bwMode="auto">
          <a:xfrm>
            <a:off x="4648200" y="2200322"/>
            <a:ext cx="44958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mn-lt"/>
              </a:rPr>
              <a:t>Recognition</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(Acknowledgement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of Sin)</a:t>
            </a:r>
          </a:p>
          <a:p>
            <a:pPr>
              <a:spcBef>
                <a:spcPct val="35000"/>
              </a:spcBef>
              <a:buClr>
                <a:schemeClr val="tx2"/>
              </a:buClr>
              <a:buFont typeface="Wingdings 2" pitchFamily="18" charset="2"/>
              <a:buChar char="è"/>
            </a:pP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mn-lt"/>
              </a:rPr>
              <a:t>Remorse</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-(Regret &amp; Grieving Over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Sin)</a:t>
            </a:r>
          </a:p>
          <a:p>
            <a:pPr>
              <a:spcBef>
                <a:spcPct val="35000"/>
              </a:spcBef>
              <a:buClr>
                <a:schemeClr val="tx2"/>
              </a:buClr>
              <a:buFont typeface="Wingdings 2" pitchFamily="18" charset="2"/>
              <a:buChar char="è"/>
            </a:pP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mn-lt"/>
              </a:rPr>
              <a:t>Resolve</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(A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Change of Mind &amp;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Will)</a:t>
            </a:r>
          </a:p>
          <a:p>
            <a:pPr>
              <a:spcBef>
                <a:spcPct val="35000"/>
              </a:spcBef>
              <a:buClr>
                <a:schemeClr val="tx2"/>
              </a:buClr>
              <a:buFont typeface="Wingdings 2" pitchFamily="18" charset="2"/>
              <a:buChar char="è"/>
            </a:pP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mn-lt"/>
              </a:rPr>
              <a:t>Reformation</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(A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Change of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Lifestyle)</a:t>
            </a:r>
          </a:p>
          <a:p>
            <a:pPr>
              <a:spcBef>
                <a:spcPct val="35000"/>
              </a:spcBef>
              <a:buClr>
                <a:schemeClr val="tx2"/>
              </a:buClr>
              <a:buFont typeface="Wingdings 2" pitchFamily="18" charset="2"/>
              <a:buChar char="è"/>
            </a:pP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mn-lt"/>
              </a:rPr>
              <a:t>Restitution</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(Make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Amends As Far As Possible)</a:t>
            </a: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157287"/>
            <a:ext cx="6427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849745" y="1295400"/>
            <a:ext cx="902856" cy="7620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rPr>
              <a:t>2</a:t>
            </a:r>
          </a:p>
        </p:txBody>
      </p:sp>
    </p:spTree>
    <p:extLst>
      <p:ext uri="{BB962C8B-B14F-4D97-AF65-F5344CB8AC3E}">
        <p14:creationId xmlns:p14="http://schemas.microsoft.com/office/powerpoint/2010/main" val="48247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09800"/>
            <a:ext cx="3327605" cy="4436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5" name="Text Box 8"/>
          <p:cNvSpPr txBox="1">
            <a:spLocks noChangeArrowheads="1"/>
          </p:cNvSpPr>
          <p:nvPr/>
        </p:nvSpPr>
        <p:spPr bwMode="auto">
          <a:xfrm>
            <a:off x="3733800" y="2205061"/>
            <a:ext cx="5181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spcBef>
                <a:spcPct val="35000"/>
              </a:spcBef>
              <a:buClr>
                <a:schemeClr val="tx2"/>
              </a:buClr>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The </a:t>
            </a: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mn-lt"/>
              </a:rPr>
              <a:t>eunuch said, "See, here is water. What hinders me from being baptized?" Then Philip said, "If you believe with all your heart, you may." And he answered and said,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800" b="1"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mn-lt"/>
              </a:rPr>
              <a:t>"</a:t>
            </a:r>
            <a:r>
              <a:rPr lang="en-US" sz="2800" b="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mn-lt"/>
              </a:rPr>
              <a:t>I believe that Jesus Christ is the Son of God." </a:t>
            </a:r>
            <a:r>
              <a:rPr lang="en-US" sz="2800" b="1"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					Acts 8:36-37</a:t>
            </a:r>
            <a:endParaRPr lang="en-US" sz="2800" b="1" dirty="0">
              <a:effectLst>
                <a:glow rad="101600">
                  <a:schemeClr val="bg1">
                    <a:alpha val="60000"/>
                  </a:schemeClr>
                </a:glow>
                <a:outerShdw blurRad="60007" dist="310007" dir="7680000" sy="30000" kx="1300200" algn="ctr" rotWithShape="0">
                  <a:prstClr val="black">
                    <a:alpha val="32000"/>
                  </a:prstClr>
                </a:outerShdw>
              </a:effectLst>
              <a:latin typeface="+mn-lt"/>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1181100"/>
            <a:ext cx="7088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6" y="4627682"/>
            <a:ext cx="3314700" cy="15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849745" y="1295400"/>
            <a:ext cx="902856" cy="7620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rPr>
              <a:t>3</a:t>
            </a:r>
            <a:endParaRPr lang="en-US" sz="4000" b="1" dirty="0">
              <a:solidFill>
                <a:srgbClr val="FFFF00"/>
              </a:solidFill>
            </a:endParaRPr>
          </a:p>
        </p:txBody>
      </p:sp>
    </p:spTree>
    <p:extLst>
      <p:ext uri="{BB962C8B-B14F-4D97-AF65-F5344CB8AC3E}">
        <p14:creationId xmlns:p14="http://schemas.microsoft.com/office/powerpoint/2010/main" val="3992623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09800"/>
            <a:ext cx="3327605" cy="4436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pic>
        <p:nvPicPr>
          <p:cNvPr id="2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76" y="4627682"/>
            <a:ext cx="3314700" cy="15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00500" y="2396878"/>
            <a:ext cx="4572000" cy="3539430"/>
          </a:xfrm>
          <a:prstGeom prst="rect">
            <a:avLst/>
          </a:prstGeom>
        </p:spPr>
        <p:txBody>
          <a:bodyPr>
            <a:spAutoFit/>
          </a:bodyPr>
          <a:lstStyle/>
          <a:p>
            <a:pPr algn="ctr"/>
            <a:r>
              <a:rPr lang="en-US" sz="3200" dirty="0">
                <a:effectLst>
                  <a:glow rad="101600">
                    <a:schemeClr val="bg1">
                      <a:alpha val="60000"/>
                    </a:schemeClr>
                  </a:glow>
                  <a:outerShdw blurRad="50800" dist="38100" dir="2700000" algn="tl" rotWithShape="0">
                    <a:prstClr val="black">
                      <a:alpha val="40000"/>
                    </a:prstClr>
                  </a:outerShdw>
                </a:effectLst>
              </a:rPr>
              <a:t>Matthew </a:t>
            </a:r>
            <a:r>
              <a:rPr lang="en-US" sz="3200" dirty="0" smtClean="0">
                <a:effectLst>
                  <a:glow rad="101600">
                    <a:schemeClr val="bg1">
                      <a:alpha val="60000"/>
                    </a:schemeClr>
                  </a:glow>
                  <a:outerShdw blurRad="50800" dist="38100" dir="2700000" algn="tl" rotWithShape="0">
                    <a:prstClr val="black">
                      <a:alpha val="40000"/>
                    </a:prstClr>
                  </a:outerShdw>
                </a:effectLst>
              </a:rPr>
              <a:t>10:32 </a:t>
            </a:r>
            <a:endParaRPr lang="en-US" sz="3200" dirty="0">
              <a:effectLst>
                <a:glow rad="101600">
                  <a:schemeClr val="bg1">
                    <a:alpha val="60000"/>
                  </a:schemeClr>
                </a:glow>
                <a:outerShdw blurRad="50800" dist="38100" dir="2700000" algn="tl" rotWithShape="0">
                  <a:prstClr val="black">
                    <a:alpha val="40000"/>
                  </a:prstClr>
                </a:outerShdw>
              </a:effectLst>
            </a:endParaRPr>
          </a:p>
          <a:p>
            <a:pPr algn="ctr"/>
            <a:r>
              <a:rPr lang="en-US" sz="3200" dirty="0" smtClean="0">
                <a:effectLst>
                  <a:glow rad="101600">
                    <a:schemeClr val="bg1">
                      <a:alpha val="60000"/>
                    </a:schemeClr>
                  </a:glow>
                  <a:outerShdw blurRad="50800" dist="38100" dir="2700000" algn="tl" rotWithShape="0">
                    <a:prstClr val="black">
                      <a:alpha val="40000"/>
                    </a:prstClr>
                  </a:outerShdw>
                </a:effectLst>
              </a:rPr>
              <a:t>"Therefore </a:t>
            </a:r>
            <a:r>
              <a:rPr lang="en-US" sz="3200" dirty="0">
                <a:effectLst>
                  <a:glow rad="101600">
                    <a:schemeClr val="bg1">
                      <a:alpha val="60000"/>
                    </a:schemeClr>
                  </a:glow>
                  <a:outerShdw blurRad="50800" dist="38100" dir="2700000" algn="tl" rotWithShape="0">
                    <a:prstClr val="black">
                      <a:alpha val="40000"/>
                    </a:prstClr>
                  </a:outerShdw>
                </a:effectLst>
              </a:rPr>
              <a:t>whoever </a:t>
            </a:r>
            <a:r>
              <a:rPr lang="en-US" sz="3200" dirty="0">
                <a:solidFill>
                  <a:srgbClr val="FFFF00"/>
                </a:solidFill>
                <a:effectLst>
                  <a:glow rad="101600">
                    <a:schemeClr val="bg1">
                      <a:alpha val="60000"/>
                    </a:schemeClr>
                  </a:glow>
                  <a:outerShdw blurRad="50800" dist="38100" dir="2700000" algn="tl" rotWithShape="0">
                    <a:prstClr val="black">
                      <a:alpha val="40000"/>
                    </a:prstClr>
                  </a:outerShdw>
                </a:effectLst>
              </a:rPr>
              <a:t>confesses Me before men</a:t>
            </a:r>
            <a:r>
              <a:rPr lang="en-US" sz="3200" dirty="0">
                <a:effectLst>
                  <a:glow rad="101600">
                    <a:schemeClr val="bg1">
                      <a:alpha val="60000"/>
                    </a:schemeClr>
                  </a:glow>
                  <a:outerShdw blurRad="50800" dist="38100" dir="2700000" algn="tl" rotWithShape="0">
                    <a:prstClr val="black">
                      <a:alpha val="40000"/>
                    </a:prstClr>
                  </a:outerShdw>
                </a:effectLst>
              </a:rPr>
              <a:t>, him I will also confess before My Father who is in </a:t>
            </a:r>
            <a:r>
              <a:rPr lang="en-US" sz="3200" dirty="0" smtClean="0">
                <a:effectLst>
                  <a:glow rad="101600">
                    <a:schemeClr val="bg1">
                      <a:alpha val="60000"/>
                    </a:schemeClr>
                  </a:glow>
                  <a:outerShdw blurRad="50800" dist="38100" dir="2700000" algn="tl" rotWithShape="0">
                    <a:prstClr val="black">
                      <a:alpha val="40000"/>
                    </a:prstClr>
                  </a:outerShdw>
                </a:effectLst>
              </a:rPr>
              <a:t>heaven” </a:t>
            </a:r>
            <a:endParaRPr lang="en-US" sz="3200" dirty="0">
              <a:effectLst>
                <a:glow rad="101600">
                  <a:schemeClr val="bg1">
                    <a:alpha val="60000"/>
                  </a:schemeClr>
                </a:glow>
                <a:outerShdw blurRad="50800" dist="38100" dir="2700000" algn="tl" rotWithShape="0">
                  <a:prstClr val="black">
                    <a:alpha val="40000"/>
                  </a:prstClr>
                </a:outerShdw>
              </a:effectLst>
            </a:endParaRPr>
          </a:p>
        </p:txBody>
      </p:sp>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813" y="1181100"/>
            <a:ext cx="7088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849745" y="1295400"/>
            <a:ext cx="902856" cy="7620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rPr>
              <a:t>3</a:t>
            </a:r>
            <a:endParaRPr lang="en-US" sz="4000" b="1" dirty="0">
              <a:solidFill>
                <a:srgbClr val="FFFF00"/>
              </a:solidFill>
            </a:endParaRPr>
          </a:p>
        </p:txBody>
      </p:sp>
    </p:spTree>
    <p:extLst>
      <p:ext uri="{BB962C8B-B14F-4D97-AF65-F5344CB8AC3E}">
        <p14:creationId xmlns:p14="http://schemas.microsoft.com/office/powerpoint/2010/main" val="1894873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99196"/>
            <a:ext cx="3238500" cy="41321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 name="Rectangle 1"/>
          <p:cNvSpPr/>
          <p:nvPr/>
        </p:nvSpPr>
        <p:spPr>
          <a:xfrm>
            <a:off x="1877332" y="1260901"/>
            <a:ext cx="6885668" cy="830997"/>
          </a:xfrm>
          <a:prstGeom prst="rect">
            <a:avLst/>
          </a:prstGeom>
        </p:spPr>
        <p:txBody>
          <a:bodyPr wrap="none">
            <a:spAutoFit/>
          </a:bodyPr>
          <a:lstStyle/>
          <a:p>
            <a:r>
              <a:rPr lang="en-US" sz="4800" dirty="0" smtClean="0">
                <a:effectLst>
                  <a:glow rad="101600">
                    <a:schemeClr val="bg1">
                      <a:alpha val="60000"/>
                    </a:schemeClr>
                  </a:glow>
                  <a:outerShdw blurRad="60007" dist="310007" dir="7680000" sy="30000" kx="1300200" algn="ctr" rotWithShape="0">
                    <a:prstClr val="black">
                      <a:alpha val="32000"/>
                    </a:prstClr>
                  </a:outerShdw>
                </a:effectLst>
                <a:latin typeface="Footlight MT Light" pitchFamily="18" charset="0"/>
              </a:rPr>
              <a:t>A Change In Commitment </a:t>
            </a:r>
            <a:endParaRPr lang="en-US" sz="4800" dirty="0">
              <a:latin typeface="Footlight MT Light" pitchFamily="18" charset="0"/>
            </a:endParaRPr>
          </a:p>
        </p:txBody>
      </p:sp>
      <p:sp>
        <p:nvSpPr>
          <p:cNvPr id="25" name="Text Box 8"/>
          <p:cNvSpPr txBox="1">
            <a:spLocks noChangeArrowheads="1"/>
          </p:cNvSpPr>
          <p:nvPr/>
        </p:nvSpPr>
        <p:spPr bwMode="auto">
          <a:xfrm>
            <a:off x="3390900" y="2205061"/>
            <a:ext cx="5524500" cy="4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United with Christ in His death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(Romans 6:3)</a:t>
            </a:r>
          </a:p>
          <a:p>
            <a:pPr>
              <a:spcBef>
                <a:spcPct val="35000"/>
              </a:spcBef>
              <a:buClr>
                <a:schemeClr val="tx2"/>
              </a:buClr>
              <a:buFont typeface="Wingdings 2" pitchFamily="18" charset="2"/>
              <a:buChar char="è"/>
            </a:pPr>
            <a:endPar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endParaRPr>
          </a:p>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Submitting to the authority of Christ</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mn-lt"/>
              </a:rPr>
              <a:t>-(</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Receiving the remission of sins – Acts 2:38)</a:t>
            </a:r>
          </a:p>
          <a:p>
            <a:pPr>
              <a:spcBef>
                <a:spcPct val="35000"/>
              </a:spcBef>
              <a:buClr>
                <a:schemeClr val="tx2"/>
              </a:buClr>
              <a:buFont typeface="Wingdings 2" pitchFamily="18" charset="2"/>
              <a:buChar char="è"/>
            </a:pPr>
            <a:endPar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endParaRPr>
          </a:p>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Becoming a child of God by faith</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 (Gal. 3:26-27)</a:t>
            </a:r>
          </a:p>
        </p:txBody>
      </p:sp>
      <p:sp>
        <p:nvSpPr>
          <p:cNvPr id="24" name="Oval 23"/>
          <p:cNvSpPr/>
          <p:nvPr/>
        </p:nvSpPr>
        <p:spPr>
          <a:xfrm>
            <a:off x="849745" y="1295400"/>
            <a:ext cx="902856" cy="7620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rPr>
              <a:t>4</a:t>
            </a:r>
          </a:p>
        </p:txBody>
      </p:sp>
    </p:spTree>
    <p:extLst>
      <p:ext uri="{BB962C8B-B14F-4D97-AF65-F5344CB8AC3E}">
        <p14:creationId xmlns:p14="http://schemas.microsoft.com/office/powerpoint/2010/main" val="307433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57200" y="1828800"/>
            <a:ext cx="8229599" cy="3170099"/>
          </a:xfrm>
          <a:prstGeom prst="rect">
            <a:avLst/>
          </a:prstGeom>
        </p:spPr>
        <p:txBody>
          <a:bodyPr wrap="square">
            <a:spAutoFit/>
          </a:bodyPr>
          <a:lstStyle/>
          <a:p>
            <a:pPr algn="ctr"/>
            <a:r>
              <a:rPr lang="en-US" sz="4000" b="1" dirty="0">
                <a:effectLst>
                  <a:glow rad="101600">
                    <a:schemeClr val="bg1">
                      <a:alpha val="60000"/>
                    </a:schemeClr>
                  </a:glow>
                </a:effectLst>
              </a:rPr>
              <a:t>2 Corinthians </a:t>
            </a:r>
            <a:r>
              <a:rPr lang="en-US" sz="4000" b="1" dirty="0" smtClean="0">
                <a:effectLst>
                  <a:glow rad="101600">
                    <a:schemeClr val="bg1">
                      <a:alpha val="60000"/>
                    </a:schemeClr>
                  </a:glow>
                </a:effectLst>
              </a:rPr>
              <a:t>5:17</a:t>
            </a:r>
            <a:r>
              <a:rPr lang="en-US" sz="4000" dirty="0">
                <a:effectLst>
                  <a:glow rad="101600">
                    <a:schemeClr val="bg1">
                      <a:alpha val="60000"/>
                    </a:schemeClr>
                  </a:glow>
                </a:effectLst>
              </a:rPr>
              <a:t/>
            </a:r>
            <a:br>
              <a:rPr lang="en-US" sz="4000" dirty="0">
                <a:effectLst>
                  <a:glow rad="101600">
                    <a:schemeClr val="bg1">
                      <a:alpha val="60000"/>
                    </a:schemeClr>
                  </a:glow>
                </a:effectLst>
              </a:rPr>
            </a:br>
            <a:r>
              <a:rPr lang="en-US" sz="4000" baseline="30000" dirty="0">
                <a:effectLst>
                  <a:glow rad="101600">
                    <a:schemeClr val="bg1">
                      <a:alpha val="60000"/>
                    </a:schemeClr>
                  </a:glow>
                </a:effectLst>
              </a:rPr>
              <a:t>17 </a:t>
            </a:r>
            <a:r>
              <a:rPr lang="en-US" sz="4000" dirty="0">
                <a:effectLst>
                  <a:glow rad="101600">
                    <a:schemeClr val="bg1">
                      <a:alpha val="60000"/>
                    </a:schemeClr>
                  </a:glow>
                </a:effectLst>
              </a:rPr>
              <a:t>Therefore, if anyone is in Christ, he is </a:t>
            </a:r>
            <a:r>
              <a:rPr lang="en-US" sz="4000" dirty="0">
                <a:solidFill>
                  <a:srgbClr val="FFFF00"/>
                </a:solidFill>
                <a:effectLst>
                  <a:glow rad="101600">
                    <a:schemeClr val="bg1">
                      <a:alpha val="60000"/>
                    </a:schemeClr>
                  </a:glow>
                </a:effectLst>
              </a:rPr>
              <a:t>a new creation</a:t>
            </a:r>
            <a:r>
              <a:rPr lang="en-US" sz="4000" dirty="0">
                <a:effectLst>
                  <a:glow rad="101600">
                    <a:schemeClr val="bg1">
                      <a:alpha val="60000"/>
                    </a:schemeClr>
                  </a:glow>
                </a:effectLst>
              </a:rPr>
              <a:t>; old things have passed away; behold, </a:t>
            </a:r>
            <a:r>
              <a:rPr lang="en-US" sz="4000" dirty="0">
                <a:solidFill>
                  <a:srgbClr val="FFFF00"/>
                </a:solidFill>
                <a:effectLst>
                  <a:glow rad="101600">
                    <a:schemeClr val="bg1">
                      <a:alpha val="60000"/>
                    </a:schemeClr>
                  </a:glow>
                </a:effectLst>
              </a:rPr>
              <a:t>all things have become new</a:t>
            </a:r>
            <a:r>
              <a:rPr lang="en-US" sz="4000" dirty="0">
                <a:effectLst>
                  <a:glow rad="101600">
                    <a:schemeClr val="bg1">
                      <a:alpha val="60000"/>
                    </a:schemeClr>
                  </a:glow>
                </a:effectLst>
              </a:rPr>
              <a:t>. </a:t>
            </a:r>
          </a:p>
        </p:txBody>
      </p:sp>
    </p:spTree>
    <p:extLst>
      <p:ext uri="{BB962C8B-B14F-4D97-AF65-F5344CB8AC3E}">
        <p14:creationId xmlns:p14="http://schemas.microsoft.com/office/powerpoint/2010/main" val="102933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4" name="Rectangle 3"/>
          <p:cNvSpPr/>
          <p:nvPr/>
        </p:nvSpPr>
        <p:spPr>
          <a:xfrm>
            <a:off x="266699" y="1720840"/>
            <a:ext cx="8622145" cy="3539430"/>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rPr>
              <a:t>Colossians </a:t>
            </a:r>
            <a:r>
              <a:rPr lang="en-US" sz="3200" b="1" dirty="0" smtClean="0">
                <a:effectLst>
                  <a:glow rad="101600">
                    <a:schemeClr val="bg1">
                      <a:alpha val="60000"/>
                    </a:schemeClr>
                  </a:glow>
                  <a:outerShdw blurRad="60007" dist="310007" dir="7680000" sy="30000" kx="1300200" algn="ctr" rotWithShape="0">
                    <a:prstClr val="black">
                      <a:alpha val="32000"/>
                    </a:prstClr>
                  </a:outerShdw>
                </a:effectLst>
              </a:rPr>
              <a:t>3:1-3</a:t>
            </a:r>
            <a:r>
              <a:rPr lang="en-US" sz="3200" dirty="0">
                <a:effectLst>
                  <a:glow rad="101600">
                    <a:schemeClr val="bg1">
                      <a:alpha val="60000"/>
                    </a:schemeClr>
                  </a:glow>
                  <a:outerShdw blurRad="60007" dist="310007" dir="7680000" sy="30000" kx="1300200" algn="ctr" rotWithShape="0">
                    <a:prstClr val="black">
                      <a:alpha val="32000"/>
                    </a:prstClr>
                  </a:outerShdw>
                </a:effectLst>
              </a:rPr>
              <a:t/>
            </a:r>
            <a:br>
              <a:rPr lang="en-US" sz="3200" dirty="0">
                <a:effectLst>
                  <a:glow rad="101600">
                    <a:schemeClr val="bg1">
                      <a:alpha val="60000"/>
                    </a:schemeClr>
                  </a:glow>
                  <a:outerShdw blurRad="60007" dist="310007" dir="7680000" sy="30000" kx="1300200" algn="ctr" rotWithShape="0">
                    <a:prstClr val="black">
                      <a:alpha val="32000"/>
                    </a:prstClr>
                  </a:outerShdw>
                </a:effectLst>
              </a:rPr>
            </a:br>
            <a:r>
              <a:rPr lang="en-US" sz="3200" baseline="30000" dirty="0">
                <a:effectLst>
                  <a:glow rad="101600">
                    <a:schemeClr val="bg1">
                      <a:alpha val="60000"/>
                    </a:schemeClr>
                  </a:glow>
                  <a:outerShdw blurRad="60007" dist="310007" dir="7680000" sy="30000" kx="1300200" algn="ctr" rotWithShape="0">
                    <a:prstClr val="black">
                      <a:alpha val="32000"/>
                    </a:prstClr>
                  </a:outerShdw>
                </a:effectLst>
              </a:rPr>
              <a:t>1 </a:t>
            </a:r>
            <a:r>
              <a:rPr lang="en-US" sz="3200" dirty="0">
                <a:effectLst>
                  <a:glow rad="101600">
                    <a:schemeClr val="bg1">
                      <a:alpha val="60000"/>
                    </a:schemeClr>
                  </a:glow>
                  <a:outerShdw blurRad="60007" dist="310007" dir="7680000" sy="30000" kx="1300200" algn="ctr" rotWithShape="0">
                    <a:prstClr val="black">
                      <a:alpha val="32000"/>
                    </a:prstClr>
                  </a:outerShdw>
                </a:effectLst>
              </a:rPr>
              <a:t>If then you were raised with Christ, seek those things which are above, where Christ is, sitting at the right hand of God.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2 </a:t>
            </a:r>
            <a:r>
              <a:rPr lang="en-US" sz="32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Set your mind on things above, not on things on the earth</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3 </a:t>
            </a:r>
            <a:r>
              <a:rPr lang="en-US" sz="3200" dirty="0">
                <a:effectLst>
                  <a:glow rad="101600">
                    <a:schemeClr val="bg1">
                      <a:alpha val="60000"/>
                    </a:schemeClr>
                  </a:glow>
                  <a:outerShdw blurRad="60007" dist="310007" dir="7680000" sy="30000" kx="1300200" algn="ctr" rotWithShape="0">
                    <a:prstClr val="black">
                      <a:alpha val="32000"/>
                    </a:prstClr>
                  </a:outerShdw>
                </a:effectLst>
              </a:rPr>
              <a:t>For </a:t>
            </a:r>
            <a:r>
              <a:rPr lang="en-US" sz="32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you died, and your life is hidden with Christ in God</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t>
            </a:r>
            <a:endParaRPr lang="en-US" sz="3200" dirty="0">
              <a:effectLst>
                <a:glow rad="101600">
                  <a:schemeClr val="bg1">
                    <a:alpha val="6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93021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24800" y="228600"/>
            <a:ext cx="1230745" cy="457200"/>
            <a:chOff x="7924800" y="228600"/>
            <a:chExt cx="1230745" cy="457200"/>
          </a:xfrm>
        </p:grpSpPr>
        <p:sp>
          <p:nvSpPr>
            <p:cNvPr id="10" name="Pentagon 9"/>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Chevron 10"/>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2" name="Chevron 11"/>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5" name="TextBox 4"/>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09" y="2133600"/>
            <a:ext cx="2762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57600" y="2286000"/>
            <a:ext cx="5067300" cy="3339376"/>
          </a:xfrm>
          <a:prstGeom prst="rect">
            <a:avLst/>
          </a:prstGeom>
        </p:spPr>
        <p:txBody>
          <a:bodyPr wrap="square">
            <a:spAutoFit/>
          </a:bodyPr>
          <a:lstStyle/>
          <a:p>
            <a:pPr>
              <a:spcAft>
                <a:spcPts val="600"/>
              </a:spcAft>
            </a:pPr>
            <a:r>
              <a:rPr lang="en-US" sz="2800" dirty="0" smtClean="0">
                <a:effectLst>
                  <a:glow rad="101600">
                    <a:schemeClr val="bg1">
                      <a:alpha val="60000"/>
                    </a:schemeClr>
                  </a:glow>
                </a:effectLst>
              </a:rPr>
              <a:t>verb</a:t>
            </a:r>
            <a:endParaRPr lang="en-US" sz="2800" dirty="0">
              <a:effectLst>
                <a:glow rad="101600">
                  <a:schemeClr val="bg1">
                    <a:alpha val="60000"/>
                  </a:schemeClr>
                </a:glow>
              </a:effectLst>
            </a:endParaRPr>
          </a:p>
          <a:p>
            <a:pPr marL="231775" indent="-231775">
              <a:spcAft>
                <a:spcPts val="600"/>
              </a:spcAft>
            </a:pPr>
            <a:r>
              <a:rPr lang="en-US" sz="2800" dirty="0" smtClean="0">
                <a:effectLst>
                  <a:glow rad="101600">
                    <a:schemeClr val="bg1">
                      <a:alpha val="60000"/>
                    </a:schemeClr>
                  </a:glow>
                </a:effectLst>
              </a:rPr>
              <a:t>1 - </a:t>
            </a:r>
            <a:r>
              <a:rPr lang="en-US" sz="2800" dirty="0" smtClean="0">
                <a:solidFill>
                  <a:srgbClr val="FFFF00"/>
                </a:solidFill>
                <a:effectLst>
                  <a:glow rad="101600">
                    <a:schemeClr val="bg1">
                      <a:alpha val="60000"/>
                    </a:schemeClr>
                  </a:glow>
                </a:effectLst>
              </a:rPr>
              <a:t>to </a:t>
            </a:r>
            <a:r>
              <a:rPr lang="en-US" sz="2800" dirty="0">
                <a:solidFill>
                  <a:srgbClr val="FFFF00"/>
                </a:solidFill>
                <a:effectLst>
                  <a:glow rad="101600">
                    <a:schemeClr val="bg1">
                      <a:alpha val="60000"/>
                    </a:schemeClr>
                  </a:glow>
                </a:effectLst>
              </a:rPr>
              <a:t>bring over from one belief, view, or party to </a:t>
            </a:r>
            <a:r>
              <a:rPr lang="en-US" sz="2800" dirty="0" smtClean="0">
                <a:solidFill>
                  <a:srgbClr val="FFFF00"/>
                </a:solidFill>
                <a:effectLst>
                  <a:glow rad="101600">
                    <a:schemeClr val="bg1">
                      <a:alpha val="60000"/>
                    </a:schemeClr>
                  </a:glow>
                </a:effectLst>
              </a:rPr>
              <a:t>another</a:t>
            </a:r>
          </a:p>
          <a:p>
            <a:pPr marL="231775" indent="-231775">
              <a:spcAft>
                <a:spcPts val="600"/>
              </a:spcAft>
            </a:pPr>
            <a:endParaRPr lang="en-US" sz="2800" dirty="0">
              <a:solidFill>
                <a:srgbClr val="FFFF00"/>
              </a:solidFill>
              <a:effectLst>
                <a:glow rad="101600">
                  <a:schemeClr val="bg1">
                    <a:alpha val="60000"/>
                  </a:schemeClr>
                </a:glow>
              </a:effectLst>
            </a:endParaRPr>
          </a:p>
          <a:p>
            <a:pPr marL="231775" indent="-231775">
              <a:spcAft>
                <a:spcPts val="600"/>
              </a:spcAft>
            </a:pPr>
            <a:r>
              <a:rPr lang="en-US" sz="2800" dirty="0" smtClean="0">
                <a:effectLst>
                  <a:glow rad="101600">
                    <a:schemeClr val="bg1">
                      <a:alpha val="60000"/>
                    </a:schemeClr>
                  </a:glow>
                </a:effectLst>
              </a:rPr>
              <a:t>2 - </a:t>
            </a:r>
            <a:r>
              <a:rPr lang="en-US" sz="2800" dirty="0" smtClean="0">
                <a:solidFill>
                  <a:srgbClr val="FFFF00"/>
                </a:solidFill>
                <a:effectLst>
                  <a:glow rad="101600">
                    <a:schemeClr val="bg1">
                      <a:alpha val="60000"/>
                    </a:schemeClr>
                  </a:glow>
                </a:effectLst>
              </a:rPr>
              <a:t>to </a:t>
            </a:r>
            <a:r>
              <a:rPr lang="en-US" sz="2800" dirty="0">
                <a:solidFill>
                  <a:srgbClr val="FFFF00"/>
                </a:solidFill>
                <a:effectLst>
                  <a:glow rad="101600">
                    <a:schemeClr val="bg1">
                      <a:alpha val="60000"/>
                    </a:schemeClr>
                  </a:glow>
                </a:effectLst>
              </a:rPr>
              <a:t>change from one form or function to </a:t>
            </a:r>
            <a:r>
              <a:rPr lang="en-US" sz="2800" dirty="0" smtClean="0">
                <a:solidFill>
                  <a:srgbClr val="FFFF00"/>
                </a:solidFill>
                <a:effectLst>
                  <a:glow rad="101600">
                    <a:schemeClr val="bg1">
                      <a:alpha val="60000"/>
                    </a:schemeClr>
                  </a:glow>
                </a:effectLst>
              </a:rPr>
              <a:t>another</a:t>
            </a:r>
            <a:endParaRPr lang="en-US" sz="2800" dirty="0">
              <a:effectLst>
                <a:glow rad="101600">
                  <a:schemeClr val="bg1">
                    <a:alpha val="60000"/>
                  </a:schemeClr>
                </a:glow>
              </a:effectLst>
            </a:endParaRPr>
          </a:p>
        </p:txBody>
      </p:sp>
      <p:grpSp>
        <p:nvGrpSpPr>
          <p:cNvPr id="14" name="Group 13"/>
          <p:cNvGrpSpPr/>
          <p:nvPr/>
        </p:nvGrpSpPr>
        <p:grpSpPr>
          <a:xfrm rot="10800000">
            <a:off x="0" y="6172200"/>
            <a:ext cx="1230745" cy="457200"/>
            <a:chOff x="7924800" y="228600"/>
            <a:chExt cx="1230745" cy="457200"/>
          </a:xfrm>
        </p:grpSpPr>
        <p:sp>
          <p:nvSpPr>
            <p:cNvPr id="15" name="Pentagon 1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Chevron 1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7" name="Chevron 1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19" name="Rectangle 18"/>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Snip Single Corner Rectangle 19"/>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Rectangle 20"/>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2561926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TextBox 21"/>
          <p:cNvSpPr txBox="1"/>
          <p:nvPr/>
        </p:nvSpPr>
        <p:spPr>
          <a:xfrm>
            <a:off x="935596" y="1752600"/>
            <a:ext cx="7808354" cy="4708981"/>
          </a:xfrm>
          <a:prstGeom prst="rect">
            <a:avLst/>
          </a:prstGeom>
          <a:noFill/>
        </p:spPr>
        <p:txBody>
          <a:bodyPr wrap="square" rtlCol="0">
            <a:spAutoFit/>
          </a:bodyPr>
          <a:lstStyle/>
          <a:p>
            <a:pPr marL="457200" indent="-457200">
              <a:spcAft>
                <a:spcPts val="600"/>
              </a:spcAft>
              <a:buClr>
                <a:schemeClr val="accent2">
                  <a:lumMod val="60000"/>
                  <a:lumOff val="40000"/>
                </a:schemeClr>
              </a:buClr>
              <a:buFont typeface="Wingdings 2" pitchFamily="18" charset="2"/>
              <a:buChar char="ö"/>
            </a:pPr>
            <a:r>
              <a:rPr lang="en-US" sz="2800" dirty="0" smtClean="0">
                <a:effectLst>
                  <a:glow rad="101600">
                    <a:schemeClr val="bg1">
                      <a:alpha val="60000"/>
                    </a:schemeClr>
                  </a:glow>
                  <a:outerShdw blurRad="60007" dist="310007" dir="7680000" sy="30000" kx="1300200" algn="ctr" rotWithShape="0">
                    <a:prstClr val="black">
                      <a:alpha val="32000"/>
                    </a:prstClr>
                  </a:outerShdw>
                </a:effectLst>
              </a:rPr>
              <a:t>Not merely “have you changed your actions”</a:t>
            </a:r>
          </a:p>
          <a:p>
            <a:pPr>
              <a:spcAft>
                <a:spcPts val="600"/>
              </a:spcAft>
              <a:buClr>
                <a:schemeClr val="accent2">
                  <a:lumMod val="60000"/>
                  <a:lumOff val="40000"/>
                </a:schemeClr>
              </a:buClr>
            </a:pP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p>
          <a:p>
            <a:pPr marL="457200" indent="-457200">
              <a:spcAft>
                <a:spcPts val="600"/>
              </a:spcAft>
              <a:buClr>
                <a:schemeClr val="accent2">
                  <a:lumMod val="60000"/>
                  <a:lumOff val="40000"/>
                </a:schemeClr>
              </a:buClr>
              <a:buFont typeface="Wingdings 2" pitchFamily="18" charset="2"/>
              <a:buChar char="ö"/>
            </a:pPr>
            <a:r>
              <a:rPr lang="en-US" sz="2800" dirty="0" smtClean="0">
                <a:effectLst>
                  <a:glow rad="101600">
                    <a:schemeClr val="bg1">
                      <a:alpha val="60000"/>
                    </a:schemeClr>
                  </a:glow>
                  <a:outerShdw blurRad="60007" dist="310007" dir="7680000" sy="30000" kx="1300200" algn="ctr" rotWithShape="0">
                    <a:prstClr val="black">
                      <a:alpha val="32000"/>
                    </a:prstClr>
                  </a:outerShdw>
                </a:effectLst>
              </a:rPr>
              <a:t>But have you been changed in your convictions, allegiance, thinking, will, commitment, and relationship with God through a knowledge of the truth </a:t>
            </a:r>
          </a:p>
          <a:p>
            <a:pPr marL="457200" indent="-457200">
              <a:spcAft>
                <a:spcPts val="600"/>
              </a:spcAft>
              <a:buClr>
                <a:schemeClr val="accent2">
                  <a:lumMod val="60000"/>
                  <a:lumOff val="40000"/>
                </a:schemeClr>
              </a:buClr>
              <a:buFont typeface="Wingdings 2" pitchFamily="18" charset="2"/>
              <a:buChar char="ö"/>
            </a:pPr>
            <a:endParaRPr lang="en-US" sz="2800" dirty="0" smtClean="0">
              <a:effectLst>
                <a:glow rad="101600">
                  <a:schemeClr val="bg1">
                    <a:alpha val="60000"/>
                  </a:schemeClr>
                </a:glow>
                <a:outerShdw blurRad="60007" dist="310007" dir="7680000" sy="30000" kx="1300200" algn="ctr" rotWithShape="0">
                  <a:prstClr val="black">
                    <a:alpha val="32000"/>
                  </a:prstClr>
                </a:outerShdw>
              </a:effectLst>
            </a:endParaRPr>
          </a:p>
          <a:p>
            <a:pPr marL="457200" indent="-457200">
              <a:spcAft>
                <a:spcPts val="600"/>
              </a:spcAft>
              <a:buClr>
                <a:schemeClr val="accent2">
                  <a:lumMod val="60000"/>
                  <a:lumOff val="40000"/>
                </a:schemeClr>
              </a:buClr>
              <a:buFont typeface="Wingdings 2" pitchFamily="18" charset="2"/>
              <a:buChar char="ö"/>
            </a:pPr>
            <a:r>
              <a:rPr lang="en-US" sz="2800" dirty="0" smtClean="0">
                <a:effectLst>
                  <a:glow rad="101600">
                    <a:schemeClr val="bg1">
                      <a:alpha val="60000"/>
                    </a:schemeClr>
                  </a:glow>
                  <a:outerShdw blurRad="60007" dist="310007" dir="7680000" sy="30000" kx="1300200" algn="ctr" rotWithShape="0">
                    <a:prstClr val="black">
                      <a:alpha val="32000"/>
                    </a:prstClr>
                  </a:outerShdw>
                </a:effectLst>
              </a:rPr>
              <a:t>True conversion results in a change in who we are – how we talk – where we go – what we do</a:t>
            </a:r>
          </a:p>
        </p:txBody>
      </p:sp>
      <p:sp>
        <p:nvSpPr>
          <p:cNvPr id="23" name="Rectangle 22"/>
          <p:cNvSpPr/>
          <p:nvPr/>
        </p:nvSpPr>
        <p:spPr>
          <a:xfrm>
            <a:off x="-38100" y="762000"/>
            <a:ext cx="91821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48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653134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53577" y="0"/>
            <a:ext cx="8102600" cy="901700"/>
          </a:xfrm>
          <a:prstGeom prst="rect">
            <a:avLst/>
          </a:prstGeom>
          <a:noFill/>
          <a:ln w="9525">
            <a:noFill/>
            <a:miter lim="800000"/>
            <a:headEnd/>
            <a:tailEnd/>
          </a:ln>
        </p:spPr>
        <p:txBody>
          <a:bodyPr lIns="92075" tIns="46037" rIns="92075" bIns="46037" anchor="ctr"/>
          <a:lstStyle/>
          <a:p>
            <a:pPr algn="ctr"/>
            <a:r>
              <a:rPr lang="en-US" sz="3200" dirty="0">
                <a:solidFill>
                  <a:schemeClr val="tx2"/>
                </a:solidFill>
              </a:rPr>
              <a:t>GOD’S SIMPLE PLAN FOR SALVATION</a:t>
            </a:r>
          </a:p>
        </p:txBody>
      </p:sp>
      <p:sp>
        <p:nvSpPr>
          <p:cNvPr id="6" name="AutoShape 5"/>
          <p:cNvSpPr>
            <a:spLocks noChangeArrowheads="1"/>
          </p:cNvSpPr>
          <p:nvPr/>
        </p:nvSpPr>
        <p:spPr bwMode="auto">
          <a:xfrm>
            <a:off x="-7938" y="5416550"/>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hear</a:t>
            </a:r>
          </a:p>
        </p:txBody>
      </p:sp>
      <p:sp>
        <p:nvSpPr>
          <p:cNvPr id="7" name="AutoShape 6"/>
          <p:cNvSpPr>
            <a:spLocks noChangeArrowheads="1"/>
          </p:cNvSpPr>
          <p:nvPr/>
        </p:nvSpPr>
        <p:spPr bwMode="auto">
          <a:xfrm>
            <a:off x="1122362" y="462915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600" b="1" dirty="0">
                <a:solidFill>
                  <a:srgbClr val="FF0000"/>
                </a:solidFill>
              </a:rPr>
              <a:t>believe</a:t>
            </a:r>
          </a:p>
        </p:txBody>
      </p:sp>
      <p:sp>
        <p:nvSpPr>
          <p:cNvPr id="8" name="AutoShape 7"/>
          <p:cNvSpPr>
            <a:spLocks noChangeArrowheads="1"/>
          </p:cNvSpPr>
          <p:nvPr/>
        </p:nvSpPr>
        <p:spPr bwMode="auto">
          <a:xfrm>
            <a:off x="2316162" y="385445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repent</a:t>
            </a:r>
          </a:p>
        </p:txBody>
      </p:sp>
      <p:sp>
        <p:nvSpPr>
          <p:cNvPr id="9" name="AutoShape 8"/>
          <p:cNvSpPr>
            <a:spLocks noChangeArrowheads="1"/>
          </p:cNvSpPr>
          <p:nvPr/>
        </p:nvSpPr>
        <p:spPr bwMode="auto">
          <a:xfrm>
            <a:off x="3636962" y="292735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confess</a:t>
            </a:r>
          </a:p>
        </p:txBody>
      </p:sp>
      <p:sp>
        <p:nvSpPr>
          <p:cNvPr id="10" name="AutoShape 9"/>
          <p:cNvSpPr>
            <a:spLocks noChangeArrowheads="1"/>
          </p:cNvSpPr>
          <p:nvPr/>
        </p:nvSpPr>
        <p:spPr bwMode="auto">
          <a:xfrm>
            <a:off x="5262562" y="194945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baptism</a:t>
            </a:r>
          </a:p>
        </p:txBody>
      </p:sp>
      <p:sp>
        <p:nvSpPr>
          <p:cNvPr id="11" name="Text Box 10"/>
          <p:cNvSpPr txBox="1">
            <a:spLocks noChangeArrowheads="1"/>
          </p:cNvSpPr>
          <p:nvPr/>
        </p:nvSpPr>
        <p:spPr bwMode="auto">
          <a:xfrm>
            <a:off x="79375" y="5089525"/>
            <a:ext cx="1358900" cy="398463"/>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b="1">
                <a:latin typeface="Arial" pitchFamily="34" charset="0"/>
                <a:cs typeface="Arial" pitchFamily="34" charset="0"/>
              </a:rPr>
              <a:t>ACTS 3:22</a:t>
            </a:r>
          </a:p>
        </p:txBody>
      </p:sp>
      <p:sp>
        <p:nvSpPr>
          <p:cNvPr id="12" name="Text Box 11"/>
          <p:cNvSpPr txBox="1">
            <a:spLocks noChangeArrowheads="1"/>
          </p:cNvSpPr>
          <p:nvPr/>
        </p:nvSpPr>
        <p:spPr bwMode="auto">
          <a:xfrm>
            <a:off x="904875" y="4267200"/>
            <a:ext cx="1366080"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JN. </a:t>
            </a:r>
            <a:r>
              <a:rPr lang="en-US" sz="2400" b="1" dirty="0" smtClean="0">
                <a:latin typeface="Arial" pitchFamily="34" charset="0"/>
                <a:cs typeface="Arial" pitchFamily="34" charset="0"/>
              </a:rPr>
              <a:t>8:24</a:t>
            </a:r>
            <a:endParaRPr lang="en-US" sz="2400" b="1" dirty="0">
              <a:latin typeface="Arial" pitchFamily="34" charset="0"/>
              <a:cs typeface="Arial" pitchFamily="34" charset="0"/>
            </a:endParaRPr>
          </a:p>
        </p:txBody>
      </p:sp>
      <p:sp>
        <p:nvSpPr>
          <p:cNvPr id="13" name="Text Box 12"/>
          <p:cNvSpPr txBox="1">
            <a:spLocks noChangeArrowheads="1"/>
          </p:cNvSpPr>
          <p:nvPr/>
        </p:nvSpPr>
        <p:spPr bwMode="auto">
          <a:xfrm>
            <a:off x="2276475" y="3511550"/>
            <a:ext cx="1401762"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LK. 13:3</a:t>
            </a:r>
          </a:p>
        </p:txBody>
      </p:sp>
      <p:sp>
        <p:nvSpPr>
          <p:cNvPr id="14" name="Text Box 13"/>
          <p:cNvSpPr txBox="1">
            <a:spLocks noChangeArrowheads="1"/>
          </p:cNvSpPr>
          <p:nvPr/>
        </p:nvSpPr>
        <p:spPr bwMode="auto">
          <a:xfrm>
            <a:off x="3662362" y="2698750"/>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JN. 12:42</a:t>
            </a:r>
          </a:p>
        </p:txBody>
      </p:sp>
      <p:sp>
        <p:nvSpPr>
          <p:cNvPr id="15" name="Text Box 14"/>
          <p:cNvSpPr txBox="1">
            <a:spLocks noChangeArrowheads="1"/>
          </p:cNvSpPr>
          <p:nvPr/>
        </p:nvSpPr>
        <p:spPr bwMode="auto">
          <a:xfrm>
            <a:off x="5210175" y="1885950"/>
            <a:ext cx="1555234"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smtClean="0">
                <a:latin typeface="Arial" pitchFamily="34" charset="0"/>
                <a:cs typeface="Arial" pitchFamily="34" charset="0"/>
              </a:rPr>
              <a:t>Acts 2:38</a:t>
            </a:r>
            <a:endParaRPr lang="en-US" sz="2400" b="1" dirty="0">
              <a:latin typeface="Arial" pitchFamily="34" charset="0"/>
              <a:cs typeface="Arial" pitchFamily="34" charset="0"/>
            </a:endParaRPr>
          </a:p>
        </p:txBody>
      </p:sp>
      <p:sp>
        <p:nvSpPr>
          <p:cNvPr id="16" name="AutoShape 15"/>
          <p:cNvSpPr>
            <a:spLocks noChangeArrowheads="1"/>
          </p:cNvSpPr>
          <p:nvPr/>
        </p:nvSpPr>
        <p:spPr bwMode="auto">
          <a:xfrm>
            <a:off x="7015162" y="162401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endParaRPr lang="en-US" sz="2800" b="1">
              <a:solidFill>
                <a:schemeClr val="bg1"/>
              </a:solidFill>
            </a:endParaRPr>
          </a:p>
        </p:txBody>
      </p:sp>
      <p:sp>
        <p:nvSpPr>
          <p:cNvPr id="17" name="Text Box 16"/>
          <p:cNvSpPr txBox="1">
            <a:spLocks noChangeArrowheads="1"/>
          </p:cNvSpPr>
          <p:nvPr/>
        </p:nvSpPr>
        <p:spPr bwMode="auto">
          <a:xfrm>
            <a:off x="7115175" y="1539875"/>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Rev. 2:10</a:t>
            </a:r>
          </a:p>
        </p:txBody>
      </p:sp>
      <p:sp>
        <p:nvSpPr>
          <p:cNvPr id="18" name="WordArt 17"/>
          <p:cNvSpPr>
            <a:spLocks noChangeArrowheads="1" noChangeShapeType="1" noTextEdit="1"/>
          </p:cNvSpPr>
          <p:nvPr/>
        </p:nvSpPr>
        <p:spPr bwMode="auto">
          <a:xfrm rot="5400000">
            <a:off x="6102350" y="372903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extLst>
      <p:ext uri="{BB962C8B-B14F-4D97-AF65-F5344CB8AC3E}">
        <p14:creationId xmlns:p14="http://schemas.microsoft.com/office/powerpoint/2010/main" val="811785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sp>
        <p:nvSpPr>
          <p:cNvPr id="9" name="Rectangle 8"/>
          <p:cNvSpPr/>
          <p:nvPr/>
        </p:nvSpPr>
        <p:spPr>
          <a:xfrm>
            <a:off x="3096126" y="1775006"/>
            <a:ext cx="6047874" cy="3785652"/>
          </a:xfrm>
          <a:prstGeom prst="rect">
            <a:avLst/>
          </a:prstGeom>
        </p:spPr>
        <p:txBody>
          <a:bodyPr wrap="square">
            <a:spAutoFit/>
          </a:bodyPr>
          <a:lstStyle/>
          <a:p>
            <a:pPr algn="ctr"/>
            <a:r>
              <a:rPr lang="en-US" sz="4000" dirty="0" smtClean="0">
                <a:effectLst>
                  <a:glow rad="101600">
                    <a:schemeClr val="bg1">
                      <a:alpha val="60000"/>
                    </a:schemeClr>
                  </a:glow>
                </a:effectLst>
              </a:rPr>
              <a:t>Original Word: </a:t>
            </a:r>
          </a:p>
          <a:p>
            <a:pPr algn="ctr"/>
            <a:r>
              <a:rPr lang="en-US" sz="4000" dirty="0" err="1" smtClean="0">
                <a:effectLst>
                  <a:glow rad="101600">
                    <a:schemeClr val="bg1">
                      <a:alpha val="60000"/>
                    </a:schemeClr>
                  </a:glow>
                </a:effectLst>
              </a:rPr>
              <a:t>στρέφω</a:t>
            </a:r>
            <a:r>
              <a:rPr lang="en-US" sz="4000" dirty="0" smtClean="0">
                <a:effectLst>
                  <a:glow rad="101600">
                    <a:schemeClr val="bg1">
                      <a:alpha val="60000"/>
                    </a:schemeClr>
                  </a:glow>
                </a:effectLst>
              </a:rPr>
              <a:t>, </a:t>
            </a:r>
            <a:r>
              <a:rPr lang="en-US" sz="4000" dirty="0" err="1" smtClean="0">
                <a:effectLst>
                  <a:glow rad="101600">
                    <a:schemeClr val="bg1">
                      <a:alpha val="60000"/>
                    </a:schemeClr>
                  </a:glow>
                </a:effectLst>
              </a:rPr>
              <a:t>strephō</a:t>
            </a:r>
            <a:endParaRPr lang="en-US" sz="4000" dirty="0" smtClean="0">
              <a:effectLst>
                <a:glow rad="101600">
                  <a:schemeClr val="bg1">
                    <a:alpha val="60000"/>
                  </a:schemeClr>
                </a:glow>
              </a:effectLst>
            </a:endParaRPr>
          </a:p>
          <a:p>
            <a:pPr algn="ctr"/>
            <a:r>
              <a:rPr lang="en-US" sz="4000" dirty="0" smtClean="0">
                <a:solidFill>
                  <a:srgbClr val="FFFF00"/>
                </a:solidFill>
                <a:effectLst>
                  <a:glow rad="101600">
                    <a:schemeClr val="bg1">
                      <a:alpha val="60000"/>
                    </a:schemeClr>
                  </a:glow>
                </a:effectLst>
              </a:rPr>
              <a:t>"to turn oneself“ </a:t>
            </a:r>
            <a:r>
              <a:rPr lang="en-US" sz="40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namely</a:t>
            </a:r>
            <a:r>
              <a:rPr lang="en-US" sz="40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from one’s course of conduct, </a:t>
            </a:r>
            <a:r>
              <a:rPr lang="en-US" sz="40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to </a:t>
            </a:r>
            <a:r>
              <a:rPr lang="en-US" sz="40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change one’s </a:t>
            </a:r>
            <a:r>
              <a:rPr lang="en-US" sz="40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mind.</a:t>
            </a:r>
            <a:endParaRPr lang="en-US" sz="4000" dirty="0" smtClean="0">
              <a:effectLst>
                <a:glow rad="101600">
                  <a:schemeClr val="bg1">
                    <a:alpha val="60000"/>
                  </a:schemeClr>
                </a:glow>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438400"/>
            <a:ext cx="2738153" cy="39894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7924800" y="2286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rot="10800000">
            <a:off x="0" y="6172200"/>
            <a:ext cx="1230745" cy="457200"/>
            <a:chOff x="7924800" y="228600"/>
            <a:chExt cx="1230745" cy="457200"/>
          </a:xfrm>
        </p:grpSpPr>
        <p:sp>
          <p:nvSpPr>
            <p:cNvPr id="18" name="Pentagon 1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hevron 1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Rectangle 21"/>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Snip Single Corner Rectangle 26"/>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ectangle 27"/>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40813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sp>
        <p:nvSpPr>
          <p:cNvPr id="3" name="Rectangle 2"/>
          <p:cNvSpPr/>
          <p:nvPr/>
        </p:nvSpPr>
        <p:spPr>
          <a:xfrm>
            <a:off x="3657600" y="2278082"/>
            <a:ext cx="5181600" cy="4401205"/>
          </a:xfrm>
          <a:prstGeom prst="rect">
            <a:avLst/>
          </a:prstGeom>
        </p:spPr>
        <p:txBody>
          <a:bodyPr wrap="square">
            <a:spAutoFit/>
          </a:bodyPr>
          <a:lstStyle/>
          <a:p>
            <a:pPr algn="ctr"/>
            <a:r>
              <a:rPr lang="en-US" sz="2800" b="1" dirty="0" smtClean="0">
                <a:effectLst>
                  <a:glow rad="101600">
                    <a:schemeClr val="bg1">
                      <a:alpha val="60000"/>
                    </a:schemeClr>
                  </a:glow>
                </a:effectLst>
              </a:rPr>
              <a:t>Matthew 18:3-4</a:t>
            </a:r>
            <a:r>
              <a:rPr lang="en-US" sz="2800" dirty="0" smtClean="0">
                <a:effectLst>
                  <a:glow rad="101600">
                    <a:schemeClr val="bg1">
                      <a:alpha val="60000"/>
                    </a:schemeClr>
                  </a:glow>
                </a:effectLst>
              </a:rPr>
              <a:t/>
            </a:r>
            <a:br>
              <a:rPr lang="en-US" sz="2800" dirty="0" smtClean="0">
                <a:effectLst>
                  <a:glow rad="101600">
                    <a:schemeClr val="bg1">
                      <a:alpha val="60000"/>
                    </a:schemeClr>
                  </a:glow>
                </a:effectLst>
              </a:rPr>
            </a:br>
            <a:r>
              <a:rPr lang="en-US" sz="2800" baseline="30000" dirty="0" smtClean="0">
                <a:effectLst>
                  <a:glow rad="101600">
                    <a:schemeClr val="bg1">
                      <a:alpha val="60000"/>
                    </a:schemeClr>
                  </a:glow>
                </a:effectLst>
              </a:rPr>
              <a:t>3 </a:t>
            </a:r>
            <a:r>
              <a:rPr lang="en-US" sz="2800" dirty="0" smtClean="0">
                <a:effectLst>
                  <a:glow rad="101600">
                    <a:schemeClr val="bg1">
                      <a:alpha val="60000"/>
                    </a:schemeClr>
                  </a:glow>
                </a:effectLst>
              </a:rPr>
              <a:t>and said, "Assuredly, I say to you, unless you are </a:t>
            </a:r>
            <a:r>
              <a:rPr lang="en-US" sz="2800" dirty="0" smtClean="0">
                <a:solidFill>
                  <a:srgbClr val="FFFF00"/>
                </a:solidFill>
                <a:effectLst>
                  <a:glow rad="101600">
                    <a:schemeClr val="bg1">
                      <a:alpha val="60000"/>
                    </a:schemeClr>
                  </a:glow>
                </a:effectLst>
              </a:rPr>
              <a:t>converted</a:t>
            </a:r>
            <a:r>
              <a:rPr lang="en-US" sz="2800" dirty="0" smtClean="0">
                <a:effectLst>
                  <a:glow rad="101600">
                    <a:schemeClr val="bg1">
                      <a:alpha val="60000"/>
                    </a:schemeClr>
                  </a:glow>
                </a:effectLst>
              </a:rPr>
              <a:t> and become as little children, you will by no means enter the kingdom of heaven. </a:t>
            </a:r>
            <a:br>
              <a:rPr lang="en-US" sz="2800" dirty="0" smtClean="0">
                <a:effectLst>
                  <a:glow rad="101600">
                    <a:schemeClr val="bg1">
                      <a:alpha val="60000"/>
                    </a:schemeClr>
                  </a:glow>
                </a:effectLst>
              </a:rPr>
            </a:br>
            <a:r>
              <a:rPr lang="en-US" sz="2800" baseline="30000" dirty="0" smtClean="0">
                <a:effectLst>
                  <a:glow rad="101600">
                    <a:schemeClr val="bg1">
                      <a:alpha val="60000"/>
                    </a:schemeClr>
                  </a:glow>
                </a:effectLst>
              </a:rPr>
              <a:t>4 </a:t>
            </a:r>
            <a:r>
              <a:rPr lang="en-US" sz="2800" dirty="0" smtClean="0">
                <a:effectLst>
                  <a:glow rad="101600">
                    <a:schemeClr val="bg1">
                      <a:alpha val="60000"/>
                    </a:schemeClr>
                  </a:glow>
                </a:effectLst>
              </a:rPr>
              <a:t>Therefore </a:t>
            </a:r>
            <a:r>
              <a:rPr lang="en-US" sz="2800" dirty="0" smtClean="0">
                <a:solidFill>
                  <a:srgbClr val="FFFF00"/>
                </a:solidFill>
                <a:effectLst>
                  <a:glow rad="101600">
                    <a:schemeClr val="bg1">
                      <a:alpha val="60000"/>
                    </a:schemeClr>
                  </a:glow>
                </a:effectLst>
              </a:rPr>
              <a:t>whoever humbles himself</a:t>
            </a:r>
            <a:r>
              <a:rPr lang="en-US" sz="2800" dirty="0" smtClean="0">
                <a:effectLst>
                  <a:glow rad="101600">
                    <a:schemeClr val="bg1">
                      <a:alpha val="60000"/>
                    </a:schemeClr>
                  </a:glow>
                </a:effectLst>
              </a:rPr>
              <a:t> as this little child is the greatest in the kingdom of heaven. </a:t>
            </a:r>
            <a:endParaRPr lang="en-US" sz="2800" dirty="0">
              <a:effectLst>
                <a:glow rad="101600">
                  <a:schemeClr val="bg1">
                    <a:alpha val="60000"/>
                  </a:schemeClr>
                </a:glo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4" y="2438400"/>
            <a:ext cx="3018786"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ContrastingRightFacing" fov="6000000">
              <a:rot lat="485423" lon="20781058" rev="202615"/>
            </a:camera>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Snip Single Corner Rectangle 21"/>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935889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sp>
        <p:nvSpPr>
          <p:cNvPr id="3" name="Rectangle 2"/>
          <p:cNvSpPr/>
          <p:nvPr/>
        </p:nvSpPr>
        <p:spPr>
          <a:xfrm>
            <a:off x="4038600" y="2413337"/>
            <a:ext cx="4572000" cy="4031873"/>
          </a:xfrm>
          <a:prstGeom prst="rect">
            <a:avLst/>
          </a:prstGeom>
        </p:spPr>
        <p:txBody>
          <a:bodyPr>
            <a:spAutoFit/>
          </a:bodyPr>
          <a:lstStyle/>
          <a:p>
            <a:pPr algn="ctr"/>
            <a:r>
              <a:rPr lang="en-US" sz="3200" b="1" dirty="0" smtClean="0">
                <a:effectLst>
                  <a:glow rad="101600">
                    <a:schemeClr val="bg1">
                      <a:alpha val="60000"/>
                    </a:schemeClr>
                  </a:glow>
                  <a:outerShdw blurRad="60007" dist="310007" dir="7680000" sy="30000" kx="1300200" algn="ctr" rotWithShape="0">
                    <a:prstClr val="black">
                      <a:alpha val="32000"/>
                    </a:prstClr>
                  </a:outerShdw>
                </a:effectLst>
              </a:rPr>
              <a:t>Acts 3:19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r>
            <a:br>
              <a:rPr lang="en-US" sz="3200" dirty="0" smtClean="0">
                <a:effectLst>
                  <a:glow rad="101600">
                    <a:schemeClr val="bg1">
                      <a:alpha val="60000"/>
                    </a:schemeClr>
                  </a:glow>
                  <a:outerShdw blurRad="60007" dist="310007" dir="7680000" sy="30000" kx="1300200" algn="ctr" rotWithShape="0">
                    <a:prstClr val="black">
                      <a:alpha val="32000"/>
                    </a:prstClr>
                  </a:outerShdw>
                </a:effectLst>
              </a:rPr>
            </a:b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19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Repent therefore and </a:t>
            </a:r>
            <a:r>
              <a:rPr lang="en-US" sz="32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be converted</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that your sins may be blotted out, so that times of refreshing may come from the presence of the Lord, </a:t>
            </a:r>
            <a:endParaRPr lang="en-US" sz="3200" dirty="0">
              <a:effectLst>
                <a:glow rad="101600">
                  <a:schemeClr val="bg1">
                    <a:alpha val="60000"/>
                  </a:schemeClr>
                </a:glow>
                <a:outerShdw blurRad="60007" dist="310007" dir="7680000" sy="30000" kx="1300200" algn="ctr" rotWithShape="0">
                  <a:prstClr val="black">
                    <a:alpha val="32000"/>
                  </a:prstClr>
                </a:outerShdw>
              </a:effectLst>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Snip Single Corner Rectangle 21"/>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943335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sp>
        <p:nvSpPr>
          <p:cNvPr id="5" name="Rectangle 4"/>
          <p:cNvSpPr/>
          <p:nvPr/>
        </p:nvSpPr>
        <p:spPr>
          <a:xfrm>
            <a:off x="4191000" y="1981200"/>
            <a:ext cx="46482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James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5:19-20 </a:t>
            </a:r>
            <a:r>
              <a:rPr lang="en-US" sz="2800" dirty="0">
                <a:effectLst>
                  <a:glow rad="101600">
                    <a:schemeClr val="bg1">
                      <a:alpha val="60000"/>
                    </a:schemeClr>
                  </a:glow>
                  <a:outerShdw blurRad="60007" dist="310007" dir="7680000" sy="30000" kx="1300200" algn="ctr" rotWithShape="0">
                    <a:prstClr val="black">
                      <a:alpha val="32000"/>
                    </a:prstClr>
                  </a:outerShdw>
                </a:effectLst>
              </a:rPr>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19 </a:t>
            </a:r>
            <a:r>
              <a:rPr lang="en-US" sz="2800" dirty="0">
                <a:effectLst>
                  <a:glow rad="101600">
                    <a:schemeClr val="bg1">
                      <a:alpha val="60000"/>
                    </a:schemeClr>
                  </a:glow>
                  <a:outerShdw blurRad="60007" dist="310007" dir="7680000" sy="30000" kx="1300200" algn="ctr" rotWithShape="0">
                    <a:prstClr val="black">
                      <a:alpha val="32000"/>
                    </a:prstClr>
                  </a:outerShdw>
                </a:effectLst>
              </a:rPr>
              <a:t>Brethren, if anyone among you wanders from the truth, and someone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turns him back</a:t>
            </a:r>
            <a:r>
              <a:rPr lang="en-US" sz="2800" dirty="0">
                <a:effectLst>
                  <a:glow rad="101600">
                    <a:schemeClr val="bg1">
                      <a:alpha val="60000"/>
                    </a:schemeClr>
                  </a:glow>
                  <a:outerShdw blurRad="60007" dist="310007" dir="7680000" sy="30000" kx="1300200" algn="ctr" rotWithShape="0">
                    <a:prstClr val="black">
                      <a:alpha val="32000"/>
                    </a:prstClr>
                  </a:outerShdw>
                </a:effectLst>
              </a:rPr>
              <a:t>, </a:t>
            </a:r>
            <a:r>
              <a:rPr lang="en-US" i="1"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(convert him KJV)</a:t>
            </a:r>
            <a:r>
              <a:rPr lang="en-US" sz="2800" dirty="0">
                <a:effectLst>
                  <a:glow rad="101600">
                    <a:schemeClr val="bg1">
                      <a:alpha val="60000"/>
                    </a:schemeClr>
                  </a:glow>
                  <a:outerShdw blurRad="60007" dist="310007" dir="7680000" sy="30000" kx="1300200" algn="ctr" rotWithShape="0">
                    <a:prstClr val="black">
                      <a:alpha val="32000"/>
                    </a:prstClr>
                  </a:outerShdw>
                </a:effectLst>
              </a:rPr>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20 </a:t>
            </a:r>
            <a:r>
              <a:rPr lang="en-US" sz="2800" dirty="0">
                <a:effectLst>
                  <a:glow rad="101600">
                    <a:schemeClr val="bg1">
                      <a:alpha val="60000"/>
                    </a:schemeClr>
                  </a:glow>
                  <a:outerShdw blurRad="60007" dist="310007" dir="7680000" sy="30000" kx="1300200" algn="ctr" rotWithShape="0">
                    <a:prstClr val="black">
                      <a:alpha val="32000"/>
                    </a:prstClr>
                  </a:outerShdw>
                </a:effectLst>
              </a:rPr>
              <a:t>let him know that he who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turns </a:t>
            </a:r>
            <a:r>
              <a:rPr lang="en-US" sz="2000" i="1"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t>
            </a:r>
            <a:r>
              <a:rPr lang="en-US" sz="2000" i="1" dirty="0" err="1"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converteth</a:t>
            </a:r>
            <a:r>
              <a:rPr lang="en-US" sz="2000" i="1"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 KJV) </a:t>
            </a:r>
            <a:r>
              <a:rPr lang="en-US" sz="28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a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sinner from the error of his way </a:t>
            </a:r>
            <a:r>
              <a:rPr lang="en-US" sz="2800" dirty="0">
                <a:effectLst>
                  <a:glow rad="101600">
                    <a:schemeClr val="bg1">
                      <a:alpha val="60000"/>
                    </a:schemeClr>
                  </a:glow>
                  <a:outerShdw blurRad="60007" dist="310007" dir="7680000" sy="30000" kx="1300200" algn="ctr" rotWithShape="0">
                    <a:prstClr val="black">
                      <a:alpha val="32000"/>
                    </a:prstClr>
                  </a:outerShdw>
                </a:effectLst>
              </a:rPr>
              <a:t>will save a soul from death and cover a multitude of sins. </a:t>
            </a: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Snip Single Corner Rectangle 21"/>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271582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sp>
        <p:nvSpPr>
          <p:cNvPr id="9" name="Rectangle 8"/>
          <p:cNvSpPr/>
          <p:nvPr/>
        </p:nvSpPr>
        <p:spPr>
          <a:xfrm>
            <a:off x="3042952" y="1828800"/>
            <a:ext cx="6101048" cy="4031873"/>
          </a:xfrm>
          <a:prstGeom prst="rect">
            <a:avLst/>
          </a:prstGeom>
        </p:spPr>
        <p:txBody>
          <a:bodyPr wrap="square">
            <a:spAutoFit/>
          </a:bodyPr>
          <a:lstStyle/>
          <a:p>
            <a:pPr algn="ctr"/>
            <a:r>
              <a:rPr lang="en-US" sz="3200" dirty="0" smtClean="0">
                <a:effectLst>
                  <a:glow rad="101600">
                    <a:schemeClr val="bg1">
                      <a:alpha val="60000"/>
                    </a:schemeClr>
                  </a:glow>
                </a:effectLst>
              </a:rPr>
              <a:t>ἐπ</a:t>
            </a:r>
            <a:r>
              <a:rPr lang="en-US" sz="3200" dirty="0" err="1" smtClean="0">
                <a:effectLst>
                  <a:glow rad="101600">
                    <a:schemeClr val="bg1">
                      <a:alpha val="60000"/>
                    </a:schemeClr>
                  </a:glow>
                </a:effectLst>
              </a:rPr>
              <a:t>ιστροφή</a:t>
            </a:r>
            <a:r>
              <a:rPr lang="en-US" sz="3200" dirty="0" smtClean="0">
                <a:effectLst>
                  <a:glow rad="101600">
                    <a:schemeClr val="bg1">
                      <a:alpha val="60000"/>
                    </a:schemeClr>
                  </a:glow>
                </a:effectLst>
              </a:rPr>
              <a:t>, </a:t>
            </a:r>
            <a:r>
              <a:rPr lang="en-US" sz="3200" dirty="0" err="1" smtClean="0">
                <a:effectLst>
                  <a:glow rad="101600">
                    <a:schemeClr val="bg1">
                      <a:alpha val="60000"/>
                    </a:schemeClr>
                  </a:glow>
                </a:effectLst>
              </a:rPr>
              <a:t>epistrophē</a:t>
            </a:r>
            <a:r>
              <a:rPr lang="en-US" sz="3200" dirty="0" smtClean="0">
                <a:effectLst>
                  <a:glow rad="101600">
                    <a:schemeClr val="bg1">
                      <a:alpha val="60000"/>
                    </a:schemeClr>
                  </a:glow>
                </a:effectLst>
              </a:rPr>
              <a:t> </a:t>
            </a:r>
            <a:endParaRPr lang="en-US" sz="3200" dirty="0">
              <a:effectLst>
                <a:glow rad="101600">
                  <a:schemeClr val="bg1">
                    <a:alpha val="60000"/>
                  </a:schemeClr>
                </a:glow>
              </a:effectLst>
            </a:endParaRPr>
          </a:p>
          <a:p>
            <a:pPr algn="ctr"/>
            <a:r>
              <a:rPr lang="en-US" sz="3200" dirty="0" smtClean="0">
                <a:effectLst>
                  <a:glow rad="101600">
                    <a:schemeClr val="bg1">
                      <a:alpha val="60000"/>
                    </a:schemeClr>
                  </a:glow>
                </a:effectLst>
              </a:rPr>
              <a:t>Part Of Speech: Noun</a:t>
            </a:r>
          </a:p>
          <a:p>
            <a:pPr algn="ctr"/>
            <a:endParaRPr lang="en-US" sz="3200" dirty="0" smtClean="0">
              <a:effectLst>
                <a:glow rad="101600">
                  <a:schemeClr val="bg1">
                    <a:alpha val="60000"/>
                  </a:schemeClr>
                </a:glow>
              </a:effectLst>
            </a:endParaRPr>
          </a:p>
          <a:p>
            <a:pPr algn="ctr"/>
            <a:r>
              <a:rPr lang="en-US" sz="3200" dirty="0" smtClean="0">
                <a:solidFill>
                  <a:srgbClr val="FFFF00"/>
                </a:solidFill>
                <a:effectLst>
                  <a:glow rad="101600">
                    <a:schemeClr val="bg1">
                      <a:alpha val="60000"/>
                    </a:schemeClr>
                  </a:glow>
                </a:effectLst>
              </a:rPr>
              <a:t>"a turning about, or round, conversion.” </a:t>
            </a:r>
            <a:r>
              <a:rPr lang="en-US" sz="3200" dirty="0" smtClean="0">
                <a:effectLst>
                  <a:glow rad="101600">
                    <a:schemeClr val="bg1">
                      <a:alpha val="60000"/>
                    </a:schemeClr>
                  </a:glow>
                </a:effectLst>
              </a:rPr>
              <a:t>The word implies </a:t>
            </a:r>
            <a:r>
              <a:rPr lang="en-US" sz="3200" dirty="0" smtClean="0">
                <a:solidFill>
                  <a:srgbClr val="FFFF00"/>
                </a:solidFill>
                <a:effectLst>
                  <a:glow rad="101600">
                    <a:schemeClr val="bg1">
                      <a:alpha val="60000"/>
                    </a:schemeClr>
                  </a:glow>
                </a:effectLst>
              </a:rPr>
              <a:t>"a turning from and a turning to;" corresponding to these are repentance and faith”</a:t>
            </a:r>
            <a:endParaRPr lang="en-US" sz="3200" dirty="0">
              <a:effectLst>
                <a:glow rad="101600">
                  <a:schemeClr val="bg1">
                    <a:alpha val="60000"/>
                  </a:schemeClr>
                </a:glo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438400"/>
            <a:ext cx="2738153" cy="39894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7924800" y="2286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rot="10800000">
            <a:off x="0" y="6172200"/>
            <a:ext cx="1230745" cy="457200"/>
            <a:chOff x="7924800" y="228600"/>
            <a:chExt cx="1230745" cy="457200"/>
          </a:xfrm>
        </p:grpSpPr>
        <p:sp>
          <p:nvSpPr>
            <p:cNvPr id="18" name="Pentagon 1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hevron 1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Rectangle 21"/>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440067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58674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1 Thessalonians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1:9-10</a:t>
            </a:r>
            <a:r>
              <a:rPr lang="en-US" sz="2800" dirty="0">
                <a:effectLst>
                  <a:glow rad="101600">
                    <a:schemeClr val="bg1">
                      <a:alpha val="60000"/>
                    </a:schemeClr>
                  </a:glow>
                  <a:outerShdw blurRad="60007" dist="310007" dir="7680000" sy="30000" kx="1300200" algn="ctr" rotWithShape="0">
                    <a:prstClr val="black">
                      <a:alpha val="32000"/>
                    </a:prstClr>
                  </a:outerShdw>
                </a:effectLst>
              </a:rPr>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9 </a:t>
            </a:r>
            <a:r>
              <a:rPr lang="en-US" sz="2800" dirty="0">
                <a:effectLst>
                  <a:glow rad="101600">
                    <a:schemeClr val="bg1">
                      <a:alpha val="60000"/>
                    </a:schemeClr>
                  </a:glow>
                  <a:outerShdw blurRad="60007" dist="310007" dir="7680000" sy="30000" kx="1300200" algn="ctr" rotWithShape="0">
                    <a:prstClr val="black">
                      <a:alpha val="32000"/>
                    </a:prstClr>
                  </a:outerShdw>
                </a:effectLst>
              </a:rPr>
              <a:t>For they themselves declare concerning us what manner of entry we had to you, and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how you turned to God from idols to serve the living and true God</a:t>
            </a:r>
            <a:r>
              <a:rPr lang="en-US" sz="2800" dirty="0">
                <a:effectLst>
                  <a:glow rad="101600">
                    <a:schemeClr val="bg1">
                      <a:alpha val="60000"/>
                    </a:schemeClr>
                  </a:glow>
                  <a:outerShdw blurRad="60007" dist="310007" dir="7680000" sy="30000" kx="1300200" algn="ctr" rotWithShape="0">
                    <a:prstClr val="black">
                      <a:alpha val="32000"/>
                    </a:prstClr>
                  </a:outerShdw>
                </a:effectLst>
              </a:rPr>
              <a:t>,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10 </a:t>
            </a:r>
            <a:r>
              <a:rPr lang="en-US" sz="2800" dirty="0">
                <a:effectLst>
                  <a:glow rad="101600">
                    <a:schemeClr val="bg1">
                      <a:alpha val="60000"/>
                    </a:schemeClr>
                  </a:glow>
                  <a:outerShdw blurRad="60007" dist="310007" dir="7680000" sy="30000" kx="1300200" algn="ctr" rotWithShape="0">
                    <a:prstClr val="black">
                      <a:alpha val="32000"/>
                    </a:prstClr>
                  </a:outerShdw>
                </a:effectLst>
              </a:rPr>
              <a:t>and to wait for His Son from heaven, whom He raised from the dead, </a:t>
            </a:r>
            <a:r>
              <a:rPr lang="en-US" sz="2800" i="1" dirty="0">
                <a:effectLst>
                  <a:glow rad="101600">
                    <a:schemeClr val="bg1">
                      <a:alpha val="60000"/>
                    </a:schemeClr>
                  </a:glow>
                  <a:outerShdw blurRad="60007" dist="310007" dir="7680000" sy="30000" kx="1300200" algn="ctr" rotWithShape="0">
                    <a:prstClr val="black">
                      <a:alpha val="32000"/>
                    </a:prstClr>
                  </a:outerShdw>
                </a:effectLst>
              </a:rPr>
              <a:t>even</a:t>
            </a:r>
            <a:r>
              <a:rPr lang="en-US" sz="2800" dirty="0">
                <a:effectLst>
                  <a:glow rad="101600">
                    <a:schemeClr val="bg1">
                      <a:alpha val="60000"/>
                    </a:schemeClr>
                  </a:glow>
                  <a:outerShdw blurRad="60007" dist="310007" dir="7680000" sy="30000" kx="1300200" algn="ctr" rotWithShape="0">
                    <a:prstClr val="black">
                      <a:alpha val="32000"/>
                    </a:prstClr>
                  </a:outerShdw>
                </a:effectLst>
              </a:rPr>
              <a:t> Jesus who delivers us from the wrath to come. </a:t>
            </a:r>
          </a:p>
        </p:txBody>
      </p:sp>
      <p:sp>
        <p:nvSpPr>
          <p:cNvPr id="5" name="TextBox 4"/>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18" y="2286000"/>
            <a:ext cx="2921000" cy="41163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50941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2313454" cy="646331"/>
          </a:xfrm>
          <a:prstGeom prst="rect">
            <a:avLst/>
          </a:prstGeom>
          <a:noFill/>
        </p:spPr>
        <p:txBody>
          <a:bodyPr wrap="none" rtlCol="0">
            <a:spAutoFit/>
          </a:bodyPr>
          <a:lstStyle/>
          <a:p>
            <a:r>
              <a:rPr lang="en-US" sz="3600" dirty="0" smtClean="0">
                <a:latin typeface="BinnerD" pitchFamily="34" charset="0"/>
              </a:rPr>
              <a:t>Converted</a:t>
            </a:r>
            <a:endParaRPr lang="en-US" sz="3600" dirty="0">
              <a:latin typeface="BinnerD" pitchFamily="34" charset="0"/>
            </a:endParaRP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TextBox 21"/>
          <p:cNvSpPr txBox="1"/>
          <p:nvPr/>
        </p:nvSpPr>
        <p:spPr>
          <a:xfrm>
            <a:off x="4572000" y="1719620"/>
            <a:ext cx="4478644" cy="4985980"/>
          </a:xfrm>
          <a:prstGeom prst="rect">
            <a:avLst/>
          </a:prstGeom>
          <a:noFill/>
        </p:spPr>
        <p:txBody>
          <a:bodyPr wrap="square" rtlCol="0">
            <a:spAutoFit/>
          </a:bodyPr>
          <a:lstStyle/>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Not merely a change in actions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knowledge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conviction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allegiance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thinking &amp; will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commitment resulting in a change in relationship &amp; identity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who we are, how we talk, where we go, what we do</a:t>
            </a:r>
            <a:endParaRPr lang="en-US" sz="2400" dirty="0">
              <a:effectLst>
                <a:glow rad="101600">
                  <a:schemeClr val="bg1">
                    <a:alpha val="60000"/>
                  </a:schemeClr>
                </a:glow>
                <a:outerShdw blurRad="60007" dist="310007" dir="7680000" sy="30000" kx="1300200" algn="ctr" rotWithShape="0">
                  <a:prstClr val="black">
                    <a:alpha val="32000"/>
                  </a:prst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426703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07096" y="5410200"/>
            <a:ext cx="2459904" cy="523220"/>
          </a:xfrm>
          <a:prstGeom prst="rect">
            <a:avLst/>
          </a:prstGeom>
          <a:noFill/>
        </p:spPr>
        <p:txBody>
          <a:bodyPr wrap="none" rtlCol="0">
            <a:spAutoFit/>
          </a:bodyPr>
          <a:lstStyle/>
          <a:p>
            <a:r>
              <a:rPr lang="en-US" sz="2800" dirty="0" smtClean="0">
                <a:effectLst>
                  <a:glow rad="101600">
                    <a:schemeClr val="bg1">
                      <a:alpha val="60000"/>
                    </a:schemeClr>
                  </a:glow>
                </a:effectLst>
              </a:rPr>
              <a:t>Luke 15:11-24</a:t>
            </a:r>
            <a:endParaRPr lang="en-US" sz="2800" dirty="0">
              <a:effectLst>
                <a:glow rad="101600">
                  <a:schemeClr val="bg1">
                    <a:alpha val="60000"/>
                  </a:schemeClr>
                </a:glow>
              </a:effectLst>
            </a:endParaRPr>
          </a:p>
        </p:txBody>
      </p:sp>
      <p:sp>
        <p:nvSpPr>
          <p:cNvPr id="20" name="Snip Single Corner Rectangle 19"/>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680273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3881</TotalTime>
  <Words>1272</Words>
  <Application>Microsoft Office PowerPoint</Application>
  <PresentationFormat>On-screen Show (4:3)</PresentationFormat>
  <Paragraphs>153</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John Croft</cp:lastModifiedBy>
  <cp:revision>62</cp:revision>
  <dcterms:created xsi:type="dcterms:W3CDTF">2011-06-23T15:52:38Z</dcterms:created>
  <dcterms:modified xsi:type="dcterms:W3CDTF">2015-05-08T13:43:45Z</dcterms:modified>
</cp:coreProperties>
</file>