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64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674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unge_Backgrounds___Paper_2_by_zerocustom1989.tiff"/>
          <p:cNvPicPr>
            <a:picLocks noChangeAspect="1"/>
          </p:cNvPicPr>
          <p:nvPr/>
        </p:nvPicPr>
        <p:blipFill>
          <a:blip r:embed="rId2">
            <a:extLst/>
          </a:blip>
          <a:srcRect l="81" t="130" r="16205"/>
          <a:stretch>
            <a:fillRect/>
          </a:stretch>
        </p:blipFill>
        <p:spPr>
          <a:xfrm>
            <a:off x="-76200" y="-20638"/>
            <a:ext cx="13144500" cy="980723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200" b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>
            <a:noAutofit/>
          </a:bodyPr>
          <a:lstStyle>
            <a:lvl1pPr marL="8636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5621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22733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9845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37084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422400" y="2019300"/>
            <a:ext cx="10166101" cy="127"/>
          </a:xfrm>
          <a:prstGeom prst="line">
            <a:avLst/>
          </a:prstGeom>
          <a:ln w="12700">
            <a:solidFill>
              <a:srgbClr val="B5B5AF"/>
            </a:solidFill>
            <a:miter lim="400000"/>
          </a:ln>
          <a:effectLst>
            <a:outerShdw blurRad="12700" dist="12700" rotWithShape="0">
              <a:srgbClr val="FFFFFF">
                <a:alpha val="82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714500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324600" y="9220200"/>
            <a:ext cx="342900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51515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914400" y="203200"/>
            <a:ext cx="11176000" cy="2540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defTabSz="457200">
              <a:defRPr sz="7000" b="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xfrm>
            <a:off x="914400" y="2819400"/>
            <a:ext cx="5461000" cy="5715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866321" indent="-485321" defTabSz="457200">
              <a:spcBef>
                <a:spcPts val="3600"/>
              </a:spcBef>
              <a:buSzPct val="90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450521" indent="-485321" defTabSz="457200">
              <a:spcBef>
                <a:spcPts val="3600"/>
              </a:spcBef>
              <a:buSzPct val="90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2034721" indent="-485321" defTabSz="457200">
              <a:spcBef>
                <a:spcPts val="3600"/>
              </a:spcBef>
              <a:buSzPct val="90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618921" indent="-485321" defTabSz="457200">
              <a:spcBef>
                <a:spcPts val="3600"/>
              </a:spcBef>
              <a:buSzPct val="90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203121" indent="-485321" defTabSz="457200">
              <a:spcBef>
                <a:spcPts val="3600"/>
              </a:spcBef>
              <a:buSzPct val="90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6299200" y="9283700"/>
            <a:ext cx="388665" cy="400013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runge_Backgrounds___Paper_2_by_zerocustom1989.tiff"/>
          <p:cNvPicPr>
            <a:picLocks noChangeAspect="1"/>
          </p:cNvPicPr>
          <p:nvPr/>
        </p:nvPicPr>
        <p:blipFill>
          <a:blip r:embed="rId2">
            <a:extLst/>
          </a:blip>
          <a:srcRect l="81" t="130" r="16205"/>
          <a:stretch>
            <a:fillRect/>
          </a:stretch>
        </p:blipFill>
        <p:spPr>
          <a:xfrm>
            <a:off x="-76200" y="-20638"/>
            <a:ext cx="13144500" cy="980723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</p:spPr>
        <p:txBody>
          <a:bodyPr/>
          <a:lstStyle>
            <a:lvl1pPr algn="l">
              <a:defRPr sz="7200" b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 marL="8636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15621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2pPr>
            <a:lvl3pPr marL="22733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3pPr>
            <a:lvl4pPr marL="29845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4pPr>
            <a:lvl5pPr marL="3708400" indent="-558800">
              <a:spcBef>
                <a:spcPts val="1200"/>
              </a:spcBef>
              <a:buSzPct val="30000"/>
              <a:buBlip>
                <a:blip r:embed="rId3"/>
              </a:buBlip>
              <a:defRPr sz="420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270000" y="2730500"/>
            <a:ext cx="10452100" cy="42799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>
            <a:noAutofit/>
          </a:bodyPr>
          <a:lstStyle>
            <a:lvl1pPr>
              <a:defRPr sz="9200" b="0">
                <a:solidFill>
                  <a:srgbClr val="FFFCF5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6342061" y="9271000"/>
            <a:ext cx="331573" cy="276023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 sz="1400">
                <a:solidFill>
                  <a:srgbClr val="FFFCF5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400166" y="0"/>
            <a:ext cx="12204468" cy="9692397"/>
          </a:xfrm>
          <a:prstGeom prst="rect">
            <a:avLst/>
          </a:prstGeom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2300"/>
              </a:spcBef>
              <a:defRPr sz="5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Isa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3:1–1</a:t>
            </a:r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2300"/>
              </a:spcBef>
              <a:defRPr sz="50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baseline="31999" dirty="0"/>
              <a:t>1</a:t>
            </a:r>
            <a:r>
              <a:rPr dirty="0"/>
              <a:t> For behold, the Lord, the Lord of hosts, </a:t>
            </a:r>
            <a:r>
              <a:rPr lang="en-US" dirty="0" smtClean="0"/>
              <a:t>t</a:t>
            </a:r>
            <a:r>
              <a:rPr dirty="0" smtClean="0"/>
              <a:t>akes </a:t>
            </a:r>
            <a:r>
              <a:rPr dirty="0"/>
              <a:t>away from Jerusalem and from Judah The stock and the store, </a:t>
            </a:r>
            <a:r>
              <a:rPr lang="en-US" dirty="0" smtClean="0"/>
              <a:t>t</a:t>
            </a:r>
            <a:r>
              <a:rPr dirty="0" smtClean="0"/>
              <a:t>he </a:t>
            </a:r>
            <a:r>
              <a:rPr dirty="0"/>
              <a:t>whole supply of bread and the whole supply of water; </a:t>
            </a:r>
            <a:r>
              <a:rPr baseline="31999" dirty="0"/>
              <a:t>2</a:t>
            </a:r>
            <a:r>
              <a:rPr dirty="0"/>
              <a:t> The mighty man and the man of war, The judge and the prophet, And the diviner and the elder; </a:t>
            </a:r>
            <a:r>
              <a:rPr baseline="31999" dirty="0"/>
              <a:t>3</a:t>
            </a:r>
            <a:r>
              <a:rPr dirty="0"/>
              <a:t> The captain of fifty and the honorable man, The counselor and the skillful artisan, And the expert enchanter. </a:t>
            </a:r>
            <a:r>
              <a:rPr baseline="31999" dirty="0"/>
              <a:t>4</a:t>
            </a:r>
            <a:r>
              <a:rPr dirty="0"/>
              <a:t> “I will give children to be their princes, And babes shall rule over them.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0" y="2447792"/>
            <a:ext cx="13004800" cy="7184018"/>
          </a:xfrm>
          <a:prstGeom prst="rect">
            <a:avLst/>
          </a:prstGeom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spcBef>
                <a:spcPts val="2300"/>
              </a:spcBef>
              <a:defRPr sz="5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2 </a:t>
            </a:r>
            <a:r>
              <a:rPr b="1" dirty="0" smtClean="0">
                <a:solidFill>
                  <a:srgbClr val="FFFF00"/>
                </a:solidFill>
              </a:rPr>
              <a:t>Tim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3:1–9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2300"/>
              </a:spcBef>
              <a:defRPr sz="4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sz="4300" baseline="31999" dirty="0"/>
              <a:t>6</a:t>
            </a:r>
            <a:r>
              <a:rPr sz="4300" dirty="0"/>
              <a:t> For of this sort are those who creep into households and make captives of gullible women loaded down with sins, led away by various lusts, </a:t>
            </a:r>
            <a:r>
              <a:rPr sz="4300" baseline="31999" dirty="0"/>
              <a:t>7</a:t>
            </a:r>
            <a:r>
              <a:rPr sz="4300" dirty="0"/>
              <a:t> always learning and never able to come to the knowledge of the truth. </a:t>
            </a:r>
            <a:r>
              <a:rPr sz="4300" baseline="31999" dirty="0"/>
              <a:t>8</a:t>
            </a:r>
            <a:r>
              <a:rPr sz="4300" dirty="0"/>
              <a:t> Now as </a:t>
            </a:r>
            <a:r>
              <a:rPr sz="4300" dirty="0" err="1"/>
              <a:t>Jannes</a:t>
            </a:r>
            <a:r>
              <a:rPr sz="4300" dirty="0"/>
              <a:t> and </a:t>
            </a:r>
            <a:r>
              <a:rPr sz="4300" dirty="0" err="1"/>
              <a:t>Jambres</a:t>
            </a:r>
            <a:r>
              <a:rPr sz="4300" dirty="0"/>
              <a:t> resisted Moses, so do these also resist the truth: men of corrupt minds, disapproved concerning the faith; </a:t>
            </a:r>
            <a:r>
              <a:rPr sz="4300" baseline="31999" dirty="0"/>
              <a:t>9</a:t>
            </a:r>
            <a:r>
              <a:rPr sz="4300" dirty="0"/>
              <a:t> but they will progress no further, for their folly will be manifest to all, as theirs also was.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5622536" y="2646134"/>
            <a:ext cx="7382263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600"/>
            </a:pPr>
            <a:r>
              <a:rPr dirty="0"/>
              <a:t>God is portrayed in the Bible as sovereign over the nations and ruling them for His purposes. </a:t>
            </a:r>
            <a:endParaRPr lang="en-US" dirty="0" smtClean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600"/>
            </a:pPr>
            <a:endParaRPr sz="16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600"/>
            </a:pPr>
            <a:r>
              <a:rPr dirty="0"/>
              <a:t>God </a:t>
            </a:r>
            <a:r>
              <a:rPr lang="en-US" dirty="0" smtClean="0"/>
              <a:t>is longsuffering towards </a:t>
            </a:r>
            <a:r>
              <a:rPr dirty="0" smtClean="0"/>
              <a:t>sin </a:t>
            </a:r>
            <a:r>
              <a:rPr dirty="0"/>
              <a:t>in relation to nations up to a point, and then brings calamity. </a:t>
            </a:r>
            <a:endParaRPr lang="en-US" dirty="0" smtClean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600"/>
            </a:pPr>
            <a:endParaRPr sz="16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600"/>
            </a:pPr>
            <a:r>
              <a:rPr dirty="0"/>
              <a:t>The Bible also mentions the kinds of iniquity God has in mind when He says, "the wickedness of these nations.”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4163549" y="2535766"/>
            <a:ext cx="8743885" cy="4211409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3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Boulder"/>
                <a:ea typeface="Boulder"/>
                <a:cs typeface="Boulder"/>
                <a:sym typeface="Boulder"/>
              </a:defRPr>
            </a:pPr>
            <a:r>
              <a:rPr sz="3600" b="1" dirty="0" smtClean="0">
                <a:solidFill>
                  <a:srgbClr val="FFFF00"/>
                </a:solidFill>
              </a:rPr>
              <a:t>Matt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r>
              <a:rPr sz="3600" b="1" dirty="0" smtClean="0">
                <a:solidFill>
                  <a:srgbClr val="FFFF00"/>
                </a:solidFill>
              </a:rPr>
              <a:t> 24:36-39</a:t>
            </a:r>
            <a:endParaRPr sz="3600" b="1" dirty="0">
              <a:solidFill>
                <a:srgbClr val="FFFF00"/>
              </a:solidFill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sz="2800" baseline="31999" dirty="0"/>
              <a:t>36</a:t>
            </a:r>
            <a:r>
              <a:rPr sz="2800" dirty="0"/>
              <a:t> "But of that day and hour no one knows, not even the angels of heaven, but My Father only. </a:t>
            </a:r>
            <a:r>
              <a:rPr sz="2800" baseline="31999" dirty="0"/>
              <a:t>37</a:t>
            </a:r>
            <a:r>
              <a:rPr sz="2800" dirty="0"/>
              <a:t> But as the days of Noah were, so also will the coming of the Son of Man be. </a:t>
            </a:r>
            <a:r>
              <a:rPr sz="2800" baseline="31999" dirty="0"/>
              <a:t>38</a:t>
            </a:r>
            <a:r>
              <a:rPr sz="2800" dirty="0"/>
              <a:t> For as in the days before the flood, they were eating and drinking, marrying and giving in marriage, until the day that Noah entered the ark, </a:t>
            </a:r>
            <a:r>
              <a:rPr sz="2800" dirty="0" smtClean="0"/>
              <a:t>and </a:t>
            </a:r>
            <a:r>
              <a:rPr sz="2800" dirty="0"/>
              <a:t>did not know until the flood came and took them all away, so also will the coming of the Son of Man be.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6037" y="7119546"/>
            <a:ext cx="8743885" cy="263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100"/>
              </a:spcBef>
              <a:buClr>
                <a:srgbClr val="FFD479"/>
              </a:buClr>
              <a:buSzPct val="125000"/>
              <a:defRPr sz="32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lang="en-US" sz="3600" b="1" dirty="0">
                <a:solidFill>
                  <a:srgbClr val="FFFF00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sym typeface="Gurmukhi MT"/>
              </a:rPr>
              <a:t>Matt. 24:42,44 </a:t>
            </a:r>
            <a:endParaRPr lang="en-US" sz="3600" dirty="0">
              <a:solidFill>
                <a:srgbClr val="FFFFFF"/>
              </a:solidFill>
              <a:effectLst>
                <a:outerShdw blurRad="152400" dist="190500" dir="2700000" rotWithShape="0">
                  <a:srgbClr val="000000"/>
                </a:outerShdw>
              </a:effectLst>
              <a:latin typeface="Gurmukhi MT"/>
              <a:sym typeface="Gurmukhi MT"/>
            </a:endParaRPr>
          </a:p>
          <a:p>
            <a:pPr lvl="0" algn="l">
              <a:spcBef>
                <a:spcPts val="1100"/>
              </a:spcBef>
              <a:buClr>
                <a:srgbClr val="FFD479"/>
              </a:buClr>
              <a:buSzPct val="125000"/>
              <a:defRPr sz="32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lang="en-US" sz="3000" dirty="0" smtClean="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sym typeface="Gurmukhi MT"/>
              </a:rPr>
              <a:t>Watch </a:t>
            </a:r>
            <a:r>
              <a:rPr lang="en-US" sz="3000" dirty="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sym typeface="Gurmukhi MT"/>
              </a:rPr>
              <a:t>therefore, for you do not know what hour your Lord is coming. Therefore you also be ready, for the Son of Man is coming at an hour you do not expect.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179755" y="2730624"/>
            <a:ext cx="8498021" cy="6591548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b="1" dirty="0" smtClean="0">
                <a:solidFill>
                  <a:srgbClr val="FFFF00"/>
                </a:solidFill>
              </a:rPr>
              <a:t>1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b="1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ess.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5:2 </a:t>
            </a:r>
            <a:r>
              <a:rPr dirty="0"/>
              <a:t>— For you yourselves know perfectly that the day of the Lord so comes </a:t>
            </a:r>
            <a:r>
              <a:rPr dirty="0">
                <a:solidFill>
                  <a:srgbClr val="00B0F0"/>
                </a:solidFill>
              </a:rPr>
              <a:t>as a thief </a:t>
            </a:r>
            <a:r>
              <a:rPr dirty="0"/>
              <a:t>in the night. </a:t>
            </a:r>
            <a:endParaRPr lang="en-US" dirty="0" smtClean="0"/>
          </a:p>
          <a:p>
            <a:pPr algn="l">
              <a:spcBef>
                <a:spcPts val="1100"/>
              </a:spcBef>
              <a:buClr>
                <a:srgbClr val="FFD479"/>
              </a:buClr>
              <a:buSzPct val="125000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b="1" dirty="0" smtClean="0">
                <a:solidFill>
                  <a:srgbClr val="FFFF00"/>
                </a:solidFill>
              </a:rPr>
              <a:t>Pe</a:t>
            </a:r>
            <a:r>
              <a:rPr lang="en-US" b="1" dirty="0" smtClean="0">
                <a:solidFill>
                  <a:srgbClr val="FFFF00"/>
                </a:solidFill>
              </a:rPr>
              <a:t>t.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3:10 </a:t>
            </a:r>
            <a:r>
              <a:rPr dirty="0"/>
              <a:t>— But the day of the Lord will come </a:t>
            </a:r>
            <a:r>
              <a:rPr dirty="0">
                <a:solidFill>
                  <a:srgbClr val="00B0F0"/>
                </a:solidFill>
              </a:rPr>
              <a:t>as a thief </a:t>
            </a:r>
            <a:r>
              <a:rPr dirty="0"/>
              <a:t>in the </a:t>
            </a:r>
            <a:r>
              <a:rPr dirty="0" smtClean="0"/>
              <a:t>night </a:t>
            </a:r>
            <a:r>
              <a:rPr dirty="0"/>
              <a:t>. . </a:t>
            </a:r>
            <a:r>
              <a:rPr dirty="0" smtClean="0"/>
              <a:t>.</a:t>
            </a:r>
            <a:endParaRPr lang="en-US" dirty="0" smtClean="0"/>
          </a:p>
          <a:p>
            <a:pPr algn="l">
              <a:spcBef>
                <a:spcPts val="1100"/>
              </a:spcBef>
              <a:buClr>
                <a:srgbClr val="FFD479"/>
              </a:buClr>
              <a:buSzPct val="125000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b="1" dirty="0">
                <a:solidFill>
                  <a:srgbClr val="FFFF00"/>
                </a:solidFill>
              </a:rPr>
              <a:t>Rev 16:15 </a:t>
            </a:r>
            <a:r>
              <a:rPr dirty="0"/>
              <a:t>— "Behold, I am coming </a:t>
            </a:r>
            <a:r>
              <a:rPr dirty="0">
                <a:solidFill>
                  <a:srgbClr val="00B0F0"/>
                </a:solidFill>
              </a:rPr>
              <a:t>as a thief</a:t>
            </a:r>
            <a:r>
              <a:rPr dirty="0"/>
              <a:t>. Blessed is he who watches, and keeps his garments, lest he walk naked and they see his shame.”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2463800"/>
            <a:ext cx="13004799" cy="7289175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defRPr sz="51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2 </a:t>
            </a:r>
            <a:r>
              <a:rPr b="1" dirty="0" smtClean="0">
                <a:solidFill>
                  <a:srgbClr val="FFFF00"/>
                </a:solidFill>
              </a:rPr>
              <a:t>Pet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2:4–11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defRPr sz="52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baseline="31999" dirty="0"/>
              <a:t>4</a:t>
            </a:r>
            <a:r>
              <a:rPr dirty="0"/>
              <a:t> For if God did not spare the angels who sinned, but cast them down to hell and delivered them into chains of darkness, to be reserved for judgment; </a:t>
            </a:r>
            <a:r>
              <a:rPr baseline="31999" dirty="0"/>
              <a:t>5</a:t>
            </a:r>
            <a:r>
              <a:rPr dirty="0"/>
              <a:t> and did not spare the ancient world, but saved Noah, one of eight people, a preacher of righteousness, bringing in the flood on the world of the ungodly;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0" y="2463800"/>
            <a:ext cx="13004799" cy="5134739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defRPr sz="51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2 </a:t>
            </a:r>
            <a:r>
              <a:rPr b="1" dirty="0" smtClean="0">
                <a:solidFill>
                  <a:srgbClr val="FFFF00"/>
                </a:solidFill>
              </a:rPr>
              <a:t>Pet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2:4–11 </a:t>
            </a:r>
          </a:p>
          <a:p>
            <a:pPr defTabSz="457200">
              <a:defRPr sz="46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baseline="31999" dirty="0"/>
              <a:t>6</a:t>
            </a:r>
            <a:r>
              <a:rPr dirty="0"/>
              <a:t> and turning the cities of Sodom and Gomorrah into ashes, condemned them to destruction, making them an example to those who afterward would live ungodly; </a:t>
            </a:r>
            <a:r>
              <a:rPr baseline="31999" dirty="0"/>
              <a:t>7</a:t>
            </a:r>
            <a:r>
              <a:rPr dirty="0"/>
              <a:t> and delivered righteous Lot, who was oppressed by the filthy conduct of the </a:t>
            </a:r>
            <a:r>
              <a:rPr dirty="0" smtClean="0"/>
              <a:t>wicked</a:t>
            </a:r>
            <a:r>
              <a:rPr lang="en-US" dirty="0" smtClean="0"/>
              <a:t>…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2463800"/>
            <a:ext cx="13004799" cy="4950073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defRPr sz="51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2 </a:t>
            </a:r>
            <a:r>
              <a:rPr b="1" dirty="0" smtClean="0">
                <a:solidFill>
                  <a:srgbClr val="FFFF00"/>
                </a:solidFill>
              </a:rPr>
              <a:t>Pet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2:4–11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defRPr sz="45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sz="4400" baseline="31999" dirty="0"/>
              <a:t>9</a:t>
            </a:r>
            <a:r>
              <a:rPr sz="4400" dirty="0"/>
              <a:t> then the Lord knows how to deliver the godly out of temptations and to reserve the unjust under punishment for the day of judgment, </a:t>
            </a:r>
            <a:r>
              <a:rPr sz="4400" baseline="31999" dirty="0"/>
              <a:t>10</a:t>
            </a:r>
            <a:r>
              <a:rPr sz="4400" dirty="0"/>
              <a:t> and especially those who walk according to the flesh in the lust of uncleanness and despise authority. They are presumptuous, </a:t>
            </a:r>
            <a:r>
              <a:rPr sz="4400" dirty="0" smtClean="0"/>
              <a:t>self-willed</a:t>
            </a:r>
            <a:r>
              <a:rPr lang="en-US" sz="4400" dirty="0" smtClean="0"/>
              <a:t>…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4064000" y="2595157"/>
            <a:ext cx="8803747" cy="7155805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Is this nation becoming more ungodly</a:t>
            </a:r>
            <a:r>
              <a:rPr dirty="0" smtClean="0"/>
              <a:t>?</a:t>
            </a:r>
            <a:endParaRPr lang="en-US" dirty="0" smtClean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Are its leaders becoming more corrupt</a:t>
            </a:r>
            <a:r>
              <a:rPr dirty="0" smtClean="0"/>
              <a:t>?</a:t>
            </a:r>
            <a:endParaRPr lang="en-US" dirty="0" smtClean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Are the voices of those calling for what is right being disrespected</a:t>
            </a:r>
            <a:r>
              <a:rPr dirty="0" smtClean="0"/>
              <a:t>?</a:t>
            </a:r>
            <a:endParaRPr lang="en-US" dirty="0" smtClean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Is sin being accepted, tolerated, and flaunted</a:t>
            </a:r>
            <a:r>
              <a:rPr dirty="0" smtClean="0"/>
              <a:t>?</a:t>
            </a:r>
            <a:endParaRPr lang="en-US" dirty="0" smtClean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dirty="0"/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5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Are we bringing evil upon ourselves?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0" y="2476624"/>
            <a:ext cx="13004800" cy="7248138"/>
          </a:xfrm>
          <a:prstGeom prst="rect">
            <a:avLst/>
          </a:prstGeom>
          <a:ln w="12700">
            <a:miter lim="400000"/>
          </a:ln>
          <a:effectLst>
            <a:outerShdw blurRad="152400" dist="190500" dir="27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We must live godly regardless - let our light shine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Mat</a:t>
            </a:r>
            <a:r>
              <a:rPr lang="en-US" b="1" dirty="0" smtClean="0">
                <a:solidFill>
                  <a:srgbClr val="FFFF00"/>
                </a:solidFill>
              </a:rPr>
              <a:t>t.</a:t>
            </a:r>
            <a:r>
              <a:rPr b="1" dirty="0" smtClean="0">
                <a:solidFill>
                  <a:srgbClr val="FFFF00"/>
                </a:solidFill>
              </a:rPr>
              <a:t> 5:13-16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sz="1000" b="1" dirty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We must do our best to find people willing to hear the truth - </a:t>
            </a:r>
            <a:r>
              <a:rPr b="1" dirty="0" smtClean="0">
                <a:solidFill>
                  <a:srgbClr val="FFFF00"/>
                </a:solidFill>
              </a:rPr>
              <a:t>Act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r>
              <a:rPr b="1" dirty="0" smtClean="0">
                <a:solidFill>
                  <a:srgbClr val="FFFF00"/>
                </a:solidFill>
              </a:rPr>
              <a:t> 8:4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sz="1000" b="1" dirty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We must be willing to persevere - be ready to suffer for the cause of Christ - </a:t>
            </a:r>
            <a:r>
              <a:rPr b="1" dirty="0">
                <a:solidFill>
                  <a:srgbClr val="FFFF00"/>
                </a:solidFill>
              </a:rPr>
              <a:t>Rev </a:t>
            </a:r>
            <a:r>
              <a:rPr b="1" dirty="0" smtClean="0">
                <a:solidFill>
                  <a:srgbClr val="FFFF00"/>
                </a:solidFill>
              </a:rPr>
              <a:t>2:10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sz="1000" b="1" dirty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We need to pray for out leaders and nation - </a:t>
            </a:r>
            <a:r>
              <a:rPr b="1" dirty="0">
                <a:solidFill>
                  <a:srgbClr val="FFFF00"/>
                </a:solidFill>
              </a:rPr>
              <a:t>1 </a:t>
            </a:r>
            <a:r>
              <a:rPr b="1" dirty="0" smtClean="0">
                <a:solidFill>
                  <a:srgbClr val="FFFF00"/>
                </a:solidFill>
              </a:rPr>
              <a:t>Tim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2:1</a:t>
            </a:r>
            <a:r>
              <a:rPr lang="en-US" b="1" dirty="0" smtClean="0">
                <a:solidFill>
                  <a:srgbClr val="FFFF00"/>
                </a:solidFill>
              </a:rPr>
              <a:t>-</a:t>
            </a:r>
            <a:r>
              <a:rPr b="1" dirty="0" smtClean="0">
                <a:solidFill>
                  <a:srgbClr val="FFFF00"/>
                </a:solidFill>
              </a:rPr>
              <a:t>2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endParaRPr sz="1000" b="1" dirty="0">
              <a:solidFill>
                <a:srgbClr val="FFFF00"/>
              </a:solidFill>
            </a:endParaRPr>
          </a:p>
          <a:p>
            <a:pPr marL="698500" indent="-698500" algn="l">
              <a:spcBef>
                <a:spcPts val="1100"/>
              </a:spcBef>
              <a:buClr>
                <a:srgbClr val="FFD479"/>
              </a:buClr>
              <a:buSzPct val="125000"/>
              <a:buFont typeface="Zapf Dingbats"/>
              <a:buChar char="✦"/>
              <a:defRPr sz="3900">
                <a:solidFill>
                  <a:srgbClr val="FFFFFF"/>
                </a:solidFill>
                <a:effectLst>
                  <a:outerShdw blurRad="152400" dist="190500" dir="2700000" rotWithShape="0">
                    <a:srgbClr val="000000"/>
                  </a:outerShdw>
                </a:effectLst>
                <a:latin typeface="Gurmukhi MT"/>
                <a:ea typeface="Gurmukhi MT"/>
                <a:cs typeface="Gurmukhi MT"/>
                <a:sym typeface="Gurmukhi MT"/>
              </a:defRPr>
            </a:pPr>
            <a:r>
              <a:rPr dirty="0"/>
              <a:t>Be </a:t>
            </a:r>
            <a:r>
              <a:rPr dirty="0" smtClean="0"/>
              <a:t>prepared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for we will be judged - </a:t>
            </a:r>
            <a:r>
              <a:rPr b="1" dirty="0">
                <a:solidFill>
                  <a:srgbClr val="FFFF00"/>
                </a:solidFill>
              </a:rPr>
              <a:t>1 </a:t>
            </a:r>
            <a:r>
              <a:rPr b="1" dirty="0" smtClean="0">
                <a:solidFill>
                  <a:srgbClr val="FFFF00"/>
                </a:solidFill>
              </a:rPr>
              <a:t>Pet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4:17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330200" y="5413176"/>
            <a:ext cx="12344400" cy="3795911"/>
          </a:xfrm>
          <a:prstGeom prst="rect">
            <a:avLst/>
          </a:prstGeom>
          <a:solidFill>
            <a:srgbClr val="000000">
              <a:alpha val="39000"/>
            </a:srgbClr>
          </a:solidFill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Acts </a:t>
            </a:r>
            <a:r>
              <a:rPr b="1" dirty="0" smtClean="0">
                <a:solidFill>
                  <a:srgbClr val="FFFF00"/>
                </a:solidFill>
              </a:rPr>
              <a:t>17:30–31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defRPr sz="40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dirty="0" smtClean="0"/>
              <a:t>Truly</a:t>
            </a:r>
            <a:r>
              <a:rPr dirty="0"/>
              <a:t>, these times of ignorance God overlooked, but </a:t>
            </a:r>
            <a:endParaRPr lang="en-US" dirty="0" smtClean="0"/>
          </a:p>
          <a:p>
            <a:pPr defTabSz="457200">
              <a:defRPr sz="400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dirty="0" smtClean="0"/>
              <a:t>now </a:t>
            </a:r>
            <a:r>
              <a:rPr dirty="0"/>
              <a:t>commands all men everywhere to repent</a:t>
            </a:r>
            <a:r>
              <a:rPr dirty="0" smtClean="0"/>
              <a:t>, </a:t>
            </a:r>
            <a:r>
              <a:rPr dirty="0"/>
              <a:t>because He has appointed a day on which </a:t>
            </a:r>
            <a:r>
              <a:rPr u="sng" dirty="0"/>
              <a:t>He will judge the world</a:t>
            </a:r>
            <a:r>
              <a:rPr dirty="0"/>
              <a:t> in righteousness by the Man whom He has ordained.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0" y="0"/>
            <a:ext cx="13004800" cy="9353843"/>
          </a:xfrm>
          <a:prstGeom prst="rect">
            <a:avLst/>
          </a:prstGeom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spcBef>
                <a:spcPts val="2300"/>
              </a:spcBef>
              <a:defRPr sz="5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Isa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3:1–12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2300"/>
              </a:spcBef>
              <a:defRPr sz="45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sz="4400" baseline="31999" dirty="0"/>
              <a:t>5</a:t>
            </a:r>
            <a:r>
              <a:rPr sz="4400" dirty="0"/>
              <a:t> The people will be oppressed, Every one by another and every one by his neighbor; The child will be insolent toward the elder, And the base toward the honorable.” </a:t>
            </a:r>
            <a:r>
              <a:rPr sz="4400" baseline="31999" dirty="0"/>
              <a:t>6</a:t>
            </a:r>
            <a:r>
              <a:rPr sz="4400" dirty="0"/>
              <a:t> When a man takes hold of his brother In the house of his father, saying, “You have clothing; You be our ruler, And let these ruins be under your power,” </a:t>
            </a:r>
            <a:r>
              <a:rPr sz="4400" baseline="31999" dirty="0"/>
              <a:t>7</a:t>
            </a:r>
            <a:r>
              <a:rPr sz="4400" dirty="0"/>
              <a:t> In that day he will protest, saying, “I cannot cure your ills, For in my house is neither food nor clothing; Do not make me a ruler of the people.” </a:t>
            </a:r>
            <a:r>
              <a:rPr sz="4400" baseline="31999" dirty="0"/>
              <a:t>8</a:t>
            </a:r>
            <a:r>
              <a:rPr sz="4400" dirty="0"/>
              <a:t> For Jerusalem stumbled, And Judah is fallen, Because their tongue and their doings Are against the Lord, To provoke the eyes of His glory.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0166" y="0"/>
            <a:ext cx="12204468" cy="9723175"/>
          </a:xfrm>
          <a:prstGeom prst="rect">
            <a:avLst/>
          </a:prstGeom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2300"/>
              </a:spcBef>
              <a:defRPr sz="5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 smtClean="0">
                <a:solidFill>
                  <a:srgbClr val="FFFF00"/>
                </a:solidFill>
              </a:rPr>
              <a:t>Isa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3:1–12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2300"/>
              </a:spcBef>
              <a:defRPr sz="46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baseline="31999" dirty="0"/>
              <a:t>9</a:t>
            </a:r>
            <a:r>
              <a:rPr dirty="0"/>
              <a:t> The look on their countenance witnesses against them, And they declare their sin as Sodom; They do not hide it. Woe to their soul! For they have brought evil upon themselves. </a:t>
            </a:r>
            <a:r>
              <a:rPr baseline="31999" dirty="0"/>
              <a:t>10</a:t>
            </a:r>
            <a:r>
              <a:rPr dirty="0"/>
              <a:t> “Say to the righteous that it shall be well with them, For they shall eat the fruit of their doings. </a:t>
            </a:r>
            <a:r>
              <a:rPr baseline="31999" dirty="0"/>
              <a:t>11</a:t>
            </a:r>
            <a:r>
              <a:rPr dirty="0"/>
              <a:t> Woe to the wicked! It shall be ill with him, For the reward of his hands shall be given him. </a:t>
            </a:r>
            <a:r>
              <a:rPr baseline="31999" dirty="0"/>
              <a:t>12</a:t>
            </a:r>
            <a:r>
              <a:rPr dirty="0"/>
              <a:t> As for My people, children are their oppressors, And women rule over them. O My people! Those who lead you cause you to err, And destroy the way of your paths.”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4999376" y="2487554"/>
            <a:ext cx="8005424" cy="7245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sz="3400" dirty="0"/>
              <a:t>God does Judge nations </a:t>
            </a:r>
            <a:r>
              <a:rPr lang="en-US" sz="3400" dirty="0" smtClean="0"/>
              <a:t>–</a:t>
            </a:r>
            <a:r>
              <a:rPr sz="3400" dirty="0" smtClean="0"/>
              <a:t> </a:t>
            </a:r>
            <a:r>
              <a:rPr sz="3400" b="1" dirty="0" smtClean="0">
                <a:solidFill>
                  <a:srgbClr val="FFFF00"/>
                </a:solidFill>
              </a:rPr>
              <a:t>Dan</a:t>
            </a:r>
            <a:r>
              <a:rPr lang="en-US" sz="3400" b="1" dirty="0" smtClean="0">
                <a:solidFill>
                  <a:srgbClr val="FFFF00"/>
                </a:solidFill>
              </a:rPr>
              <a:t>.</a:t>
            </a:r>
            <a:r>
              <a:rPr sz="3400" b="1" dirty="0" smtClean="0">
                <a:solidFill>
                  <a:srgbClr val="FFFF00"/>
                </a:solidFill>
              </a:rPr>
              <a:t> 4:3</a:t>
            </a:r>
            <a:r>
              <a:rPr lang="en-US" sz="3400" b="1" dirty="0" smtClean="0">
                <a:solidFill>
                  <a:srgbClr val="FFFF00"/>
                </a:solidFill>
              </a:rPr>
              <a:t>4</a:t>
            </a: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900" b="1" dirty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sz="3400" dirty="0"/>
              <a:t>Canaanites - “the iniquity of the Amorites is not yet full” - </a:t>
            </a:r>
            <a:r>
              <a:rPr sz="3400" b="1" dirty="0" smtClean="0">
                <a:solidFill>
                  <a:srgbClr val="FFFF00"/>
                </a:solidFill>
              </a:rPr>
              <a:t>Gen</a:t>
            </a:r>
            <a:r>
              <a:rPr lang="en-US" sz="3400" b="1" dirty="0" smtClean="0">
                <a:solidFill>
                  <a:srgbClr val="FFFF00"/>
                </a:solidFill>
              </a:rPr>
              <a:t>.</a:t>
            </a:r>
            <a:r>
              <a:rPr sz="3400" b="1" dirty="0" smtClean="0">
                <a:solidFill>
                  <a:srgbClr val="FFFF00"/>
                </a:solidFill>
              </a:rPr>
              <a:t> 15:13-16</a:t>
            </a:r>
            <a:endParaRPr lang="en-US" sz="3400" b="1" dirty="0" smtClean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900" b="1" dirty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sz="3400" dirty="0"/>
              <a:t>Sodom &amp; Gomorrah - </a:t>
            </a:r>
            <a:r>
              <a:rPr sz="3400" b="1" dirty="0" smtClean="0">
                <a:solidFill>
                  <a:srgbClr val="FFFF00"/>
                </a:solidFill>
              </a:rPr>
              <a:t>Gen</a:t>
            </a:r>
            <a:r>
              <a:rPr lang="en-US" sz="3400" b="1" dirty="0" smtClean="0">
                <a:solidFill>
                  <a:srgbClr val="FFFF00"/>
                </a:solidFill>
              </a:rPr>
              <a:t>.</a:t>
            </a:r>
            <a:r>
              <a:rPr sz="3400" b="1" dirty="0" smtClean="0">
                <a:solidFill>
                  <a:srgbClr val="FFFF00"/>
                </a:solidFill>
              </a:rPr>
              <a:t> </a:t>
            </a:r>
            <a:r>
              <a:rPr sz="3400" b="1" dirty="0">
                <a:solidFill>
                  <a:srgbClr val="FFFF00"/>
                </a:solidFill>
              </a:rPr>
              <a:t>19:1-29; </a:t>
            </a:r>
            <a:r>
              <a:rPr sz="3400" b="1" dirty="0" err="1" smtClean="0">
                <a:solidFill>
                  <a:srgbClr val="FFFF00"/>
                </a:solidFill>
              </a:rPr>
              <a:t>Eze</a:t>
            </a:r>
            <a:r>
              <a:rPr lang="en-US" sz="3400" b="1" dirty="0" smtClean="0">
                <a:solidFill>
                  <a:srgbClr val="FFFF00"/>
                </a:solidFill>
              </a:rPr>
              <a:t>.</a:t>
            </a:r>
            <a:r>
              <a:rPr sz="3400" b="1" dirty="0" smtClean="0">
                <a:solidFill>
                  <a:srgbClr val="FFFF00"/>
                </a:solidFill>
              </a:rPr>
              <a:t> 16:49-50</a:t>
            </a:r>
            <a:endParaRPr sz="3400" b="1" dirty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sz="3400" dirty="0"/>
              <a:t>Judah - the sins of Manasseh - </a:t>
            </a:r>
            <a:r>
              <a:rPr sz="3400" b="1" dirty="0">
                <a:solidFill>
                  <a:srgbClr val="FFFF00"/>
                </a:solidFill>
              </a:rPr>
              <a:t>2 </a:t>
            </a:r>
            <a:r>
              <a:rPr sz="3400" b="1" dirty="0" smtClean="0">
                <a:solidFill>
                  <a:srgbClr val="FFFF00"/>
                </a:solidFill>
              </a:rPr>
              <a:t>Chron</a:t>
            </a:r>
            <a:r>
              <a:rPr lang="en-US" sz="3400" b="1" dirty="0" smtClean="0">
                <a:solidFill>
                  <a:srgbClr val="FFFF00"/>
                </a:solidFill>
              </a:rPr>
              <a:t>.</a:t>
            </a:r>
            <a:r>
              <a:rPr sz="3400" b="1" dirty="0" smtClean="0">
                <a:solidFill>
                  <a:srgbClr val="FFFF00"/>
                </a:solidFill>
              </a:rPr>
              <a:t> 33:1-9</a:t>
            </a:r>
            <a:endParaRPr lang="en-US" sz="3400" b="1" dirty="0" smtClean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900" b="1" dirty="0">
              <a:solidFill>
                <a:srgbClr val="FFFF00"/>
              </a:solidFill>
            </a:endParaRP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sz="3400" dirty="0"/>
              <a:t>Edom; Egypt; </a:t>
            </a:r>
            <a:r>
              <a:rPr sz="3400" dirty="0" err="1" smtClean="0"/>
              <a:t>Tyre</a:t>
            </a:r>
            <a:r>
              <a:rPr lang="en-US" sz="3400" dirty="0" smtClean="0"/>
              <a:t>; </a:t>
            </a:r>
            <a:r>
              <a:rPr sz="3400" dirty="0" smtClean="0"/>
              <a:t>Sidon</a:t>
            </a:r>
            <a:r>
              <a:rPr sz="3400" dirty="0"/>
              <a:t>; Syria; Babylon; </a:t>
            </a:r>
            <a:r>
              <a:rPr sz="3400" dirty="0" smtClean="0"/>
              <a:t>Rome</a:t>
            </a:r>
            <a:endParaRPr sz="3400" dirty="0"/>
          </a:p>
        </p:txBody>
      </p:sp>
      <p:sp>
        <p:nvSpPr>
          <p:cNvPr id="6" name="Line Callout 2 5"/>
          <p:cNvSpPr/>
          <p:nvPr/>
        </p:nvSpPr>
        <p:spPr bwMode="auto">
          <a:xfrm>
            <a:off x="226237" y="3124200"/>
            <a:ext cx="4572000" cy="4648200"/>
          </a:xfrm>
          <a:prstGeom prst="borderCallout2">
            <a:avLst>
              <a:gd name="adj1" fmla="val 10729"/>
              <a:gd name="adj2" fmla="val 98847"/>
              <a:gd name="adj3" fmla="val 10759"/>
              <a:gd name="adj4" fmla="val 98529"/>
              <a:gd name="adj5" fmla="val -1480"/>
              <a:gd name="adj6" fmla="val 228737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defTabSz="914400" eaLnBrk="0">
              <a:defRPr/>
            </a:pPr>
            <a:r>
              <a:rPr lang="en-US" sz="2600" b="1" dirty="0">
                <a:solidFill>
                  <a:srgbClr val="000000"/>
                </a:solidFill>
                <a:effectLst/>
                <a:cs typeface="+mn-cs"/>
              </a:rPr>
              <a:t>At the end of the days I, Nebuchadnezzar, lifted my eyes to heaven, and my reason returned to me, and I blessed the Most High, and praised and honored him who lives forever, for his dominion is an everlasting dominion, and his kingdom endures from generation to </a:t>
            </a:r>
            <a:r>
              <a:rPr lang="en-US" sz="2600" b="1" dirty="0" smtClean="0">
                <a:solidFill>
                  <a:srgbClr val="000000"/>
                </a:solidFill>
                <a:effectLst/>
                <a:cs typeface="+mn-cs"/>
              </a:rPr>
              <a:t>generation.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741501" y="2282709"/>
            <a:ext cx="35217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rPr b="1" dirty="0">
                <a:solidFill>
                  <a:srgbClr val="FFFF00"/>
                </a:solidFill>
              </a:rPr>
              <a:t>ABORTION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1449395" y="5821775"/>
            <a:ext cx="1010601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rPr b="1" dirty="0">
                <a:solidFill>
                  <a:srgbClr val="FFFF00"/>
                </a:solidFill>
              </a:rPr>
              <a:t>Same Sex Marriage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411410"/>
            <a:ext cx="13004800" cy="1338382"/>
          </a:xfrm>
          <a:prstGeom prst="rect">
            <a:avLst/>
          </a:prstGeom>
          <a:solidFill>
            <a:srgbClr val="454545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741501" y="2282709"/>
            <a:ext cx="352179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rPr b="1" dirty="0">
                <a:solidFill>
                  <a:srgbClr val="FFFF00"/>
                </a:solidFill>
              </a:rPr>
              <a:t>ABORTION</a:t>
            </a:r>
          </a:p>
        </p:txBody>
      </p:sp>
      <p:sp>
        <p:nvSpPr>
          <p:cNvPr id="210" name="Shape 210"/>
          <p:cNvSpPr/>
          <p:nvPr/>
        </p:nvSpPr>
        <p:spPr>
          <a:xfrm>
            <a:off x="1449395" y="5821775"/>
            <a:ext cx="1010601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r>
              <a:rPr b="1" dirty="0">
                <a:solidFill>
                  <a:srgbClr val="FFFF00"/>
                </a:solidFill>
              </a:rPr>
              <a:t>Same Sex Marriage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411410"/>
            <a:ext cx="13004800" cy="1338382"/>
          </a:xfrm>
          <a:prstGeom prst="rect">
            <a:avLst/>
          </a:prstGeom>
          <a:solidFill>
            <a:srgbClr val="454545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5257279" y="2788868"/>
            <a:ext cx="7469172" cy="618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Same sex marriage is no worse than an adulterous marriage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Mat</a:t>
            </a:r>
            <a:r>
              <a:rPr lang="en-US" b="1" dirty="0" smtClean="0">
                <a:solidFill>
                  <a:srgbClr val="FFFF00"/>
                </a:solidFill>
              </a:rPr>
              <a:t>t.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19:9</a:t>
            </a: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Abortion (murder) is no more sinful than fornication, sodomy, covetousness, etc. - </a:t>
            </a:r>
            <a:r>
              <a:rPr b="1" dirty="0">
                <a:solidFill>
                  <a:srgbClr val="FFFF00"/>
                </a:solidFill>
              </a:rPr>
              <a:t>1 </a:t>
            </a:r>
            <a:r>
              <a:rPr b="1" dirty="0" smtClean="0">
                <a:solidFill>
                  <a:srgbClr val="FFFF00"/>
                </a:solidFill>
              </a:rPr>
              <a:t>Cor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6:9-11</a:t>
            </a: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No sin should be approved of, no sin is any worse than another as far as guilt before God is concerned. </a:t>
            </a:r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The prevalence </a:t>
            </a:r>
            <a:r>
              <a:rPr lang="en-US" dirty="0" smtClean="0"/>
              <a:t>and</a:t>
            </a:r>
            <a:r>
              <a:rPr dirty="0" smtClean="0"/>
              <a:t> </a:t>
            </a:r>
            <a:r>
              <a:rPr dirty="0"/>
              <a:t>acceptance of sin within a culture does have consequences.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b="1" dirty="0" smtClean="0">
                <a:solidFill>
                  <a:srgbClr val="FFFF00"/>
                </a:solidFill>
              </a:rPr>
              <a:t>Prov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14:34</a:t>
            </a:r>
          </a:p>
        </p:txBody>
      </p:sp>
      <p:pic>
        <p:nvPicPr>
          <p:cNvPr id="215" name="Picture 21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13" y="2556933"/>
            <a:ext cx="5034071" cy="6649682"/>
          </a:xfrm>
          <a:prstGeom prst="rect">
            <a:avLst/>
          </a:prstGeom>
          <a:effectLst>
            <a:outerShdw blurRad="63500" dist="96356" dir="5400000" rotWithShape="0">
              <a:srgbClr val="000000"/>
            </a:outerShdw>
          </a:effectLst>
        </p:spPr>
      </p:pic>
      <p:sp>
        <p:nvSpPr>
          <p:cNvPr id="6" name="Line Callout 2 5"/>
          <p:cNvSpPr/>
          <p:nvPr/>
        </p:nvSpPr>
        <p:spPr bwMode="auto">
          <a:xfrm>
            <a:off x="226237" y="3124200"/>
            <a:ext cx="4572000" cy="3200400"/>
          </a:xfrm>
          <a:prstGeom prst="borderCallout2">
            <a:avLst>
              <a:gd name="adj1" fmla="val 10729"/>
              <a:gd name="adj2" fmla="val 98847"/>
              <a:gd name="adj3" fmla="val 10759"/>
              <a:gd name="adj4" fmla="val 98529"/>
              <a:gd name="adj5" fmla="val 21111"/>
              <a:gd name="adj6" fmla="val 222690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defTabSz="914400" eaLnBrk="0">
              <a:defRPr/>
            </a:pPr>
            <a:r>
              <a:rPr lang="en-US" sz="3200" b="1" dirty="0">
                <a:solidFill>
                  <a:srgbClr val="000000"/>
                </a:solidFill>
                <a:effectLst/>
                <a:cs typeface="+mn-cs"/>
              </a:rPr>
              <a:t>And I say to you: whoever divorces his wife, except for sexual immorality, and marries another, commits adultery</a:t>
            </a:r>
            <a:r>
              <a:rPr lang="en-US" sz="3200" b="1" dirty="0" smtClean="0">
                <a:solidFill>
                  <a:srgbClr val="000000"/>
                </a:solidFill>
                <a:effectLst/>
                <a:cs typeface="+mn-cs"/>
              </a:rPr>
              <a:t>.</a:t>
            </a:r>
            <a:endParaRPr lang="en-US" sz="3200" b="1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226236" y="2788867"/>
            <a:ext cx="4752163" cy="6659933"/>
          </a:xfrm>
          <a:prstGeom prst="borderCallout2">
            <a:avLst>
              <a:gd name="adj1" fmla="val 10729"/>
              <a:gd name="adj2" fmla="val 98847"/>
              <a:gd name="adj3" fmla="val 10759"/>
              <a:gd name="adj4" fmla="val 98529"/>
              <a:gd name="adj5" fmla="val 36763"/>
              <a:gd name="adj6" fmla="val 194051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defTabSz="914400" eaLnBrk="0">
              <a:defRPr/>
            </a:pPr>
            <a:r>
              <a:rPr lang="en-US" sz="3000" b="1" dirty="0">
                <a:solidFill>
                  <a:srgbClr val="000000"/>
                </a:solidFill>
                <a:effectLst/>
                <a:cs typeface="+mn-cs"/>
              </a:rPr>
              <a:t>Or do you not know that the unrighteous will not inherit the kingdom of God? Do not be deceived: neither the sexually immoral, nor idolaters, nor adulterers, nor men who practice </a:t>
            </a:r>
            <a:r>
              <a:rPr lang="en-US" sz="3000" b="1" dirty="0" smtClean="0">
                <a:solidFill>
                  <a:srgbClr val="000000"/>
                </a:solidFill>
                <a:effectLst/>
                <a:cs typeface="+mn-cs"/>
              </a:rPr>
              <a:t>homosexuality, nor </a:t>
            </a:r>
            <a:r>
              <a:rPr lang="en-US" sz="3000" b="1" dirty="0">
                <a:solidFill>
                  <a:srgbClr val="000000"/>
                </a:solidFill>
                <a:effectLst/>
                <a:cs typeface="+mn-cs"/>
              </a:rPr>
              <a:t>thieves, nor the greedy, nor drunkards, nor revilers, nor swindlers will inherit the kingdom of God. </a:t>
            </a:r>
          </a:p>
        </p:txBody>
      </p:sp>
      <p:sp>
        <p:nvSpPr>
          <p:cNvPr id="8" name="Line Callout 2 7"/>
          <p:cNvSpPr/>
          <p:nvPr/>
        </p:nvSpPr>
        <p:spPr bwMode="auto">
          <a:xfrm>
            <a:off x="333966" y="2788869"/>
            <a:ext cx="4752163" cy="2468932"/>
          </a:xfrm>
          <a:prstGeom prst="borderCallout2">
            <a:avLst>
              <a:gd name="adj1" fmla="val 10729"/>
              <a:gd name="adj2" fmla="val 98847"/>
              <a:gd name="adj3" fmla="val 10759"/>
              <a:gd name="adj4" fmla="val 98529"/>
              <a:gd name="adj5" fmla="val 232170"/>
              <a:gd name="adj6" fmla="val 180179"/>
            </a:avLst>
          </a:prstGeom>
          <a:solidFill>
            <a:srgbClr val="FF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defTabSz="914400" eaLnBrk="0">
              <a:defRPr/>
            </a:pPr>
            <a:r>
              <a:rPr lang="en-US" sz="3600" b="1" dirty="0">
                <a:solidFill>
                  <a:srgbClr val="000000"/>
                </a:solidFill>
                <a:effectLst/>
                <a:cs typeface="+mn-cs"/>
              </a:rPr>
              <a:t>Righteousness exalts a nation, but sin is a reproach to any people.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0" y="2346192"/>
            <a:ext cx="13004799" cy="744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Homicide and incarceration are the highest of any industrialized nation. Ten times that of Japan, Sweden, Ireland, and the Netherlands</a:t>
            </a:r>
            <a:r>
              <a:rPr dirty="0" smtClean="0"/>
              <a:t>.</a:t>
            </a:r>
            <a:endParaRPr lang="en-US" dirty="0" smtClean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4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Crime increased by 371% since </a:t>
            </a:r>
            <a:r>
              <a:rPr dirty="0" smtClean="0"/>
              <a:t>1960, </a:t>
            </a:r>
            <a:r>
              <a:rPr dirty="0"/>
              <a:t>the highest in the world</a:t>
            </a:r>
            <a:r>
              <a:rPr dirty="0" smtClean="0"/>
              <a:t>.</a:t>
            </a:r>
            <a:endParaRPr lang="en-US" dirty="0" smtClean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4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Divorce quadrupled in the last 30 years, making the U.S. the world leader. Divorces among professed Christians are slightly higher than those who do not profess to be Christians</a:t>
            </a:r>
            <a:r>
              <a:rPr dirty="0" smtClean="0"/>
              <a:t>.</a:t>
            </a:r>
            <a:endParaRPr lang="en-US" dirty="0" smtClean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endParaRPr sz="4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Teenage pregnancies </a:t>
            </a:r>
            <a:r>
              <a:rPr dirty="0" smtClean="0"/>
              <a:t>quadrupled </a:t>
            </a:r>
            <a:r>
              <a:rPr dirty="0"/>
              <a:t>in the last 30 years </a:t>
            </a:r>
            <a:r>
              <a:rPr dirty="0" smtClean="0"/>
              <a:t>making </a:t>
            </a:r>
            <a:r>
              <a:rPr dirty="0"/>
              <a:t>the US the Western World leader</a:t>
            </a:r>
            <a:r>
              <a:rPr dirty="0" smtClean="0"/>
              <a:t>.</a:t>
            </a:r>
            <a:endParaRPr sz="4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 smtClean="0"/>
              <a:t>America </a:t>
            </a:r>
            <a:r>
              <a:rPr dirty="0"/>
              <a:t>is the voluntary abortion leader in the world</a:t>
            </a:r>
            <a:r>
              <a:rPr dirty="0" smtClean="0"/>
              <a:t>.</a:t>
            </a:r>
            <a:endParaRPr sz="400" dirty="0"/>
          </a:p>
          <a:p>
            <a:pPr marL="454211" indent="-454211" algn="l">
              <a:spcBef>
                <a:spcPts val="1700"/>
              </a:spcBef>
              <a:buSzPct val="45000"/>
              <a:buBlip>
                <a:blip r:embed="rId2"/>
              </a:buBlip>
              <a:defRPr sz="3200"/>
            </a:pPr>
            <a:r>
              <a:rPr dirty="0"/>
              <a:t>America is the illegal drug use leader of the world.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2447792"/>
            <a:ext cx="13004800" cy="7184018"/>
          </a:xfrm>
          <a:prstGeom prst="rect">
            <a:avLst/>
          </a:prstGeom>
          <a:ln w="12700">
            <a:miter lim="400000"/>
          </a:ln>
          <a:effectLst>
            <a:outerShdw blurRad="63500" dist="96356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spcBef>
                <a:spcPts val="2300"/>
              </a:spcBef>
              <a:defRPr sz="5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Thames Nude Roman"/>
                <a:ea typeface="Thames Nude Roman"/>
                <a:cs typeface="Thames Nude Roman"/>
                <a:sym typeface="Thames Nude Roman"/>
              </a:defRPr>
            </a:pPr>
            <a:r>
              <a:rPr b="1" dirty="0">
                <a:solidFill>
                  <a:srgbClr val="FFFF00"/>
                </a:solidFill>
              </a:rPr>
              <a:t>2 </a:t>
            </a:r>
            <a:r>
              <a:rPr b="1" dirty="0" smtClean="0">
                <a:solidFill>
                  <a:srgbClr val="FFFF00"/>
                </a:solidFill>
              </a:rPr>
              <a:t>Tim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b="1" dirty="0" smtClean="0">
                <a:solidFill>
                  <a:srgbClr val="FFFF00"/>
                </a:solidFill>
              </a:rPr>
              <a:t> 3:1–9</a:t>
            </a:r>
            <a:endParaRPr b="1" dirty="0">
              <a:solidFill>
                <a:srgbClr val="FFFF00"/>
              </a:solidFill>
            </a:endParaRPr>
          </a:p>
          <a:p>
            <a:pPr defTabSz="457200">
              <a:spcBef>
                <a:spcPts val="2300"/>
              </a:spcBef>
              <a:defRPr sz="4400">
                <a:solidFill>
                  <a:srgbClr val="FFFFFF"/>
                </a:solidFill>
                <a:effectLst>
                  <a:outerShdw blurRad="25400" dist="63500" dir="1723071" rotWithShape="0">
                    <a:srgbClr val="000000"/>
                  </a:outerShdw>
                </a:effectLst>
                <a:latin typeface="Adelon"/>
                <a:ea typeface="Adelon"/>
                <a:cs typeface="Adelon"/>
                <a:sym typeface="Adelon"/>
              </a:defRPr>
            </a:pPr>
            <a:r>
              <a:rPr sz="4300" baseline="31999" dirty="0"/>
              <a:t>1</a:t>
            </a:r>
            <a:r>
              <a:rPr sz="4300" dirty="0"/>
              <a:t> But know this, that in the last days perilous times will come: </a:t>
            </a:r>
            <a:r>
              <a:rPr sz="4300" baseline="31999" dirty="0"/>
              <a:t>2</a:t>
            </a:r>
            <a:r>
              <a:rPr sz="4300" dirty="0"/>
              <a:t> For men will be lovers of themselves, lovers of money, boasters, proud, blasphemers, disobedient to parents, unthankful, unholy, </a:t>
            </a:r>
            <a:r>
              <a:rPr sz="4300" baseline="31999" dirty="0"/>
              <a:t>3</a:t>
            </a:r>
            <a:r>
              <a:rPr sz="4300" dirty="0"/>
              <a:t> unloving, unforgiving, slanderers, without self-control, brutal, despisers of good, </a:t>
            </a:r>
            <a:r>
              <a:rPr sz="4300" baseline="31999" dirty="0"/>
              <a:t>4</a:t>
            </a:r>
            <a:r>
              <a:rPr sz="4300" dirty="0"/>
              <a:t> traitors, headstrong, haughty, lovers of pleasure rather than lovers of God, </a:t>
            </a:r>
            <a:r>
              <a:rPr sz="4300" baseline="31999" dirty="0"/>
              <a:t>5</a:t>
            </a:r>
            <a:r>
              <a:rPr sz="4300" dirty="0"/>
              <a:t> having a form of godliness but denying its power. And from such people turn away!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1601</Words>
  <Application>Microsoft Office PowerPoint</Application>
  <PresentationFormat>Custom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New_Template2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Croft</dc:creator>
  <cp:lastModifiedBy>John Croft</cp:lastModifiedBy>
  <cp:revision>13</cp:revision>
  <dcterms:modified xsi:type="dcterms:W3CDTF">2016-10-24T21:42:44Z</dcterms:modified>
</cp:coreProperties>
</file>