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3004800" cy="9753600"/>
  <p:notesSz cx="6858000" cy="91440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1pPr>
    <a:lvl2pPr marL="4572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2pPr>
    <a:lvl3pPr marL="9144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3pPr>
    <a:lvl4pPr marL="13716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4pPr>
    <a:lvl5pPr marL="18288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64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" charset="0"/>
              </a:rPr>
              <a:t>Click to edit Master text styles</a:t>
            </a:r>
          </a:p>
          <a:p>
            <a:pPr lvl="1"/>
            <a:r>
              <a:rPr lang="en-US">
                <a:sym typeface="Avenir" charset="0"/>
              </a:rPr>
              <a:t>Second level</a:t>
            </a:r>
          </a:p>
          <a:p>
            <a:pPr lvl="2"/>
            <a:r>
              <a:rPr lang="en-US">
                <a:sym typeface="Avenir" charset="0"/>
              </a:rPr>
              <a:t>Third level</a:t>
            </a:r>
          </a:p>
          <a:p>
            <a:pPr lvl="3"/>
            <a:r>
              <a:rPr lang="en-US">
                <a:sym typeface="Avenir" charset="0"/>
              </a:rPr>
              <a:t>Fourth level</a:t>
            </a:r>
          </a:p>
          <a:p>
            <a:pPr lvl="4"/>
            <a:r>
              <a:rPr lang="en-US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2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09731-2FBD-804A-88B0-94BC9A68DEB4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2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E67BB6-7B43-4744-919A-8F2590EC2ADA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0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C417B9-8CEA-5F46-9882-35D0DF3EDBF7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5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4F253-28B1-5B4D-A7CE-88CB6E769ABC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F53A2-5F37-F44F-9526-F390AD837247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9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D0F3BA-D3D7-494B-AB01-D9FFFE5B6CE5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A17ABA-7417-4549-B81B-C1E0ACEDCE42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2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0E8F2-1169-914A-9552-5142F729594F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3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675C8-5207-204E-9877-B306BE577490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4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BBFBDE-C673-AA4B-8444-FC31411E9452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6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F45E5-0C8D-D04E-BA2C-E6C8993BF465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12700" y="-3175"/>
            <a:ext cx="12979400" cy="9759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5023" tIns="65023" rIns="65023" bIns="65023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/>
          </p:cNvSpPr>
          <p:nvPr>
            <p:ph type="sldNum" sz="quarter" idx="2"/>
          </p:nvPr>
        </p:nvSpPr>
        <p:spPr bwMode="auto">
          <a:xfrm>
            <a:off x="12028488" y="93663"/>
            <a:ext cx="9763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5023" tIns="65023" rIns="65023" bIns="65023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4E9A3A3-E71B-7D43-97C2-866D9D671764}" type="slidenum">
              <a:rPr lang="en-US"/>
              <a:pPr/>
              <a:t>‹#›</a:t>
            </a:fld>
            <a:endParaRPr lang="en-US" sz="2200" i="1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271463"/>
            <a:ext cx="13439776" cy="10188576"/>
          </a:xfrm>
          <a:prstGeom prst="rect">
            <a:avLst/>
          </a:prstGeom>
          <a:noFill/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5400"/>
            <a:ext cx="12961937" cy="96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 descr="pasted-image.tif"/>
          <p:cNvPicPr>
            <a:picLocks noChangeAspect="1"/>
          </p:cNvPicPr>
          <p:nvPr/>
        </p:nvPicPr>
        <p:blipFill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-795338"/>
            <a:ext cx="8394700" cy="5900738"/>
          </a:xfrm>
          <a:prstGeom prst="rect">
            <a:avLst/>
          </a:prstGeom>
          <a:noFill/>
          <a:ln>
            <a:noFill/>
          </a:ln>
          <a:effectLst>
            <a:outerShdw blurRad="203200" dist="95073" dir="302112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917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099" name="AutoShape 3"/>
          <p:cNvSpPr>
            <a:spLocks/>
          </p:cNvSpPr>
          <p:nvPr/>
        </p:nvSpPr>
        <p:spPr bwMode="auto">
          <a:xfrm>
            <a:off x="8594725" y="7905750"/>
            <a:ext cx="4225925" cy="72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90500" dist="88880" dir="3409695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2 </a:t>
            </a:r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Tim. </a:t>
            </a: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1:3-4:18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100" name="Picture 4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19488"/>
            <a:ext cx="72834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1" name="Picture 5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-795338"/>
            <a:ext cx="83947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5445125"/>
            <a:ext cx="30305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3" name="Picture 7" descr="pasted-image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19488"/>
            <a:ext cx="72834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AutoShape 2"/>
          <p:cNvSpPr>
            <a:spLocks/>
          </p:cNvSpPr>
          <p:nvPr/>
        </p:nvSpPr>
        <p:spPr bwMode="auto">
          <a:xfrm>
            <a:off x="6046788" y="3551239"/>
            <a:ext cx="6837362" cy="44497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Flee 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youthful lust – (</a:t>
            </a:r>
            <a:r>
              <a:rPr lang="en-US" sz="3800" i="1" dirty="0">
                <a:solidFill>
                  <a:srgbClr val="73F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pride, rashness, vain glory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 -  (2:22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endParaRPr lang="en-US" sz="3800" dirty="0">
              <a:solidFill>
                <a:srgbClr val="EBEBE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tinuum Bold" charset="0"/>
              <a:cs typeface="Continuum Bold" charset="0"/>
              <a:sym typeface="Continuum Bold" charset="0"/>
            </a:endParaRPr>
          </a:p>
        </p:txBody>
      </p:sp>
      <p:sp>
        <p:nvSpPr>
          <p:cNvPr id="13315" name="AutoShape 3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Holy That We Can Be Useful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–(2:20-26)</a:t>
            </a:r>
            <a:endParaRPr lang="en-US"/>
          </a:p>
        </p:txBody>
      </p:sp>
      <p:pic>
        <p:nvPicPr>
          <p:cNvPr id="13316" name="Picture 4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AutoShape 5"/>
          <p:cNvSpPr>
            <a:spLocks/>
          </p:cNvSpPr>
          <p:nvPr/>
        </p:nvSpPr>
        <p:spPr bwMode="auto">
          <a:xfrm>
            <a:off x="263525" y="3992563"/>
            <a:ext cx="5027613" cy="5045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 Timothy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2:21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  <a:p>
            <a:pPr algn="ctr" defTabSz="1300163"/>
            <a:r>
              <a:rPr lang="en-US" sz="3600" baseline="31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21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Therefore if anyone cleanses himself from the latter, he will be a vessel for honor,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sanctified and useful for the Master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prepared for every good work.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6286" y="2656631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04" y="2585363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4719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Holy That We Can Be Useful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–(2:20-26)</a:t>
            </a:r>
            <a:endParaRPr lang="en-US"/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263525" y="3992563"/>
            <a:ext cx="5027613" cy="5045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 Timothy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2:21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  <a:p>
            <a:pPr algn="ctr" defTabSz="1300163"/>
            <a:r>
              <a:rPr lang="en-US" sz="3600" baseline="31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21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Therefore if anyone cleanses himself from the latter, he will be a vessel for honor,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sanctified and useful for the Master,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prepared for every good work. </a:t>
            </a:r>
            <a:endParaRPr lang="en-US" dirty="0"/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6130925" y="3352800"/>
            <a:ext cx="6545263" cy="6119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Be a vessel of honor– 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valuable, 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usefulness - (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2:20-21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Pursue righteousness, faith, love, peace from a pure heart – (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2:22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Be gentle, a teacher, patient, humble – correcting those taken captive - (2:24-26)</a:t>
            </a:r>
            <a:endParaRPr lang="en-US" sz="3800" dirty="0"/>
          </a:p>
        </p:txBody>
      </p:sp>
      <p:pic>
        <p:nvPicPr>
          <p:cNvPr id="14341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6286" y="2656631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4" y="2585363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0567999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0567999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0567999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2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Faithful And Confident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–(3:1-17)</a:t>
            </a:r>
            <a:endParaRPr lang="en-US"/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101601" y="3527258"/>
            <a:ext cx="5715000" cy="5913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 Timothy 3:14 </a:t>
            </a:r>
            <a:r>
              <a:rPr lang="en-US" sz="4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 </a:t>
            </a:r>
            <a:endParaRPr lang="en-US" sz="42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  <a:p>
            <a:pPr algn="ctr" defTabSz="1300163"/>
            <a:r>
              <a:rPr lang="en-US" sz="3200" baseline="31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14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But you must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continue in the things which you have learned and been assured of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knowing from whom you have learned them, knowing from whom you have learned them,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and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that from childhood you have known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Holy Scriptures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which are able to make you wise for salvation </a:t>
            </a:r>
            <a:endParaRPr lang="en-US" sz="3200" dirty="0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6130925" y="3527258"/>
            <a:ext cx="6545263" cy="57596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In a sinful and rebellious world – (3:1-6)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When people resist the truth – (3:7-9)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Evil men &amp; imposters – growing worse &amp; worse – deceiving </a:t>
            </a:r>
            <a:r>
              <a:rPr lang="en-US" sz="42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– </a:t>
            </a:r>
            <a:r>
              <a:rPr lang="en-US" sz="4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(3:13)</a:t>
            </a:r>
            <a:endParaRPr lang="en-US" dirty="0"/>
          </a:p>
        </p:txBody>
      </p:sp>
      <p:pic>
        <p:nvPicPr>
          <p:cNvPr id="15365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916796" y="2582863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714" y="2511595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541669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541669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541669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Faithful And Confident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–(3:1-17)</a:t>
            </a:r>
            <a:endParaRPr lang="en-US"/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5816600" y="3500438"/>
            <a:ext cx="6859587" cy="580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ja-JP" alt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“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. . . carefully followed my doctrine, manner of life, purpose, faith, long-suffering, love, perseverance, persecution – (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3:10-11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Live godly – suffering persecution  – (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3:12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Trust &amp; follow the 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Scriptures 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– (3:15-17)</a:t>
            </a:r>
            <a:endParaRPr lang="en-US" dirty="0"/>
          </a:p>
        </p:txBody>
      </p:sp>
      <p:pic>
        <p:nvPicPr>
          <p:cNvPr id="16389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916796" y="2582863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714" y="2511595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01601" y="3527258"/>
            <a:ext cx="5715000" cy="5913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2 Timothy 3:14 </a:t>
            </a:r>
            <a:r>
              <a:rPr lang="en-US" sz="4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 </a:t>
            </a:r>
            <a:endParaRPr lang="en-US" sz="42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cs typeface="Book Antiqua" charset="0"/>
              <a:sym typeface="Book Antiqua" charset="0"/>
            </a:endParaRPr>
          </a:p>
          <a:p>
            <a:pPr algn="ctr" defTabSz="1300163"/>
            <a:r>
              <a:rPr lang="en-US" sz="3200" baseline="31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14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But you must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continue in the things which you have learned and been assured of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knowing from whom you have learned them, knowing from whom you have learned them,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and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that from childhood you have known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Holy Scriptures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which are able to make you wise for salvation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060837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060837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060837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Persistent And Vigilant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–(4:1-5)</a:t>
            </a:r>
            <a:endParaRPr lang="en-US"/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263525" y="3925888"/>
            <a:ext cx="5027613" cy="4616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4:5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42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5 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But you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be watchful 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in all things,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endure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afflictions,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do the work 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of an evangelist,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fulfill your ministry.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283325" y="3482975"/>
            <a:ext cx="6719888" cy="5959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Men will NOT endure sound doctrine - (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4:3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Men will formulate doctrines to conform to what they want to believe &amp; practice – (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4:3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Seeking teachers to satisfy what they want – (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4:3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Turning from the truth 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– 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(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4:4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dirty="0"/>
          </a:p>
        </p:txBody>
      </p:sp>
      <p:pic>
        <p:nvPicPr>
          <p:cNvPr id="17413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916796" y="2582863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714" y="2511595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1323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1323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1323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1323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4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Persistent And Vigilant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–(4:1-5)</a:t>
            </a:r>
            <a:endParaRPr lang="en-US"/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263525" y="3925888"/>
            <a:ext cx="5027613" cy="4616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4:5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42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5 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But you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be watchful 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in all things,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endure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afflictions,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do the work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of an evangelist,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fulfill your ministry.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6283325" y="3482975"/>
            <a:ext cx="6545263" cy="5921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Continue to preach the truth whether people want it or not - (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4:2</a:t>
            </a: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Convince, rebuke, exhort, with all long-suffering and teaching – (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4:2</a:t>
            </a: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Watch, endure, work, fulfill – (4:5)</a:t>
            </a:r>
            <a:endParaRPr lang="en-US" sz="2000" dirty="0"/>
          </a:p>
        </p:txBody>
      </p:sp>
      <p:pic>
        <p:nvPicPr>
          <p:cNvPr id="18437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916796" y="2582863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714" y="2511595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064033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064033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064033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8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Ready For The Judgment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–(4:6-8)</a:t>
            </a:r>
            <a:endParaRPr lang="en-US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209550" y="3551238"/>
            <a:ext cx="4811713" cy="6099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4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4:8</a:t>
            </a:r>
            <a:endParaRPr lang="en-US" sz="42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3400" baseline="31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8 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Finally, there is laid up for me the crown of righteousness, which the Lord,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the righteous Judge, will give to me on that Day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and not to me only but also to all who have loved His appearing. </a:t>
            </a:r>
            <a:endParaRPr lang="en-US" dirty="0"/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5638800" y="3673475"/>
            <a:ext cx="7172325" cy="5591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4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Some Not </a:t>
            </a:r>
            <a:r>
              <a:rPr lang="en-US" sz="44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Ready</a:t>
            </a:r>
            <a:endParaRPr lang="en-US" sz="4400" dirty="0">
              <a:solidFill>
                <a:srgbClr val="EBEBE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tinuum Bold" charset="0"/>
              <a:cs typeface="Continuum Bold" charset="0"/>
              <a:sym typeface="Continuum Bold" charset="0"/>
            </a:endParaRPr>
          </a:p>
          <a:p>
            <a:pPr marL="762000" lvl="1" indent="-381000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200" dirty="0" err="1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Phygellus</a:t>
            </a: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 &amp; </a:t>
            </a:r>
            <a:r>
              <a:rPr lang="en-US" sz="3200" dirty="0" err="1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Hermogenes</a:t>
            </a: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 – (1:15)</a:t>
            </a:r>
          </a:p>
          <a:p>
            <a:pPr marL="762000" lvl="1" indent="-381000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False teachers like </a:t>
            </a:r>
            <a:r>
              <a:rPr lang="en-US" sz="3200" dirty="0" err="1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Hymenaeus</a:t>
            </a: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, </a:t>
            </a:r>
            <a:r>
              <a:rPr lang="en-US" sz="3200" dirty="0" err="1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Philetus</a:t>
            </a: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 &amp; those ruined by them – (2:14,16-18)</a:t>
            </a:r>
          </a:p>
          <a:p>
            <a:pPr marL="762000" lvl="1" indent="-381000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The ungodly – (3:1-9)</a:t>
            </a:r>
          </a:p>
          <a:p>
            <a:pPr marL="762000" lvl="1" indent="-381000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Those who turn from the truth – (</a:t>
            </a:r>
            <a:r>
              <a:rPr lang="en-US" sz="32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4:3-4</a:t>
            </a: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762000" lvl="1" indent="-381000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Demas &amp; Alexander – (</a:t>
            </a:r>
            <a:r>
              <a:rPr lang="en-US" sz="32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4:10-14</a:t>
            </a:r>
            <a:r>
              <a:rPr lang="en-US" sz="3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sz="2000" dirty="0"/>
          </a:p>
        </p:txBody>
      </p:sp>
      <p:pic>
        <p:nvPicPr>
          <p:cNvPr id="19461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71251" y="2603079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169" y="2531811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056895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056895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056895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056895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056895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0568956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Ready For The Judgment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–(4:6-8)</a:t>
            </a:r>
            <a:endParaRPr lang="en-US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209550" y="3551238"/>
            <a:ext cx="4811713" cy="6099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4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4:8</a:t>
            </a:r>
            <a:endParaRPr lang="en-US" sz="42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3400" baseline="31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8 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Finally, there is laid up for me the crown of righteousness, which the Lord,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the righteous Judge, will give to me on that Day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and not to me only but also to all who have loved His appearing. </a:t>
            </a:r>
            <a:endParaRPr lang="en-US" dirty="0"/>
          </a:p>
        </p:txBody>
      </p:sp>
      <p:sp>
        <p:nvSpPr>
          <p:cNvPr id="20484" name="AutoShape 4"/>
          <p:cNvSpPr>
            <a:spLocks/>
          </p:cNvSpPr>
          <p:nvPr/>
        </p:nvSpPr>
        <p:spPr bwMode="auto">
          <a:xfrm>
            <a:off x="5638800" y="3673475"/>
            <a:ext cx="7172325" cy="5976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4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Some Not </a:t>
            </a:r>
            <a:r>
              <a:rPr lang="en-US" sz="44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Ready</a:t>
            </a:r>
            <a:endParaRPr lang="en-US" sz="4400" dirty="0">
              <a:solidFill>
                <a:srgbClr val="EBEBE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tinuum Bold" charset="0"/>
              <a:cs typeface="Continuum Bold" charset="0"/>
              <a:sym typeface="Continuum Bold" charset="0"/>
            </a:endParaRPr>
          </a:p>
          <a:p>
            <a:pPr marL="771525" lvl="1" indent="-390525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May God grant them repentance – (</a:t>
            </a:r>
            <a:r>
              <a:rPr lang="en-US" sz="40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2:25-26</a:t>
            </a: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771525" lvl="1" indent="-390525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The Lord will repay according to works – (4:14)</a:t>
            </a:r>
          </a:p>
          <a:p>
            <a:pPr marL="771525" lvl="1" indent="-390525">
              <a:spcBef>
                <a:spcPts val="8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Everlasting destruction if </a:t>
            </a:r>
            <a:r>
              <a:rPr lang="en-US" sz="40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not willing to repent </a:t>
            </a:r>
            <a:r>
              <a:rPr lang="en-US" sz="37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– </a:t>
            </a:r>
            <a:r>
              <a:rPr lang="en-US" sz="37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(</a:t>
            </a:r>
            <a:r>
              <a:rPr lang="en-US" sz="37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Rom. </a:t>
            </a:r>
            <a:r>
              <a:rPr lang="en-US" sz="37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2:5-8; 2 Cor. 5:10; 2 </a:t>
            </a:r>
            <a:r>
              <a:rPr lang="en-US" sz="37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Thess. 1:7-9)</a:t>
            </a:r>
            <a:endParaRPr lang="en-US" dirty="0"/>
          </a:p>
        </p:txBody>
      </p:sp>
      <p:pic>
        <p:nvPicPr>
          <p:cNvPr id="20485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71251" y="2603079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169" y="2531811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055581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055581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055581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055581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AutoShape 2"/>
          <p:cNvSpPr>
            <a:spLocks/>
          </p:cNvSpPr>
          <p:nvPr/>
        </p:nvSpPr>
        <p:spPr bwMode="auto">
          <a:xfrm>
            <a:off x="0" y="2633663"/>
            <a:ext cx="13003213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Ready For The Judgment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–(4:6-8)</a:t>
            </a:r>
            <a:endParaRPr lang="en-US"/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>
            <a:off x="209550" y="3551238"/>
            <a:ext cx="4811713" cy="6099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4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4:8</a:t>
            </a:r>
            <a:endParaRPr lang="en-US" sz="42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3400" baseline="31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8 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Finally, there is laid up for me the crown of righteousness, which the Lord,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the righteous Judge, will give to me on that Day</a:t>
            </a: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cs typeface="Book Antiqua" charset="0"/>
                <a:sym typeface="Book Antiqua" charset="0"/>
              </a:rPr>
              <a:t>, and not to me only but also to all who have loved His appearing. </a:t>
            </a:r>
            <a:endParaRPr lang="en-US" dirty="0"/>
          </a:p>
        </p:txBody>
      </p:sp>
      <p:sp>
        <p:nvSpPr>
          <p:cNvPr id="21508" name="AutoShape 4"/>
          <p:cNvSpPr>
            <a:spLocks/>
          </p:cNvSpPr>
          <p:nvPr/>
        </p:nvSpPr>
        <p:spPr bwMode="auto">
          <a:xfrm>
            <a:off x="6764338" y="3673475"/>
            <a:ext cx="6046787" cy="543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55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Fight the good </a:t>
            </a:r>
            <a:r>
              <a:rPr lang="en-US" sz="55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fight </a:t>
            </a:r>
            <a:r>
              <a:rPr lang="en-US" sz="55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– (4:7)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55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Finish the </a:t>
            </a:r>
            <a:r>
              <a:rPr lang="en-US" sz="55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race </a:t>
            </a:r>
            <a:r>
              <a:rPr lang="en-US" sz="55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– (4:7)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55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Keep the faith – (4:7)</a:t>
            </a:r>
            <a:endParaRPr lang="en-US" dirty="0"/>
          </a:p>
        </p:txBody>
      </p:sp>
      <p:pic>
        <p:nvPicPr>
          <p:cNvPr id="21509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71251" y="2603079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169" y="2531811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126087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126087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126087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5400"/>
            <a:ext cx="12961937" cy="96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4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3238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5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5445125"/>
            <a:ext cx="30305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4" name="Picture 6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1" name="AutoShape 3"/>
          <p:cNvSpPr>
            <a:spLocks/>
          </p:cNvSpPr>
          <p:nvPr/>
        </p:nvSpPr>
        <p:spPr bwMode="auto">
          <a:xfrm>
            <a:off x="20638" y="2819401"/>
            <a:ext cx="9758362" cy="48767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In Times of Trouble – Be Loyal to the Truth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In Times of Confrontation – Be Strong &amp; Endure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In Times of Confusion – Diligently Seek </a:t>
            </a:r>
            <a:r>
              <a:rPr lang="en-US" sz="28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God</a:t>
            </a:r>
            <a:r>
              <a:rPr lang="en-US" sz="28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’</a:t>
            </a:r>
            <a:r>
              <a:rPr lang="en-US" sz="28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s </a:t>
            </a: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Truth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In Times of Strife – Be Holy &amp; Useful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In Times of Peril – Be Faithful &amp; Confident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In Times of Resistance – Be Persistent &amp; Vigilant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In The Time of Judgment – Be Ready</a:t>
            </a:r>
            <a:endParaRPr lang="en-US" sz="2800" dirty="0"/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8594725" y="7905750"/>
            <a:ext cx="4225925" cy="72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90500" dist="88880" dir="3409695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2 </a:t>
            </a:r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Tim. </a:t>
            </a: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1:3-4:18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5400"/>
            <a:ext cx="12961937" cy="96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AutoShape 3"/>
          <p:cNvSpPr>
            <a:spLocks/>
          </p:cNvSpPr>
          <p:nvPr/>
        </p:nvSpPr>
        <p:spPr bwMode="auto">
          <a:xfrm>
            <a:off x="717550" y="2825750"/>
            <a:ext cx="6089650" cy="6530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/>
            <a:r>
              <a:rPr lang="en-US" sz="60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Atheism</a:t>
            </a:r>
          </a:p>
          <a:p>
            <a:pPr algn="ctr"/>
            <a:r>
              <a:rPr lang="en-US" sz="60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Agnosticism</a:t>
            </a:r>
          </a:p>
          <a:p>
            <a:pPr algn="ctr"/>
            <a:r>
              <a:rPr lang="en-US" sz="60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Worldliness </a:t>
            </a:r>
          </a:p>
          <a:p>
            <a:pPr algn="ctr"/>
            <a:r>
              <a:rPr lang="en-US" sz="6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Postmodernism</a:t>
            </a:r>
            <a:endParaRPr lang="en-US" sz="6000" b="1" dirty="0">
              <a:solidFill>
                <a:srgbClr val="EBEBE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gency FB" charset="0"/>
              <a:cs typeface="Agency FB" charset="0"/>
              <a:sym typeface="Agency FB" charset="0"/>
            </a:endParaRPr>
          </a:p>
          <a:p>
            <a:pPr algn="ctr"/>
            <a:r>
              <a:rPr lang="en-US" sz="60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False Doctrine</a:t>
            </a:r>
          </a:p>
          <a:p>
            <a:pPr algn="ctr"/>
            <a:r>
              <a:rPr lang="en-US" sz="6000" b="1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gency FB" charset="0"/>
                <a:cs typeface="Agency FB" charset="0"/>
                <a:sym typeface="Agency FB" charset="0"/>
              </a:rPr>
              <a:t>Division</a:t>
            </a:r>
            <a:endParaRPr lang="en-US" dirty="0"/>
          </a:p>
        </p:txBody>
      </p:sp>
      <p:pic>
        <p:nvPicPr>
          <p:cNvPr id="5124" name="Picture 4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3238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5" name="Picture 5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5445125"/>
            <a:ext cx="30305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6" name="Picture 6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8594725" y="7905750"/>
            <a:ext cx="4225925" cy="72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90500" dist="88880" dir="3409695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2 </a:t>
            </a:r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Tim. </a:t>
            </a: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cs typeface="ZapfHumnst BT" charset="0"/>
                <a:sym typeface="ZapfHumnst BT" charset="0"/>
              </a:rPr>
              <a:t>1:3-4:18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5400"/>
            <a:ext cx="12961937" cy="96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4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3238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5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5445125"/>
            <a:ext cx="3030537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4" name="Picture 6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13703" y="3171825"/>
            <a:ext cx="6903097" cy="901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GOD’S SIMPLE PLAN FOR SALVATION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-7938" y="8270875"/>
            <a:ext cx="1524000" cy="14478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2225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13500000">
              <a:srgbClr val="00004D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</a:rPr>
              <a:t>hear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122362" y="7483475"/>
            <a:ext cx="1562100" cy="2286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2225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13500000">
              <a:srgbClr val="00004D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600" b="1" dirty="0">
                <a:solidFill>
                  <a:srgbClr val="FF0000"/>
                </a:solidFill>
              </a:rPr>
              <a:t>believe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2316162" y="6708775"/>
            <a:ext cx="1739900" cy="30734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2225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13500000">
              <a:srgbClr val="00004D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</a:rPr>
              <a:t>repent</a:t>
            </a: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3636962" y="5781675"/>
            <a:ext cx="2222500" cy="40132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2225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13500000">
              <a:srgbClr val="00004D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</a:rPr>
              <a:t>confess</a:t>
            </a: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62562" y="4803775"/>
            <a:ext cx="2362200" cy="49657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2225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13500000">
              <a:srgbClr val="00004D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</a:rPr>
              <a:t>baptism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79375" y="7943850"/>
            <a:ext cx="1468672" cy="400110"/>
          </a:xfrm>
          <a:prstGeom prst="rect">
            <a:avLst/>
          </a:prstGeom>
          <a:solidFill>
            <a:schemeClr val="bg2">
              <a:alpha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ACTS 3:22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904875" y="7121525"/>
            <a:ext cx="1366080" cy="461665"/>
          </a:xfrm>
          <a:prstGeom prst="rect">
            <a:avLst/>
          </a:prstGeom>
          <a:solidFill>
            <a:schemeClr val="bg2">
              <a:alpha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JN.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8:24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276475" y="6365875"/>
            <a:ext cx="1401762" cy="488950"/>
          </a:xfrm>
          <a:prstGeom prst="rect">
            <a:avLst/>
          </a:prstGeom>
          <a:solidFill>
            <a:schemeClr val="bg2">
              <a:alpha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LK. 13:3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662362" y="5553075"/>
            <a:ext cx="1555750" cy="488950"/>
          </a:xfrm>
          <a:prstGeom prst="rect">
            <a:avLst/>
          </a:prstGeom>
          <a:solidFill>
            <a:schemeClr val="bg2">
              <a:alpha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JN. 12:42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210175" y="4740275"/>
            <a:ext cx="1555234" cy="461665"/>
          </a:xfrm>
          <a:prstGeom prst="rect">
            <a:avLst/>
          </a:prstGeom>
          <a:solidFill>
            <a:schemeClr val="bg2">
              <a:alpha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Acts 2:38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7015162" y="4478338"/>
            <a:ext cx="2120900" cy="52832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2225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13500000">
              <a:srgbClr val="00004D"/>
            </a:prstShdw>
          </a:effectLst>
        </p:spPr>
        <p:txBody>
          <a:bodyPr wrap="none" anchor="ctr"/>
          <a:lstStyle/>
          <a:p>
            <a:pPr algn="ctr" eaLnBrk="0" hangingPunct="0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115175" y="4394200"/>
            <a:ext cx="1555750" cy="488950"/>
          </a:xfrm>
          <a:prstGeom prst="rect">
            <a:avLst/>
          </a:prstGeom>
          <a:solidFill>
            <a:schemeClr val="bg2">
              <a:alpha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Rev. 2:10</a:t>
            </a:r>
          </a:p>
        </p:txBody>
      </p:sp>
      <p:sp>
        <p:nvSpPr>
          <p:cNvPr id="40" name="WordArt 17"/>
          <p:cNvSpPr>
            <a:spLocks noChangeArrowheads="1" noChangeShapeType="1" noTextEdit="1"/>
          </p:cNvSpPr>
          <p:nvPr/>
        </p:nvSpPr>
        <p:spPr bwMode="auto">
          <a:xfrm rot="5400000">
            <a:off x="6102350" y="6583363"/>
            <a:ext cx="3486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OBEDIENT</a:t>
            </a:r>
          </a:p>
          <a:p>
            <a:pPr algn="ctr"/>
            <a:r>
              <a:rPr lang="en-US" sz="3600" b="1" kern="10" spc="72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UNTIL DEATH</a:t>
            </a:r>
          </a:p>
        </p:txBody>
      </p:sp>
    </p:spTree>
    <p:extLst>
      <p:ext uri="{BB962C8B-B14F-4D97-AF65-F5344CB8AC3E}">
        <p14:creationId xmlns:p14="http://schemas.microsoft.com/office/powerpoint/2010/main" val="27057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387600"/>
            <a:ext cx="11409363" cy="6858000"/>
          </a:xfrm>
          <a:prstGeom prst="rect">
            <a:avLst/>
          </a:pr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1273175" y="2806700"/>
            <a:ext cx="10456863" cy="5861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>
              <a:spcBef>
                <a:spcPts val="500"/>
              </a:spcBef>
            </a:pPr>
            <a:r>
              <a:rPr lang="en-US" sz="5600" b="1" dirty="0"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5600" b="1" dirty="0" smtClean="0">
                <a:latin typeface="Times New Roman" charset="0"/>
                <a:cs typeface="Times New Roman" charset="0"/>
                <a:sym typeface="Times New Roman" charset="0"/>
              </a:rPr>
              <a:t>3:1-7</a:t>
            </a:r>
            <a:endParaRPr lang="en-US" sz="5600" b="1" dirty="0"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4200" baseline="32000" dirty="0">
                <a:latin typeface="Times New Roman" charset="0"/>
                <a:cs typeface="Times New Roman" charset="0"/>
                <a:sym typeface="Times New Roman" charset="0"/>
              </a:rPr>
              <a:t>1 </a:t>
            </a:r>
            <a:r>
              <a:rPr lang="en-US" sz="4200" dirty="0">
                <a:latin typeface="Times New Roman" charset="0"/>
                <a:cs typeface="Times New Roman" charset="0"/>
                <a:sym typeface="Times New Roman" charset="0"/>
              </a:rPr>
              <a:t>But know this, that in the last days </a:t>
            </a:r>
            <a:r>
              <a:rPr lang="en-US" sz="4200" u="sng" dirty="0">
                <a:solidFill>
                  <a:srgbClr val="C00000"/>
                </a:solidFill>
                <a:latin typeface="Times New Roman" charset="0"/>
                <a:cs typeface="Times New Roman" charset="0"/>
                <a:sym typeface="Times New Roman" charset="0"/>
              </a:rPr>
              <a:t>perilous times will come</a:t>
            </a:r>
            <a:r>
              <a:rPr lang="en-US" sz="4200" dirty="0">
                <a:latin typeface="Times New Roman" charset="0"/>
                <a:cs typeface="Times New Roman" charset="0"/>
                <a:sym typeface="Times New Roman" charset="0"/>
              </a:rPr>
              <a:t>: </a:t>
            </a:r>
            <a:r>
              <a:rPr lang="en-US" sz="4200" baseline="32000" dirty="0">
                <a:latin typeface="Times New Roman" charset="0"/>
                <a:cs typeface="Times New Roman" charset="0"/>
                <a:sym typeface="Times New Roman" charset="0"/>
              </a:rPr>
              <a:t>2 </a:t>
            </a:r>
            <a:r>
              <a:rPr lang="en-US" sz="4200" dirty="0">
                <a:latin typeface="Times New Roman" charset="0"/>
                <a:cs typeface="Times New Roman" charset="0"/>
                <a:sym typeface="Times New Roman" charset="0"/>
              </a:rPr>
              <a:t>For men will be lovers of themselves, lovers of money, boasters, proud, blasphemers, disobedient to parents, unthankful, unholy, </a:t>
            </a:r>
            <a:r>
              <a:rPr lang="en-US" sz="4200" baseline="32000" dirty="0">
                <a:latin typeface="Times New Roman" charset="0"/>
                <a:cs typeface="Times New Roman" charset="0"/>
                <a:sym typeface="Times New Roman" charset="0"/>
              </a:rPr>
              <a:t>3 </a:t>
            </a:r>
            <a:r>
              <a:rPr lang="en-US" sz="4200" dirty="0">
                <a:latin typeface="Times New Roman" charset="0"/>
                <a:cs typeface="Times New Roman" charset="0"/>
                <a:sym typeface="Times New Roman" charset="0"/>
              </a:rPr>
              <a:t>unloving, unforgiving, slanderers, without self-control, brutal, despisers of good, </a:t>
            </a:r>
            <a:r>
              <a:rPr lang="en-US" sz="4200" baseline="32000" dirty="0">
                <a:latin typeface="Times New Roman" charset="0"/>
                <a:cs typeface="Times New Roman" charset="0"/>
                <a:sym typeface="Times New Roman" charset="0"/>
              </a:rPr>
              <a:t>4 </a:t>
            </a:r>
            <a:r>
              <a:rPr lang="en-US" sz="4200" dirty="0">
                <a:latin typeface="Times New Roman" charset="0"/>
                <a:cs typeface="Times New Roman" charset="0"/>
                <a:sym typeface="Times New Roman" charset="0"/>
              </a:rPr>
              <a:t>traitors, headstrong, haughty, lovers of pleasure rather than lovers of God,</a:t>
            </a:r>
            <a:endParaRPr lang="en-US" dirty="0"/>
          </a:p>
        </p:txBody>
      </p:sp>
      <p:pic>
        <p:nvPicPr>
          <p:cNvPr id="6148" name="Picture 4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0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387600"/>
            <a:ext cx="11409363" cy="6858000"/>
          </a:xfrm>
          <a:prstGeom prst="rect">
            <a:avLst/>
          </a:pr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1" name="AutoShape 3"/>
          <p:cNvSpPr>
            <a:spLocks/>
          </p:cNvSpPr>
          <p:nvPr/>
        </p:nvSpPr>
        <p:spPr bwMode="auto">
          <a:xfrm>
            <a:off x="1273175" y="2806700"/>
            <a:ext cx="10456863" cy="5605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5600" b="1" dirty="0"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5600" b="1" dirty="0" smtClean="0">
                <a:latin typeface="Times New Roman" charset="0"/>
                <a:cs typeface="Times New Roman" charset="0"/>
                <a:sym typeface="Times New Roman" charset="0"/>
              </a:rPr>
              <a:t>3:1-7 </a:t>
            </a:r>
            <a:endParaRPr lang="en-US" sz="5600" b="1" dirty="0"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4500" baseline="32000" dirty="0" smtClean="0">
                <a:latin typeface="Times New Roman" charset="0"/>
                <a:cs typeface="Times New Roman" charset="0"/>
                <a:sym typeface="Times New Roman" charset="0"/>
              </a:rPr>
              <a:t>5</a:t>
            </a:r>
            <a:r>
              <a:rPr lang="en-US" sz="4500" dirty="0" smtClean="0">
                <a:latin typeface="Times New Roman" charset="0"/>
                <a:cs typeface="Times New Roman" charset="0"/>
                <a:sym typeface="Times New Roman" charset="0"/>
              </a:rPr>
              <a:t>And </a:t>
            </a:r>
            <a:r>
              <a:rPr lang="en-US" sz="4500" dirty="0">
                <a:latin typeface="Times New Roman" charset="0"/>
                <a:cs typeface="Times New Roman" charset="0"/>
                <a:sym typeface="Times New Roman" charset="0"/>
              </a:rPr>
              <a:t>from such people turn away! </a:t>
            </a:r>
            <a:r>
              <a:rPr lang="en-US" sz="4500" baseline="32000" dirty="0">
                <a:latin typeface="Times New Roman" charset="0"/>
                <a:cs typeface="Times New Roman" charset="0"/>
                <a:sym typeface="Times New Roman" charset="0"/>
              </a:rPr>
              <a:t>6 </a:t>
            </a:r>
            <a:r>
              <a:rPr lang="en-US" sz="4500" dirty="0">
                <a:latin typeface="Times New Roman" charset="0"/>
                <a:cs typeface="Times New Roman" charset="0"/>
                <a:sym typeface="Times New Roman" charset="0"/>
              </a:rPr>
              <a:t>For of this sort are those who creep into households and make captives of gullible women loaded down with sins, led away by various lusts, </a:t>
            </a:r>
            <a:r>
              <a:rPr lang="en-US" sz="4500" baseline="32000" dirty="0">
                <a:latin typeface="Times New Roman" charset="0"/>
                <a:cs typeface="Times New Roman" charset="0"/>
                <a:sym typeface="Times New Roman" charset="0"/>
              </a:rPr>
              <a:t>7 </a:t>
            </a:r>
            <a:r>
              <a:rPr lang="en-US" sz="4500" dirty="0">
                <a:latin typeface="Times New Roman" charset="0"/>
                <a:cs typeface="Times New Roman" charset="0"/>
                <a:sym typeface="Times New Roman" charset="0"/>
              </a:rPr>
              <a:t>always learning and never able to come to the knowledge of the truth. </a:t>
            </a:r>
            <a:endParaRPr lang="en-US" dirty="0"/>
          </a:p>
        </p:txBody>
      </p:sp>
      <p:pic>
        <p:nvPicPr>
          <p:cNvPr id="7172" name="Picture 4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AutoShape 2"/>
          <p:cNvSpPr>
            <a:spLocks/>
          </p:cNvSpPr>
          <p:nvPr/>
        </p:nvSpPr>
        <p:spPr bwMode="auto">
          <a:xfrm>
            <a:off x="0" y="2432050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Loyal to the Truth</a:t>
            </a:r>
            <a:r>
              <a:rPr lang="en-US" sz="4600" dirty="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7600" i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–(1:3-18)</a:t>
            </a:r>
            <a:endParaRPr lang="en-US" dirty="0"/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263525" y="3992563"/>
            <a:ext cx="5765800" cy="54086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457200">
              <a:spcBef>
                <a:spcPts val="5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1:12-13 </a:t>
            </a:r>
          </a:p>
          <a:p>
            <a:pPr algn="ctr" defTabSz="457200">
              <a:spcBef>
                <a:spcPts val="500"/>
              </a:spcBef>
            </a:pPr>
            <a:r>
              <a:rPr lang="en-US" sz="32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12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For this reason I also suffer these things; nevertheless I am not ashamed, for I know whom I have believed and am persuaded that He is able to keep what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I have committed to Him until that Day.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200" b="1" baseline="3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13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Hold fast the pattern of sound words which you have heard from me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, in faith and love which are in Christ Jesus. </a:t>
            </a:r>
            <a:endParaRPr lang="en-US" dirty="0"/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7172325" y="3624263"/>
            <a:ext cx="5503863" cy="580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0" tIns="0" rIns="0" bIns="0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Even in times of disappointment &amp; hardship - (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1:3-4,16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God has not given us a spirit of fear - (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1:7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Paul suffered for the truth - (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1:8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sz="3800" dirty="0">
              <a:solidFill>
                <a:srgbClr val="EBEBE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tinuum Bold" charset="0"/>
              <a:cs typeface="Continuum Bold" charset="0"/>
              <a:sym typeface="Continuum Bold" charset="0"/>
            </a:endParaRP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Many will NOT be loyal to the truth - (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1:15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dirty="0"/>
          </a:p>
        </p:txBody>
      </p:sp>
      <p:pic>
        <p:nvPicPr>
          <p:cNvPr id="8197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33445" y="2775626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363" y="2704358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5106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AutoShape 2"/>
          <p:cNvSpPr>
            <a:spLocks/>
          </p:cNvSpPr>
          <p:nvPr/>
        </p:nvSpPr>
        <p:spPr bwMode="auto">
          <a:xfrm>
            <a:off x="0" y="2432050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Loyal to the Truth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7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–(1:3-18)</a:t>
            </a:r>
            <a:endParaRPr lang="en-US"/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263525" y="3992563"/>
            <a:ext cx="5765800" cy="54086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1:12-13 </a:t>
            </a:r>
          </a:p>
          <a:p>
            <a:pPr algn="ctr" defTabSz="457200">
              <a:spcBef>
                <a:spcPts val="500"/>
              </a:spcBef>
            </a:pPr>
            <a:r>
              <a:rPr lang="en-US" sz="32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12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For this reason I also suffer these things; nevertheless I am not ashamed, for I know whom I have believed and am persuaded that He is able to keep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what I have committed to Him until that Day.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3200" b="1" baseline="320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13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Hold fast the pattern of sound words which you have heard from me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, in faith and love which are in Christ Jesus. </a:t>
            </a:r>
            <a:endParaRPr lang="en-US" dirty="0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7172325" y="3792539"/>
            <a:ext cx="5503863" cy="5199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Evidence of genuine faith - (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1:5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sz="3800" dirty="0">
              <a:solidFill>
                <a:srgbClr val="EBEBE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tinuum Bold" charset="0"/>
              <a:cs typeface="Continuum Bold" charset="0"/>
              <a:sym typeface="Continuum Bold" charset="0"/>
            </a:endParaRP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Not ashamed of the gospel or those who proclaim it - (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1:8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sz="3800" dirty="0">
              <a:solidFill>
                <a:srgbClr val="EBEBE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tinuum Bold" charset="0"/>
              <a:cs typeface="Continuum Bold" charset="0"/>
              <a:sym typeface="Continuum Bold" charset="0"/>
            </a:endParaRP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Hold fast to the pattern of sound words - (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1:13)</a:t>
            </a:r>
            <a:endParaRPr lang="en-US" dirty="0"/>
          </a:p>
        </p:txBody>
      </p:sp>
      <p:pic>
        <p:nvPicPr>
          <p:cNvPr id="9221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33445" y="2775626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63" y="2704358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1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56786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56786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56786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2" name="AutoShape 2"/>
          <p:cNvSpPr>
            <a:spLocks/>
          </p:cNvSpPr>
          <p:nvPr/>
        </p:nvSpPr>
        <p:spPr bwMode="auto">
          <a:xfrm>
            <a:off x="0" y="2432050"/>
            <a:ext cx="13003213" cy="133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Be Strong AND Endure</a:t>
            </a:r>
            <a:r>
              <a:rPr lang="en-US" sz="460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7600" i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–(2:1-13)</a:t>
            </a:r>
            <a:endParaRPr lang="en-US"/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263525" y="3992563"/>
            <a:ext cx="5765800" cy="55340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2:1-3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3200" baseline="320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1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You therefore, my son,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be strong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in the grace that is in Christ Jesus. </a:t>
            </a:r>
            <a:r>
              <a:rPr lang="en-US" sz="3200" baseline="320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2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And the things that you have heard from me among many witnesses, commit these to faithful men who will be able to teach others also. </a:t>
            </a:r>
            <a:r>
              <a:rPr lang="en-US" sz="3200" baseline="320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3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You therefore must endure hardship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as a good soldier of Jesus Christ. </a:t>
            </a:r>
            <a:endParaRPr lang="en-US" sz="2000" dirty="0"/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7172325" y="3792538"/>
            <a:ext cx="5503863" cy="5734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As a good soldier - (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2:3-4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 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As a competitor in athletics - (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2:5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As a hard working farmer - (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2:6</a:t>
            </a: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381000" indent="-381000">
              <a:spcBef>
                <a:spcPts val="8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Suffering for the gospel is worth it - 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(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2:10</a:t>
            </a:r>
            <a:r>
              <a:rPr lang="en-US" sz="3800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dirty="0"/>
          </a:p>
        </p:txBody>
      </p:sp>
      <p:pic>
        <p:nvPicPr>
          <p:cNvPr id="10245" name="Picture 5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387900" y="2775626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818" y="2704358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7157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7157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7157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7157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6" name="AutoShape 2"/>
          <p:cNvSpPr>
            <a:spLocks/>
          </p:cNvSpPr>
          <p:nvPr/>
        </p:nvSpPr>
        <p:spPr bwMode="auto">
          <a:xfrm>
            <a:off x="0" y="2633663"/>
            <a:ext cx="13003213" cy="9318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Diligently Seek God</a:t>
            </a:r>
            <a:r>
              <a:rPr lang="ja-JP" alt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’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s Approval</a:t>
            </a:r>
            <a:r>
              <a:rPr lang="en-US" sz="4600" dirty="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</a:t>
            </a:r>
            <a:r>
              <a:rPr lang="en-US" sz="4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2:14-19</a:t>
            </a:r>
            <a:r>
              <a:rPr lang="en-US" sz="4600" i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)</a:t>
            </a:r>
            <a:endParaRPr lang="en-US" dirty="0"/>
          </a:p>
        </p:txBody>
      </p:sp>
      <p:sp>
        <p:nvSpPr>
          <p:cNvPr id="11267" name="AutoShape 3"/>
          <p:cNvSpPr>
            <a:spLocks/>
          </p:cNvSpPr>
          <p:nvPr/>
        </p:nvSpPr>
        <p:spPr bwMode="auto">
          <a:xfrm>
            <a:off x="263525" y="3992563"/>
            <a:ext cx="5027613" cy="49704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2:15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  <a:sym typeface="Times New Roman" charset="0"/>
            </a:endParaRPr>
          </a:p>
          <a:p>
            <a:pPr algn="ctr" defTabSz="457200">
              <a:spcBef>
                <a:spcPts val="500"/>
              </a:spcBef>
            </a:pPr>
            <a:r>
              <a:rPr lang="en-US" sz="42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15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Be diligent to present yourself approved to God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, a worker who does not need to be ashamed, rightly dividing the word of truth. </a:t>
            </a:r>
            <a:endParaRPr lang="en-US" dirty="0"/>
          </a:p>
        </p:txBody>
      </p:sp>
      <p:sp>
        <p:nvSpPr>
          <p:cNvPr id="11268" name="AutoShape 4"/>
          <p:cNvSpPr>
            <a:spLocks/>
          </p:cNvSpPr>
          <p:nvPr/>
        </p:nvSpPr>
        <p:spPr bwMode="auto">
          <a:xfrm>
            <a:off x="5740401" y="3792538"/>
            <a:ext cx="6935788" cy="5170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0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We live in confusing times</a:t>
            </a:r>
          </a:p>
          <a:p>
            <a:pPr marL="762000" lvl="1" indent="-381000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6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False teaching that ruins those who believe it -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2:14</a:t>
            </a:r>
            <a:r>
              <a:rPr lang="en-US" sz="36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762000" lvl="1" indent="-381000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6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False teaching that leads to more ungodliness –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2:16</a:t>
            </a:r>
            <a:r>
              <a:rPr lang="en-US" sz="36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762000" lvl="1" indent="-381000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✴"/>
            </a:pPr>
            <a:r>
              <a:rPr lang="en-US" sz="36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False teaching that spreads like cancer overthrowing the faith of some - (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2:17-18</a:t>
            </a:r>
            <a:r>
              <a:rPr lang="en-US" sz="36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  <a:endParaRPr lang="en-US" dirty="0"/>
          </a:p>
        </p:txBody>
      </p:sp>
      <p:pic>
        <p:nvPicPr>
          <p:cNvPr id="11269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6286" y="2656631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4" y="2585363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4896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4896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4896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4896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508000"/>
            <a:ext cx="502761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AutoShape 2"/>
          <p:cNvSpPr>
            <a:spLocks/>
          </p:cNvSpPr>
          <p:nvPr/>
        </p:nvSpPr>
        <p:spPr bwMode="auto">
          <a:xfrm>
            <a:off x="0" y="2633663"/>
            <a:ext cx="13003213" cy="9318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>
                <a:alpha val="5168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1300163"/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Diligently Seek God</a:t>
            </a:r>
            <a:r>
              <a:rPr lang="ja-JP" alt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’</a:t>
            </a:r>
            <a:r>
              <a:rPr lang="en-US" sz="46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s Approval</a:t>
            </a:r>
            <a:r>
              <a:rPr lang="en-US" sz="4600" dirty="0">
                <a:effectLst>
                  <a:outerShdw blurRad="38100" dist="38100" dir="2700000" algn="tl">
                    <a:srgbClr val="DDDDDD"/>
                  </a:outerShdw>
                </a:effectLst>
                <a:latin typeface="Grunge Face" charset="0"/>
                <a:cs typeface="Grunge Face" charset="0"/>
                <a:sym typeface="Grunge Face" charset="0"/>
              </a:rPr>
              <a:t> </a:t>
            </a:r>
            <a:r>
              <a:rPr lang="en-US" sz="4600" i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–(</a:t>
            </a:r>
            <a:r>
              <a:rPr lang="en-US" sz="4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2:14-19</a:t>
            </a:r>
            <a:r>
              <a:rPr lang="en-US" sz="4600" i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age Italic" charset="0"/>
                <a:cs typeface="Rage Italic" charset="0"/>
                <a:sym typeface="Rage Italic" charset="0"/>
              </a:rPr>
              <a:t>)</a:t>
            </a:r>
            <a:endParaRPr lang="en-US" dirty="0"/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263525" y="3992563"/>
            <a:ext cx="5027613" cy="49704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65023" tIns="65023" rIns="65023" bIns="65023"/>
          <a:lstStyle/>
          <a:p>
            <a:pPr algn="ctr" defTabSz="457200">
              <a:spcBef>
                <a:spcPts val="500"/>
              </a:spcBef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Timothy 2:15 </a:t>
            </a:r>
          </a:p>
          <a:p>
            <a:pPr algn="ctr" defTabSz="457200">
              <a:spcBef>
                <a:spcPts val="500"/>
              </a:spcBef>
            </a:pPr>
            <a:r>
              <a:rPr lang="en-US" sz="420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15 </a:t>
            </a:r>
            <a:r>
              <a:rPr lang="en-US" sz="42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Be diligent to present yourself approved to God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, a worker who does not need to be ashamed, rightly dividing the word of truth. </a:t>
            </a:r>
            <a:endParaRPr lang="en-US" dirty="0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6130925" y="3792538"/>
            <a:ext cx="6545263" cy="5400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127000" dist="95073" dir="1739564" algn="ctr" rotWithShape="0">
              <a:srgbClr val="000000"/>
            </a:outerShdw>
          </a:effectLst>
          <a:extLst/>
        </p:spPr>
        <p:txBody>
          <a:bodyPr lIns="65023" tIns="65023" rIns="65023" bIns="65023"/>
          <a:lstStyle/>
          <a:p>
            <a:pPr marL="381000" indent="-381000">
              <a:spcBef>
                <a:spcPts val="1200"/>
              </a:spcBef>
              <a:buClr>
                <a:srgbClr val="76D6FF"/>
              </a:buClr>
              <a:buSzPct val="100000"/>
              <a:buFontTx/>
              <a:buChar char="✦"/>
            </a:pPr>
            <a:r>
              <a:rPr lang="en-US" sz="4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Nevertheless – (</a:t>
            </a:r>
            <a:r>
              <a:rPr 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2:19</a:t>
            </a:r>
            <a:r>
              <a:rPr lang="en-US" sz="42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)</a:t>
            </a:r>
          </a:p>
          <a:p>
            <a:pPr marL="762000" lvl="1" indent="-381000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We have a certain foundation</a:t>
            </a:r>
          </a:p>
          <a:p>
            <a:pPr marL="762000" lvl="1" indent="-381000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God recognizes our faithfulness</a:t>
            </a:r>
          </a:p>
          <a:p>
            <a:pPr marL="762000" lvl="1" indent="-381000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800" dirty="0">
                <a:solidFill>
                  <a:srgbClr val="EBEBE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tinuum Bold" charset="0"/>
                <a:cs typeface="Continuum Bold" charset="0"/>
                <a:sym typeface="Continuum Bold" charset="0"/>
              </a:rPr>
              <a:t>We must resist iniquity and be pleasing to God by following the truth</a:t>
            </a:r>
            <a:endParaRPr lang="en-US" dirty="0"/>
          </a:p>
        </p:txBody>
      </p:sp>
      <p:pic>
        <p:nvPicPr>
          <p:cNvPr id="12293" name="Picture 5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2288"/>
            <a:ext cx="553402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6286" y="2656631"/>
            <a:ext cx="914400" cy="87312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3" tIns="65023" rIns="65023" bIns="65023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4" y="2585363"/>
            <a:ext cx="128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213647791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-213647791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-213647791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-213647791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bldLvl="5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3" tIns="65023" rIns="65023" bIns="65023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3" tIns="65023" rIns="65023" bIns="65023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1554</Words>
  <Application>Microsoft Office PowerPoint</Application>
  <PresentationFormat>Custom</PresentationFormat>
  <Paragraphs>139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Croft</cp:lastModifiedBy>
  <cp:revision>15</cp:revision>
  <dcterms:modified xsi:type="dcterms:W3CDTF">2015-01-22T21:51:04Z</dcterms:modified>
</cp:coreProperties>
</file>