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58" r:id="rId3"/>
    <p:sldId id="260" r:id="rId4"/>
    <p:sldId id="272" r:id="rId5"/>
    <p:sldId id="261" r:id="rId6"/>
    <p:sldId id="262" r:id="rId7"/>
    <p:sldId id="273" r:id="rId8"/>
    <p:sldId id="263" r:id="rId9"/>
    <p:sldId id="264" r:id="rId10"/>
    <p:sldId id="274" r:id="rId11"/>
    <p:sldId id="265" r:id="rId12"/>
    <p:sldId id="266" r:id="rId13"/>
    <p:sldId id="268" r:id="rId14"/>
    <p:sldId id="269" r:id="rId15"/>
    <p:sldId id="276"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00"/>
    <a:srgbClr val="001800"/>
    <a:srgbClr val="002A00"/>
    <a:srgbClr val="001132"/>
    <a:srgbClr val="001642"/>
    <a:srgbClr val="00FF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83808" autoAdjust="0"/>
  </p:normalViewPr>
  <p:slideViewPr>
    <p:cSldViewPr>
      <p:cViewPr varScale="1">
        <p:scale>
          <a:sx n="57" d="100"/>
          <a:sy n="57"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72D004B-59C1-45D8-A6C9-016D00EB97B5}" type="datetimeFigureOut">
              <a:rPr lang="en-US"/>
              <a:pPr>
                <a:defRPr/>
              </a:pPr>
              <a:t>4/21/2015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5CA5EE-36EE-4FBA-810C-7E31C076FCBB}" type="slidenum">
              <a:rPr lang="en-US"/>
              <a:pPr>
                <a:defRPr/>
              </a:pPr>
              <a:t>‹#›</a:t>
            </a:fld>
            <a:endParaRPr lang="en-US"/>
          </a:p>
        </p:txBody>
      </p:sp>
    </p:spTree>
    <p:extLst>
      <p:ext uri="{BB962C8B-B14F-4D97-AF65-F5344CB8AC3E}">
        <p14:creationId xmlns:p14="http://schemas.microsoft.com/office/powerpoint/2010/main" val="42808383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1. Aim: To discuss what the Bible teaches about how we should examine our own lives to be sure it is pleasing to God.</a:t>
            </a:r>
          </a:p>
          <a:p>
            <a:pPr eaLnBrk="1" hangingPunct="1">
              <a:spcBef>
                <a:spcPct val="0"/>
              </a:spcBef>
            </a:pPr>
            <a:r>
              <a:rPr lang="en-US" altLang="en-US" smtClean="0"/>
              <a:t>2. James 1:22-25</a:t>
            </a:r>
          </a:p>
          <a:p>
            <a:pPr eaLnBrk="1" hangingPunct="1">
              <a:spcBef>
                <a:spcPct val="0"/>
              </a:spcBef>
            </a:pPr>
            <a:r>
              <a:rPr lang="en-US" altLang="en-US" smtClean="0"/>
              <a:t>a. James compares the Bible to a mirror.</a:t>
            </a:r>
          </a:p>
          <a:p>
            <a:pPr eaLnBrk="1" hangingPunct="1">
              <a:spcBef>
                <a:spcPct val="0"/>
              </a:spcBef>
            </a:pPr>
            <a:r>
              <a:rPr lang="en-US" altLang="en-US" smtClean="0"/>
              <a:t>b. The word of God is God's mirror.</a:t>
            </a: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C7795286-2EBD-4E83-BCD7-77F16E90CAD8}" type="slidenum">
              <a:rPr lang="en-US" altLang="en-US" smtClean="0">
                <a:latin typeface="Arial" charset="0"/>
              </a:rPr>
              <a:pPr eaLnBrk="1" hangingPunct="1">
                <a:spcBef>
                  <a:spcPct val="0"/>
                </a:spcBef>
              </a:pPr>
              <a:t>1</a:t>
            </a:fld>
            <a:endParaRPr lang="en-US" altLang="en-US"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smtClean="0"/>
              <a:t>2. THE PURPOSE OF THE DIVINE MIRROR</a:t>
            </a:r>
          </a:p>
          <a:p>
            <a:pPr eaLnBrk="1" hangingPunct="1">
              <a:spcBef>
                <a:spcPct val="0"/>
              </a:spcBef>
            </a:pPr>
            <a:r>
              <a:rPr lang="en-US" altLang="en-US" smtClean="0"/>
              <a:t>A. When we look into an ordinary mirror, we have 2 thoughts in mind:</a:t>
            </a:r>
          </a:p>
          <a:p>
            <a:pPr eaLnBrk="1" hangingPunct="1">
              <a:spcBef>
                <a:spcPct val="0"/>
              </a:spcBef>
            </a:pPr>
            <a:r>
              <a:rPr lang="en-US" altLang="en-US" smtClean="0"/>
              <a:t>1. To see how we look.</a:t>
            </a:r>
          </a:p>
          <a:p>
            <a:pPr eaLnBrk="1" hangingPunct="1">
              <a:spcBef>
                <a:spcPct val="0"/>
              </a:spcBef>
            </a:pPr>
            <a:r>
              <a:rPr lang="en-US" altLang="en-US" smtClean="0"/>
              <a:t>a. Something should be added</a:t>
            </a:r>
          </a:p>
          <a:p>
            <a:pPr eaLnBrk="1" hangingPunct="1">
              <a:spcBef>
                <a:spcPct val="0"/>
              </a:spcBef>
            </a:pPr>
            <a:r>
              <a:rPr lang="en-US" altLang="en-US" smtClean="0"/>
              <a:t>b. Something should be subtracted</a:t>
            </a:r>
          </a:p>
          <a:p>
            <a:pPr eaLnBrk="1" hangingPunct="1">
              <a:spcBef>
                <a:spcPct val="0"/>
              </a:spcBef>
            </a:pPr>
            <a:r>
              <a:rPr lang="en-US" altLang="en-US" smtClean="0"/>
              <a:t>c. Something should be changed</a:t>
            </a:r>
          </a:p>
          <a:p>
            <a:pPr eaLnBrk="1" hangingPunct="1">
              <a:spcBef>
                <a:spcPct val="0"/>
              </a:spcBef>
            </a:pPr>
            <a:r>
              <a:rPr lang="en-US" altLang="en-US" smtClean="0"/>
              <a:t>2. To try to improve our appearance.</a:t>
            </a:r>
          </a:p>
          <a:p>
            <a:pPr eaLnBrk="1" hangingPunct="1">
              <a:spcBef>
                <a:spcPct val="0"/>
              </a:spcBef>
            </a:pPr>
            <a:r>
              <a:rPr lang="en-US" altLang="en-US" smtClean="0"/>
              <a:t>B. When we stand before the Divine mirror, we have the same 2 thoughts in our mind</a:t>
            </a:r>
          </a:p>
          <a:p>
            <a:pPr eaLnBrk="1" hangingPunct="1">
              <a:spcBef>
                <a:spcPct val="0"/>
              </a:spcBef>
            </a:pPr>
            <a:r>
              <a:rPr lang="en-US" altLang="en-US" smtClean="0"/>
              <a:t>1. </a:t>
            </a:r>
            <a:r>
              <a:rPr lang="en-US" altLang="en-US" b="1" smtClean="0"/>
              <a:t>To see how we look spiritually</a:t>
            </a:r>
          </a:p>
          <a:p>
            <a:pPr eaLnBrk="1" hangingPunct="1">
              <a:spcBef>
                <a:spcPct val="0"/>
              </a:spcBef>
            </a:pPr>
            <a:r>
              <a:rPr lang="en-US" altLang="en-US" smtClean="0"/>
              <a:t>a. We see something is lacking</a:t>
            </a:r>
          </a:p>
          <a:p>
            <a:pPr eaLnBrk="1" hangingPunct="1">
              <a:spcBef>
                <a:spcPct val="0"/>
              </a:spcBef>
            </a:pPr>
            <a:r>
              <a:rPr lang="en-US" altLang="en-US" smtClean="0"/>
              <a:t>b. We see something that should be added</a:t>
            </a:r>
          </a:p>
          <a:p>
            <a:pPr eaLnBrk="1" hangingPunct="1">
              <a:spcBef>
                <a:spcPct val="0"/>
              </a:spcBef>
            </a:pPr>
            <a:r>
              <a:rPr lang="en-US" altLang="en-US" smtClean="0"/>
              <a:t>c. We see something that should be changed, taken away from our life.</a:t>
            </a:r>
          </a:p>
          <a:p>
            <a:pPr eaLnBrk="1" hangingPunct="1">
              <a:spcBef>
                <a:spcPct val="0"/>
              </a:spcBef>
            </a:pPr>
            <a:r>
              <a:rPr lang="en-US" altLang="en-US" smtClean="0"/>
              <a:t>2. </a:t>
            </a:r>
            <a:r>
              <a:rPr lang="en-US" altLang="en-US" b="1" smtClean="0"/>
              <a:t>To try to improve our spiritual condition</a:t>
            </a:r>
          </a:p>
          <a:p>
            <a:pPr eaLnBrk="1" hangingPunct="1">
              <a:spcBef>
                <a:spcPct val="0"/>
              </a:spcBef>
            </a:pPr>
            <a:r>
              <a:rPr lang="en-US" altLang="en-US" smtClean="0"/>
              <a:t>a. We need to add the things that are lacking</a:t>
            </a:r>
          </a:p>
          <a:p>
            <a:pPr eaLnBrk="1" hangingPunct="1">
              <a:spcBef>
                <a:spcPct val="0"/>
              </a:spcBef>
            </a:pPr>
            <a:r>
              <a:rPr lang="en-US" altLang="en-US" smtClean="0"/>
              <a:t>b. We need to take away the things that are wrong</a:t>
            </a:r>
          </a:p>
          <a:p>
            <a:pPr eaLnBrk="1" hangingPunct="1">
              <a:spcBef>
                <a:spcPct val="0"/>
              </a:spcBef>
            </a:pPr>
            <a:r>
              <a:rPr lang="en-US" altLang="en-US" smtClean="0"/>
              <a:t>c. We need to change some things to be better</a:t>
            </a:r>
          </a:p>
          <a:p>
            <a:pPr eaLnBrk="1" hangingPunct="1">
              <a:spcBef>
                <a:spcPct val="0"/>
              </a:spcBef>
            </a:pPr>
            <a:r>
              <a:rPr lang="en-US" altLang="en-US" smtClean="0"/>
              <a:t>3. This is the purpose of the Divine Mirror.</a:t>
            </a: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A0E8959-669D-4DAF-A98E-313E11DA152F}" type="slidenum">
              <a:rPr lang="en-US" altLang="en-US" smtClean="0">
                <a:latin typeface="Arial" charset="0"/>
              </a:rPr>
              <a:pPr eaLnBrk="1" hangingPunct="1">
                <a:spcBef>
                  <a:spcPct val="0"/>
                </a:spcBef>
              </a:pPr>
              <a:t>11</a:t>
            </a:fld>
            <a:endParaRPr lang="en-US" altLang="en-US"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smtClean="0"/>
              <a:t>3. THE REFLECTIONS OF THE DIVINE MIRROR</a:t>
            </a:r>
          </a:p>
          <a:p>
            <a:pPr eaLnBrk="1" hangingPunct="1">
              <a:spcBef>
                <a:spcPct val="0"/>
              </a:spcBef>
            </a:pPr>
            <a:r>
              <a:rPr lang="en-US" altLang="en-US" smtClean="0"/>
              <a:t>A. God demands of us certain things we often are not doing:</a:t>
            </a:r>
          </a:p>
          <a:p>
            <a:pPr eaLnBrk="1" hangingPunct="1">
              <a:spcBef>
                <a:spcPct val="0"/>
              </a:spcBef>
            </a:pPr>
            <a:r>
              <a:rPr lang="en-US" altLang="en-US" smtClean="0"/>
              <a:t>1. Studying - the Bible</a:t>
            </a:r>
          </a:p>
          <a:p>
            <a:pPr eaLnBrk="1" hangingPunct="1">
              <a:spcBef>
                <a:spcPct val="0"/>
              </a:spcBef>
            </a:pPr>
            <a:r>
              <a:rPr lang="en-US" altLang="en-US" smtClean="0"/>
              <a:t>2. Praying</a:t>
            </a:r>
          </a:p>
          <a:p>
            <a:pPr eaLnBrk="1" hangingPunct="1">
              <a:spcBef>
                <a:spcPct val="0"/>
              </a:spcBef>
            </a:pPr>
            <a:r>
              <a:rPr lang="en-US" altLang="en-US" smtClean="0"/>
              <a:t>3. Attending</a:t>
            </a:r>
          </a:p>
          <a:p>
            <a:pPr eaLnBrk="1" hangingPunct="1">
              <a:spcBef>
                <a:spcPct val="0"/>
              </a:spcBef>
            </a:pPr>
            <a:r>
              <a:rPr lang="en-US" altLang="en-US" smtClean="0"/>
              <a:t>4. Working</a:t>
            </a:r>
          </a:p>
          <a:p>
            <a:pPr eaLnBrk="1" hangingPunct="1">
              <a:spcBef>
                <a:spcPct val="0"/>
              </a:spcBef>
            </a:pPr>
            <a:r>
              <a:rPr lang="en-US" altLang="en-US" smtClean="0"/>
              <a:t>5. Teaching </a:t>
            </a:r>
          </a:p>
          <a:p>
            <a:pPr eaLnBrk="1" hangingPunct="1">
              <a:spcBef>
                <a:spcPct val="0"/>
              </a:spcBef>
            </a:pPr>
            <a:r>
              <a:rPr lang="en-US" altLang="en-US" smtClean="0"/>
              <a:t>6. Giving</a:t>
            </a:r>
          </a:p>
          <a:p>
            <a:pPr eaLnBrk="1" hangingPunct="1">
              <a:spcBef>
                <a:spcPct val="0"/>
              </a:spcBef>
            </a:pPr>
            <a:r>
              <a:rPr lang="en-US" altLang="en-US" smtClean="0"/>
              <a:t>7. Helping others</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C27947C3-CD97-41BA-89A3-D4864BB54480}" type="slidenum">
              <a:rPr lang="en-US" altLang="en-US" smtClean="0">
                <a:latin typeface="Arial" charset="0"/>
              </a:rPr>
              <a:pPr eaLnBrk="1" hangingPunct="1">
                <a:spcBef>
                  <a:spcPct val="0"/>
                </a:spcBef>
              </a:pPr>
              <a:t>12</a:t>
            </a:fld>
            <a:endParaRPr lang="en-US" altLang="en-US"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A. Some things we find we are doing things that are against God's will</a:t>
            </a:r>
          </a:p>
          <a:p>
            <a:pPr eaLnBrk="1" hangingPunct="1">
              <a:spcBef>
                <a:spcPct val="0"/>
              </a:spcBef>
            </a:pPr>
            <a:r>
              <a:rPr lang="en-US" altLang="en-US" smtClean="0"/>
              <a:t>1. Saying things we ought not to say - our mouth</a:t>
            </a:r>
          </a:p>
          <a:p>
            <a:pPr eaLnBrk="1" hangingPunct="1">
              <a:spcBef>
                <a:spcPct val="0"/>
              </a:spcBef>
            </a:pPr>
            <a:r>
              <a:rPr lang="en-US" altLang="en-US" smtClean="0"/>
              <a:t>2. Going places we ought not to go - Doing things we ought not to do</a:t>
            </a:r>
          </a:p>
          <a:p>
            <a:pPr eaLnBrk="1" hangingPunct="1">
              <a:spcBef>
                <a:spcPct val="0"/>
              </a:spcBef>
            </a:pPr>
            <a:r>
              <a:rPr lang="en-US" altLang="en-US" smtClean="0"/>
              <a:t>3. Thinking thoughts we ought not to think.</a:t>
            </a:r>
          </a:p>
          <a:p>
            <a:pPr eaLnBrk="1" hangingPunct="1">
              <a:spcBef>
                <a:spcPct val="0"/>
              </a:spcBef>
            </a:pPr>
            <a:r>
              <a:rPr lang="en-US" altLang="en-US" smtClean="0"/>
              <a:t>B. Sometimes we are dirty spiritually and we need to make changes</a:t>
            </a:r>
          </a:p>
          <a:p>
            <a:pPr eaLnBrk="1" hangingPunct="1">
              <a:spcBef>
                <a:spcPct val="0"/>
              </a:spcBef>
            </a:pPr>
            <a:r>
              <a:rPr lang="en-US" altLang="en-US" smtClean="0"/>
              <a:t>1. Our spiritual garments must be kept pure - without spot, wrinkle, or blemish</a:t>
            </a:r>
          </a:p>
          <a:p>
            <a:pPr eaLnBrk="1" hangingPunct="1">
              <a:spcBef>
                <a:spcPct val="0"/>
              </a:spcBef>
            </a:pPr>
            <a:r>
              <a:rPr lang="en-US" altLang="en-US" smtClean="0"/>
              <a:t>2. It is so easy to drift and fall into sin</a:t>
            </a:r>
          </a:p>
          <a:p>
            <a:pPr eaLnBrk="1" hangingPunct="1">
              <a:spcBef>
                <a:spcPct val="0"/>
              </a:spcBef>
            </a:pPr>
            <a:r>
              <a:rPr lang="en-US" altLang="en-US" smtClean="0"/>
              <a:t>3. We can be restored</a:t>
            </a:r>
          </a:p>
          <a:p>
            <a:pPr eaLnBrk="1" hangingPunct="1">
              <a:spcBef>
                <a:spcPct val="0"/>
              </a:spcBef>
            </a:pPr>
            <a:r>
              <a:rPr lang="en-US" altLang="en-US" smtClean="0"/>
              <a:t>4. We must be ready to correct every mistake</a:t>
            </a:r>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BFF928F-0C8D-417C-AB3E-B8A6EDEE5410}" type="slidenum">
              <a:rPr lang="en-US" altLang="en-US" smtClean="0">
                <a:latin typeface="Arial" charset="0"/>
              </a:rPr>
              <a:pPr eaLnBrk="1" hangingPunct="1">
                <a:spcBef>
                  <a:spcPct val="0"/>
                </a:spcBef>
              </a:pPr>
              <a:t>13</a:t>
            </a:fld>
            <a:endParaRPr lang="en-US" altLang="en-US"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1. As you look into the divine mirror, how do you look?</a:t>
            </a:r>
          </a:p>
          <a:p>
            <a:pPr eaLnBrk="1" hangingPunct="1">
              <a:spcBef>
                <a:spcPct val="0"/>
              </a:spcBef>
            </a:pPr>
            <a:r>
              <a:rPr lang="en-US" altLang="en-US" smtClean="0"/>
              <a:t>a. Add some things</a:t>
            </a:r>
          </a:p>
          <a:p>
            <a:pPr eaLnBrk="1" hangingPunct="1">
              <a:spcBef>
                <a:spcPct val="0"/>
              </a:spcBef>
            </a:pPr>
            <a:r>
              <a:rPr lang="en-US" altLang="en-US" smtClean="0"/>
              <a:t>b. Take away other things</a:t>
            </a:r>
          </a:p>
          <a:p>
            <a:pPr eaLnBrk="1" hangingPunct="1">
              <a:spcBef>
                <a:spcPct val="0"/>
              </a:spcBef>
            </a:pPr>
            <a:r>
              <a:rPr lang="en-US" altLang="en-US" smtClean="0"/>
              <a:t>c. Change some actions - clean up any mess we have in our life</a:t>
            </a:r>
          </a:p>
          <a:p>
            <a:pPr eaLnBrk="1" hangingPunct="1">
              <a:spcBef>
                <a:spcPct val="0"/>
              </a:spcBef>
            </a:pPr>
            <a:r>
              <a:rPr lang="en-US" altLang="en-US" smtClean="0"/>
              <a:t>2. Remember that - In some parts of New Guinea the primitive Tribes have no mirrors. When visitors take pictures, the natives are able to recognize others in the picture but they do not know themselves.</a:t>
            </a:r>
          </a:p>
          <a:p>
            <a:pPr eaLnBrk="1" hangingPunct="1">
              <a:spcBef>
                <a:spcPct val="0"/>
              </a:spcBef>
            </a:pPr>
            <a:r>
              <a:rPr lang="en-US" altLang="en-US" smtClean="0"/>
              <a:t>3. Have you been looking in the mirror ?</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AE3F92A3-8579-4575-BD68-7F17B29494AD}" type="slidenum">
              <a:rPr lang="en-US" altLang="en-US" smtClean="0">
                <a:latin typeface="Arial" charset="0"/>
              </a:rPr>
              <a:pPr eaLnBrk="1" hangingPunct="1">
                <a:spcBef>
                  <a:spcPct val="0"/>
                </a:spcBef>
              </a:pPr>
              <a:t>14</a:t>
            </a:fld>
            <a:endParaRPr lang="en-US" altLang="en-US"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1. As you look into the divine mirror, how do you look?</a:t>
            </a:r>
          </a:p>
          <a:p>
            <a:pPr eaLnBrk="1" hangingPunct="1">
              <a:spcBef>
                <a:spcPct val="0"/>
              </a:spcBef>
            </a:pPr>
            <a:r>
              <a:rPr lang="en-US" altLang="en-US" smtClean="0"/>
              <a:t>a. Add some things</a:t>
            </a:r>
          </a:p>
          <a:p>
            <a:pPr eaLnBrk="1" hangingPunct="1">
              <a:spcBef>
                <a:spcPct val="0"/>
              </a:spcBef>
            </a:pPr>
            <a:r>
              <a:rPr lang="en-US" altLang="en-US" smtClean="0"/>
              <a:t>b. Take away other things</a:t>
            </a:r>
          </a:p>
          <a:p>
            <a:pPr eaLnBrk="1" hangingPunct="1">
              <a:spcBef>
                <a:spcPct val="0"/>
              </a:spcBef>
            </a:pPr>
            <a:r>
              <a:rPr lang="en-US" altLang="en-US" smtClean="0"/>
              <a:t>c. Change some actions - clean up any mess we have in our life</a:t>
            </a:r>
          </a:p>
          <a:p>
            <a:pPr eaLnBrk="1" hangingPunct="1">
              <a:spcBef>
                <a:spcPct val="0"/>
              </a:spcBef>
            </a:pPr>
            <a:r>
              <a:rPr lang="en-US" altLang="en-US" smtClean="0"/>
              <a:t>2. Remember that - In some parts of New Guinea the primitive Tribes have no mirrors. When visitors take pictures, the natives are able to recognize others in the picture but they do not know themselves.</a:t>
            </a:r>
          </a:p>
          <a:p>
            <a:pPr eaLnBrk="1" hangingPunct="1">
              <a:spcBef>
                <a:spcPct val="0"/>
              </a:spcBef>
            </a:pPr>
            <a:r>
              <a:rPr lang="en-US" altLang="en-US" smtClean="0"/>
              <a:t>3. Have you been looking in the mirror ?</a:t>
            </a: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3CECC10-7B5F-449E-8EFF-55F979E3874A}" type="slidenum">
              <a:rPr lang="en-US" altLang="en-US" smtClean="0">
                <a:latin typeface="Arial" charset="0"/>
              </a:rPr>
              <a:pPr eaLnBrk="1" hangingPunct="1">
                <a:spcBef>
                  <a:spcPct val="0"/>
                </a:spcBef>
              </a:pPr>
              <a:t>15</a:t>
            </a:fld>
            <a:endParaRPr lang="en-US" alt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0C8008C-21A9-4856-B4A6-7763EF291FD0}" type="slidenum">
              <a:rPr lang="en-US" altLang="en-US" smtClean="0">
                <a:latin typeface="Arial" charset="0"/>
              </a:rPr>
              <a:pPr eaLnBrk="1" hangingPunct="1">
                <a:spcBef>
                  <a:spcPct val="0"/>
                </a:spcBef>
              </a:pPr>
              <a:t>2</a:t>
            </a:fld>
            <a:endParaRPr lang="en-US" altLang="en-US"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1. When we look into this mirror {Bible} we can see:</a:t>
            </a:r>
          </a:p>
          <a:p>
            <a:pPr eaLnBrk="1" hangingPunct="1">
              <a:spcBef>
                <a:spcPct val="0"/>
              </a:spcBef>
            </a:pPr>
            <a:r>
              <a:rPr lang="en-US" altLang="en-US" smtClean="0"/>
              <a:t>a. Ourselves as God sees us</a:t>
            </a:r>
          </a:p>
          <a:p>
            <a:pPr eaLnBrk="1" hangingPunct="1">
              <a:spcBef>
                <a:spcPct val="0"/>
              </a:spcBef>
            </a:pPr>
            <a:r>
              <a:rPr lang="en-US" altLang="en-US" smtClean="0"/>
              <a:t>b. Ourselves as we really are.</a:t>
            </a:r>
          </a:p>
          <a:p>
            <a:pPr eaLnBrk="1" hangingPunct="1">
              <a:spcBef>
                <a:spcPct val="0"/>
              </a:spcBef>
            </a:pPr>
            <a:r>
              <a:rPr lang="en-US" altLang="en-US" smtClean="0"/>
              <a:t>c. Then we can make any changes that are needed.</a:t>
            </a:r>
          </a:p>
          <a:p>
            <a:pPr eaLnBrk="1" hangingPunct="1">
              <a:spcBef>
                <a:spcPct val="0"/>
              </a:spcBef>
            </a:pPr>
            <a:r>
              <a:rPr lang="en-US" altLang="en-US" smtClean="0"/>
              <a:t>2. How do you look when you stand before God's mirror?</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4CB29DC-3304-426C-8484-12D92A57F6EB}" type="slidenum">
              <a:rPr lang="en-US" altLang="en-US" smtClean="0">
                <a:latin typeface="Arial" charset="0"/>
              </a:rPr>
              <a:pPr eaLnBrk="1" hangingPunct="1">
                <a:spcBef>
                  <a:spcPct val="0"/>
                </a:spcBef>
              </a:pPr>
              <a:t>4</a:t>
            </a:fld>
            <a:endParaRPr lang="en-US" alt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1. </a:t>
            </a:r>
            <a:r>
              <a:rPr lang="en-US" altLang="en-US" b="1" smtClean="0"/>
              <a:t>Doers of the word</a:t>
            </a:r>
          </a:p>
          <a:p>
            <a:pPr eaLnBrk="1" hangingPunct="1">
              <a:spcBef>
                <a:spcPct val="0"/>
              </a:spcBef>
            </a:pPr>
            <a:r>
              <a:rPr lang="en-US" altLang="en-US" smtClean="0"/>
              <a:t>a. Action in our life - obedience to the word - It is faith in action -</a:t>
            </a:r>
          </a:p>
          <a:p>
            <a:pPr eaLnBrk="1" hangingPunct="1">
              <a:spcBef>
                <a:spcPct val="0"/>
              </a:spcBef>
            </a:pPr>
            <a:r>
              <a:rPr lang="en-US" altLang="en-US" smtClean="0"/>
              <a:t>b. Our word “Poet” comes from this word - a term denoting creative action</a:t>
            </a:r>
          </a:p>
          <a:p>
            <a:pPr eaLnBrk="1" hangingPunct="1">
              <a:spcBef>
                <a:spcPct val="0"/>
              </a:spcBef>
            </a:pPr>
            <a:r>
              <a:rPr lang="en-US" altLang="en-US" smtClean="0"/>
              <a:t>(1) Poetry is regarded as one of the most creative fields in all literature.</a:t>
            </a:r>
          </a:p>
          <a:p>
            <a:pPr eaLnBrk="1" hangingPunct="1">
              <a:spcBef>
                <a:spcPct val="0"/>
              </a:spcBef>
            </a:pPr>
            <a:r>
              <a:rPr lang="en-US" altLang="en-US" smtClean="0"/>
              <a:t>(2) A faithful Christian poetizes; his life is a perpetual poem, exhibiting the beauty and symmetry of a harmonious life, and demonstrating</a:t>
            </a:r>
          </a:p>
          <a:p>
            <a:pPr eaLnBrk="1" hangingPunct="1">
              <a:spcBef>
                <a:spcPct val="0"/>
              </a:spcBef>
            </a:pPr>
            <a:r>
              <a:rPr lang="en-US" altLang="en-US" smtClean="0"/>
              <a:t>always and everywhere the creative action of a productive life.</a:t>
            </a:r>
          </a:p>
          <a:p>
            <a:pPr eaLnBrk="1" hangingPunct="1">
              <a:spcBef>
                <a:spcPct val="0"/>
              </a:spcBef>
            </a:pPr>
            <a:r>
              <a:rPr lang="en-US" altLang="en-US" smtClean="0"/>
              <a:t>c. “keep on demonstrating yourselves as doers of the word.”</a:t>
            </a:r>
          </a:p>
          <a:p>
            <a:pPr eaLnBrk="1" hangingPunct="1">
              <a:spcBef>
                <a:spcPct val="0"/>
              </a:spcBef>
            </a:pPr>
            <a:r>
              <a:rPr lang="en-US" altLang="en-US" smtClean="0"/>
              <a:t>d. God has never blessed anybody in any age because of his faith until that persons faith was obedient to God’s will. One is not simply to keep on hearing the word, or even to keep on receiving it; our faith must express itself in action in our life in order to bless and to save.</a:t>
            </a:r>
          </a:p>
          <a:p>
            <a:pPr eaLnBrk="1" hangingPunct="1">
              <a:spcBef>
                <a:spcPct val="0"/>
              </a:spcBef>
            </a:pPr>
            <a:r>
              <a:rPr lang="en-US" altLang="en-US" smtClean="0"/>
              <a:t>2. </a:t>
            </a:r>
            <a:r>
              <a:rPr lang="en-US" altLang="en-US" b="1" smtClean="0"/>
              <a:t>Not Hearers only </a:t>
            </a:r>
            <a:r>
              <a:rPr lang="en-US" altLang="en-US" smtClean="0"/>
              <a:t>= no obedience follows</a:t>
            </a:r>
          </a:p>
          <a:p>
            <a:pPr eaLnBrk="1" hangingPunct="1">
              <a:spcBef>
                <a:spcPct val="0"/>
              </a:spcBef>
            </a:pPr>
            <a:r>
              <a:rPr lang="en-US" altLang="en-US" smtClean="0"/>
              <a:t>a. Some feel that just hearing the word preached is all they need.</a:t>
            </a:r>
          </a:p>
          <a:p>
            <a:pPr eaLnBrk="1" hangingPunct="1">
              <a:spcBef>
                <a:spcPct val="0"/>
              </a:spcBef>
            </a:pPr>
            <a:r>
              <a:rPr lang="en-US" altLang="en-US" smtClean="0"/>
              <a:t>b. Matthew 7:21 - “Not every one that says to me, Lord, Lord, shall enter into the kingdom of heaven; but he that does the will of my Father which is in heaven.”</a:t>
            </a:r>
          </a:p>
          <a:p>
            <a:pPr eaLnBrk="1" hangingPunct="1">
              <a:spcBef>
                <a:spcPct val="0"/>
              </a:spcBef>
            </a:pPr>
            <a:r>
              <a:rPr lang="en-US" altLang="en-US" smtClean="0"/>
              <a:t>c. Romans 2:13 “for not the hearers of the law </a:t>
            </a:r>
            <a:r>
              <a:rPr lang="en-US" altLang="en-US" i="1" smtClean="0"/>
              <a:t>are</a:t>
            </a:r>
            <a:r>
              <a:rPr lang="en-US" altLang="en-US" smtClean="0"/>
              <a:t> just in the sight of God, but the doers of the law will be justified.”</a:t>
            </a:r>
          </a:p>
          <a:p>
            <a:pPr eaLnBrk="1" hangingPunct="1">
              <a:spcBef>
                <a:spcPct val="0"/>
              </a:spcBef>
            </a:pPr>
            <a:r>
              <a:rPr lang="en-US" altLang="en-US" smtClean="0"/>
              <a:t>d. Luke 11:28 “blessed are those who hear the word of God and keep it.”</a:t>
            </a:r>
          </a:p>
          <a:p>
            <a:pPr eaLnBrk="1" hangingPunct="1">
              <a:spcBef>
                <a:spcPct val="0"/>
              </a:spcBef>
            </a:pPr>
            <a:r>
              <a:rPr lang="en-US" altLang="en-US" smtClean="0"/>
              <a:t>3. </a:t>
            </a:r>
            <a:r>
              <a:rPr lang="en-US" altLang="en-US" b="1" smtClean="0"/>
              <a:t>Deceiving your own selves</a:t>
            </a:r>
          </a:p>
          <a:p>
            <a:pPr eaLnBrk="1" hangingPunct="1">
              <a:spcBef>
                <a:spcPct val="0"/>
              </a:spcBef>
            </a:pPr>
            <a:r>
              <a:rPr lang="en-US" altLang="en-US" smtClean="0"/>
              <a:t>a. Deluding, not reasoning correctly.</a:t>
            </a:r>
          </a:p>
          <a:p>
            <a:pPr eaLnBrk="1" hangingPunct="1">
              <a:spcBef>
                <a:spcPct val="0"/>
              </a:spcBef>
            </a:pPr>
            <a:r>
              <a:rPr lang="en-US" altLang="en-US" smtClean="0"/>
              <a:t>b. Many people are deceiving themselves into believing that if they just hear the word of God it will benefit them.</a:t>
            </a:r>
          </a:p>
          <a:p>
            <a:pPr eaLnBrk="1" hangingPunct="1">
              <a:spcBef>
                <a:spcPct val="0"/>
              </a:spcBef>
            </a:pPr>
            <a:r>
              <a:rPr lang="en-US" altLang="en-US" smtClean="0"/>
              <a:t>c. Of course we must hear the truth to learn it, but there must be more than just hearing !</a:t>
            </a:r>
          </a:p>
          <a:p>
            <a:pPr eaLnBrk="1" hangingPunct="1">
              <a:spcBef>
                <a:spcPct val="0"/>
              </a:spcBef>
            </a:pPr>
            <a:r>
              <a:rPr lang="en-US" altLang="en-US" smtClean="0"/>
              <a:t>d. What benefit would it be if you could quote the entire New Testament if you did not practice any of it?</a:t>
            </a:r>
          </a:p>
          <a:p>
            <a:pPr eaLnBrk="1" hangingPunct="1">
              <a:spcBef>
                <a:spcPct val="0"/>
              </a:spcBef>
            </a:pPr>
            <a:r>
              <a:rPr lang="en-US" altLang="en-US" smtClean="0"/>
              <a:t>e. One who merely listens to a doctor, but never takes his advice, should not expect to receive benefits, likewise a disciple of Jesus is</a:t>
            </a:r>
          </a:p>
          <a:p>
            <a:pPr eaLnBrk="1" hangingPunct="1">
              <a:spcBef>
                <a:spcPct val="0"/>
              </a:spcBef>
            </a:pPr>
            <a:r>
              <a:rPr lang="en-US" altLang="en-US" smtClean="0"/>
              <a:t>regarded as a genuine one only if he abides in God’s word and lives by it.</a:t>
            </a:r>
          </a:p>
          <a:p>
            <a:pPr eaLnBrk="1" hangingPunct="1">
              <a:spcBef>
                <a:spcPct val="0"/>
              </a:spcBef>
            </a:pPr>
            <a:r>
              <a:rPr lang="en-US" altLang="en-US" smtClean="0"/>
              <a:t>f. That is one reason why we should look into the Divine Mirror!</a:t>
            </a:r>
          </a:p>
          <a:p>
            <a:pPr eaLnBrk="1" hangingPunct="1">
              <a:spcBef>
                <a:spcPct val="0"/>
              </a:spcBef>
            </a:pPr>
            <a:r>
              <a:rPr lang="en-US" altLang="en-US" smtClean="0"/>
              <a:t>g. God wants us to not only hear, but also obey His word!!</a:t>
            </a: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6FC28691-7B61-4667-886A-307FC63756CA}" type="slidenum">
              <a:rPr lang="en-US" altLang="en-US" smtClean="0">
                <a:latin typeface="Arial" charset="0"/>
              </a:rPr>
              <a:pPr eaLnBrk="1" hangingPunct="1">
                <a:spcBef>
                  <a:spcPct val="0"/>
                </a:spcBef>
              </a:pPr>
              <a:t>5</a:t>
            </a:fld>
            <a:endParaRPr lang="en-US" altLang="en-US"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verses</a:t>
            </a:r>
          </a:p>
          <a:p>
            <a:pPr eaLnBrk="1" hangingPunct="1">
              <a:spcBef>
                <a:spcPct val="0"/>
              </a:spcBef>
            </a:pPr>
            <a:r>
              <a:rPr lang="en-US" altLang="en-US" smtClean="0"/>
              <a:t>1. Look at natural face to see if it needs any changes</a:t>
            </a:r>
          </a:p>
          <a:p>
            <a:pPr eaLnBrk="1" hangingPunct="1">
              <a:spcBef>
                <a:spcPct val="0"/>
              </a:spcBef>
            </a:pPr>
            <a:r>
              <a:rPr lang="en-US" altLang="en-US" smtClean="0"/>
              <a:t>2. If a person takes a short glance and goes on without any changes, then it did them no good to see themselves</a:t>
            </a:r>
          </a:p>
          <a:p>
            <a:pPr eaLnBrk="1" hangingPunct="1">
              <a:spcBef>
                <a:spcPct val="0"/>
              </a:spcBef>
            </a:pPr>
            <a:r>
              <a:rPr lang="en-US" altLang="en-US" smtClean="0"/>
              <a:t>3. Or we can look closely and make the needed changes.</a:t>
            </a:r>
          </a:p>
          <a:p>
            <a:pPr eaLnBrk="1" hangingPunct="1">
              <a:spcBef>
                <a:spcPct val="0"/>
              </a:spcBef>
            </a:pPr>
            <a:r>
              <a:rPr lang="en-US" altLang="en-US" smtClean="0"/>
              <a:t>4. As we read the Bible we should ask: “What is included in this verse, or chapter, that applies to me that I need to do!”</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EC9758A-1FBE-4278-B5CA-C8BE3E971FCF}" type="slidenum">
              <a:rPr lang="en-US" altLang="en-US" smtClean="0">
                <a:latin typeface="Arial" charset="0"/>
              </a:rPr>
              <a:pPr eaLnBrk="1" hangingPunct="1">
                <a:spcBef>
                  <a:spcPct val="0"/>
                </a:spcBef>
              </a:pPr>
              <a:t>6</a:t>
            </a:fld>
            <a:endParaRPr lang="en-US" altLang="en-US"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In some part of New Guinea the primitive Tribes have no mirrors. When visitors take pictures, the natives are able to recognize others in the picture but they do not know themselves.</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B883D7F-178C-47DB-92F4-276D2F9FF12A}" type="slidenum">
              <a:rPr lang="en-US" altLang="en-US" smtClean="0">
                <a:latin typeface="Arial" charset="0"/>
              </a:rPr>
              <a:pPr eaLnBrk="1" hangingPunct="1">
                <a:spcBef>
                  <a:spcPct val="0"/>
                </a:spcBef>
              </a:pPr>
              <a:t>7</a:t>
            </a:fld>
            <a:endParaRPr lang="en-US" alt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D. Perfect law of liberty [notice 3 things] v. 25</a:t>
            </a:r>
          </a:p>
          <a:p>
            <a:pPr eaLnBrk="1" hangingPunct="1">
              <a:spcBef>
                <a:spcPct val="0"/>
              </a:spcBef>
            </a:pPr>
            <a:r>
              <a:rPr lang="en-US" altLang="en-US" smtClean="0"/>
              <a:t>1. Law - the N.T. contains “law” or basic principles which must guide our life</a:t>
            </a:r>
          </a:p>
          <a:p>
            <a:pPr eaLnBrk="1" hangingPunct="1">
              <a:spcBef>
                <a:spcPct val="0"/>
              </a:spcBef>
            </a:pPr>
            <a:r>
              <a:rPr lang="en-US" altLang="en-US" smtClean="0"/>
              <a:t>2. Perfect law - perfect means complete, or last, or end. The New Testament is God's law that is without defect. It is God’s final revelation.</a:t>
            </a:r>
          </a:p>
          <a:p>
            <a:pPr eaLnBrk="1" hangingPunct="1">
              <a:spcBef>
                <a:spcPct val="0"/>
              </a:spcBef>
            </a:pPr>
            <a:r>
              <a:rPr lang="en-US" altLang="en-US" smtClean="0"/>
              <a:t>3. Perfect law of Liberty - Law and liberty are not contradictory.</a:t>
            </a:r>
          </a:p>
          <a:p>
            <a:pPr eaLnBrk="1" hangingPunct="1">
              <a:spcBef>
                <a:spcPct val="0"/>
              </a:spcBef>
            </a:pPr>
            <a:r>
              <a:rPr lang="en-US" altLang="en-US" smtClean="0"/>
              <a:t>a. The only truly free people, spiritually speaking, are those who have voluntarily submitted themselves to God because of their love and</a:t>
            </a:r>
          </a:p>
          <a:p>
            <a:pPr eaLnBrk="1" hangingPunct="1">
              <a:spcBef>
                <a:spcPct val="0"/>
              </a:spcBef>
            </a:pPr>
            <a:r>
              <a:rPr lang="en-US" altLang="en-US" smtClean="0"/>
              <a:t>appreciation.</a:t>
            </a:r>
          </a:p>
          <a:p>
            <a:pPr eaLnBrk="1" hangingPunct="1">
              <a:spcBef>
                <a:spcPct val="0"/>
              </a:spcBef>
            </a:pPr>
            <a:r>
              <a:rPr lang="en-US" altLang="en-US" smtClean="0"/>
              <a:t>b. It is a law of liberty, because obedience to it sets one free from the bondage of sin and Satan, and spiritual death.</a:t>
            </a:r>
          </a:p>
          <a:p>
            <a:pPr eaLnBrk="1" hangingPunct="1">
              <a:spcBef>
                <a:spcPct val="0"/>
              </a:spcBef>
            </a:pPr>
            <a:r>
              <a:rPr lang="en-US" altLang="en-US" smtClean="0"/>
              <a:t>c. "To obey God is liberty," said the scholarly Seneca.</a:t>
            </a:r>
          </a:p>
          <a:p>
            <a:pPr eaLnBrk="1" hangingPunct="1">
              <a:spcBef>
                <a:spcPct val="0"/>
              </a:spcBef>
            </a:pPr>
            <a:r>
              <a:rPr lang="en-US" altLang="en-US" smtClean="0"/>
              <a:t>E. Doer of the work = blessed</a:t>
            </a:r>
          </a:p>
          <a:p>
            <a:pPr eaLnBrk="1" hangingPunct="1">
              <a:spcBef>
                <a:spcPct val="0"/>
              </a:spcBef>
            </a:pPr>
            <a:r>
              <a:rPr lang="en-US" altLang="en-US" smtClean="0"/>
              <a:t>1. Jn. 13:17 “If you know these things, blessed are you if you do them.”</a:t>
            </a:r>
          </a:p>
          <a:p>
            <a:pPr eaLnBrk="1" hangingPunct="1">
              <a:spcBef>
                <a:spcPct val="0"/>
              </a:spcBef>
            </a:pPr>
            <a:r>
              <a:rPr lang="en-US" altLang="en-US" smtClean="0"/>
              <a:t>2. In Mt. 7:24ff Jesus said the wise builder would be blessed because his house would stand.</a:t>
            </a:r>
          </a:p>
          <a:p>
            <a:pPr eaLnBrk="1" hangingPunct="1">
              <a:spcBef>
                <a:spcPct val="0"/>
              </a:spcBef>
            </a:pPr>
            <a:r>
              <a:rPr lang="en-US" altLang="en-US" smtClean="0"/>
              <a:t>3. Faithful obedience is necessary to be blessed by God.</a:t>
            </a: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8612EAE-7819-4ABA-9FCF-C1CED87ABA33}" type="slidenum">
              <a:rPr lang="en-US" altLang="en-US" smtClean="0">
                <a:latin typeface="Arial" charset="0"/>
              </a:rPr>
              <a:pPr eaLnBrk="1" hangingPunct="1">
                <a:spcBef>
                  <a:spcPct val="0"/>
                </a:spcBef>
              </a:pPr>
              <a:t>8</a:t>
            </a:fld>
            <a:endParaRPr lang="en-US" altLang="en-US"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smtClean="0"/>
              <a:t>1. THE IMPORTANCE OF THE DIVINE MIRROR</a:t>
            </a:r>
          </a:p>
          <a:p>
            <a:pPr eaLnBrk="1" hangingPunct="1">
              <a:spcBef>
                <a:spcPct val="0"/>
              </a:spcBef>
            </a:pPr>
            <a:r>
              <a:rPr lang="en-US" altLang="en-US" smtClean="0"/>
              <a:t>A. It is essential to have God's approval</a:t>
            </a:r>
          </a:p>
          <a:p>
            <a:pPr eaLnBrk="1" hangingPunct="1">
              <a:spcBef>
                <a:spcPct val="0"/>
              </a:spcBef>
            </a:pPr>
            <a:r>
              <a:rPr lang="en-US" altLang="en-US" smtClean="0"/>
              <a:t>1. 2 Cor. 10:18 “For not he who commends himself is approved, but whom the Lord commends.”</a:t>
            </a:r>
          </a:p>
          <a:p>
            <a:pPr eaLnBrk="1" hangingPunct="1">
              <a:spcBef>
                <a:spcPct val="0"/>
              </a:spcBef>
            </a:pPr>
            <a:r>
              <a:rPr lang="en-US" altLang="en-US" smtClean="0"/>
              <a:t>2. I Jn. 3:22 “whatever we ask we receive from Him, because we keep His commandments and do those things that are pleasing in His sight.”</a:t>
            </a:r>
          </a:p>
          <a:p>
            <a:pPr eaLnBrk="1" hangingPunct="1">
              <a:spcBef>
                <a:spcPct val="0"/>
              </a:spcBef>
            </a:pPr>
            <a:r>
              <a:rPr lang="en-US" altLang="en-US" smtClean="0"/>
              <a:t>B. Two basic responsibilities</a:t>
            </a:r>
          </a:p>
          <a:p>
            <a:pPr eaLnBrk="1" hangingPunct="1">
              <a:spcBef>
                <a:spcPct val="0"/>
              </a:spcBef>
            </a:pPr>
            <a:r>
              <a:rPr lang="en-US" altLang="en-US" smtClean="0"/>
              <a:t>1. Coming to have God's approval</a:t>
            </a:r>
          </a:p>
          <a:p>
            <a:pPr eaLnBrk="1" hangingPunct="1">
              <a:spcBef>
                <a:spcPct val="0"/>
              </a:spcBef>
            </a:pPr>
            <a:r>
              <a:rPr lang="en-US" altLang="en-US" smtClean="0"/>
              <a:t>2. Keeping God's approval</a:t>
            </a:r>
          </a:p>
          <a:p>
            <a:pPr eaLnBrk="1" hangingPunct="1">
              <a:spcBef>
                <a:spcPct val="0"/>
              </a:spcBef>
            </a:pPr>
            <a:r>
              <a:rPr lang="en-US" altLang="en-US" smtClean="0"/>
              <a:t>C. We may be approved in our own sight, and still not have the approval of God. It is possible to be approved in the sight of others without having God's approval.</a:t>
            </a:r>
          </a:p>
          <a:p>
            <a:pPr eaLnBrk="1" hangingPunct="1">
              <a:spcBef>
                <a:spcPct val="0"/>
              </a:spcBef>
            </a:pPr>
            <a:r>
              <a:rPr lang="en-US" altLang="en-US" smtClean="0"/>
              <a:t>D. How can we tell if we are approved by God?</a:t>
            </a: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54EF320-4241-431C-9EB6-7C0A87A77B4C}" type="slidenum">
              <a:rPr lang="en-US" altLang="en-US" smtClean="0">
                <a:latin typeface="Arial" charset="0"/>
              </a:rPr>
              <a:pPr eaLnBrk="1" hangingPunct="1">
                <a:spcBef>
                  <a:spcPct val="0"/>
                </a:spcBef>
              </a:pPr>
              <a:t>9</a:t>
            </a:fld>
            <a:endParaRPr lang="en-US" altLang="en-US"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1. Look into God's mirror.</a:t>
            </a:r>
          </a:p>
          <a:p>
            <a:pPr eaLnBrk="1" hangingPunct="1">
              <a:spcBef>
                <a:spcPct val="0"/>
              </a:spcBef>
            </a:pPr>
            <a:r>
              <a:rPr lang="en-US" altLang="en-US" smtClean="0"/>
              <a:t>2. 2 Tim. 2:15 “Study to show yourself approved unto God, a workman that needs not to be ashamed, rightly dividing the word of truth.”</a:t>
            </a:r>
          </a:p>
          <a:p>
            <a:pPr eaLnBrk="1" hangingPunct="1">
              <a:spcBef>
                <a:spcPct val="0"/>
              </a:spcBef>
            </a:pPr>
            <a:r>
              <a:rPr lang="en-US" altLang="en-US" smtClean="0"/>
              <a:t>3. We must examine our lives before the divine mirror</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C5C0C784-E7F3-4FB0-B2A7-CBC9CC828ED6}" type="slidenum">
              <a:rPr lang="en-US" altLang="en-US" smtClean="0">
                <a:latin typeface="Arial" charset="0"/>
              </a:rPr>
              <a:pPr eaLnBrk="1" hangingPunct="1">
                <a:spcBef>
                  <a:spcPct val="0"/>
                </a:spcBef>
              </a:pPr>
              <a:t>10</a:t>
            </a:fld>
            <a:endParaRPr lang="en-US" alt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BF7EF4F-20A6-462F-8C77-53AF7851E90B}" type="datetimeFigureOut">
              <a:rPr lang="en-US"/>
              <a:pPr>
                <a:defRPr/>
              </a:pPr>
              <a:t>4/21/2015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0E4D99-688F-4BA7-B532-88B206565313}" type="slidenum">
              <a:rPr lang="en-US"/>
              <a:pPr>
                <a:defRPr/>
              </a:pPr>
              <a:t>‹#›</a:t>
            </a:fld>
            <a:endParaRPr lang="en-US"/>
          </a:p>
        </p:txBody>
      </p:sp>
    </p:spTree>
    <p:extLst>
      <p:ext uri="{BB962C8B-B14F-4D97-AF65-F5344CB8AC3E}">
        <p14:creationId xmlns:p14="http://schemas.microsoft.com/office/powerpoint/2010/main" val="2348527214"/>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6F50E65-02B4-482D-A7BD-10E6245D9677}" type="datetimeFigureOut">
              <a:rPr lang="en-US"/>
              <a:pPr>
                <a:defRPr/>
              </a:pPr>
              <a:t>4/21/2015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FABC1B-306E-4B9B-91B4-23E1AA85F1DD}" type="slidenum">
              <a:rPr lang="en-US"/>
              <a:pPr>
                <a:defRPr/>
              </a:pPr>
              <a:t>‹#›</a:t>
            </a:fld>
            <a:endParaRPr lang="en-US"/>
          </a:p>
        </p:txBody>
      </p:sp>
    </p:spTree>
    <p:extLst>
      <p:ext uri="{BB962C8B-B14F-4D97-AF65-F5344CB8AC3E}">
        <p14:creationId xmlns:p14="http://schemas.microsoft.com/office/powerpoint/2010/main" val="3500039703"/>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0FB60C0-8685-41E3-BBB0-2D10E024C7D9}" type="datetimeFigureOut">
              <a:rPr lang="en-US"/>
              <a:pPr>
                <a:defRPr/>
              </a:pPr>
              <a:t>4/21/2015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AEBABB-A7C7-46A0-BB64-05E7137A2B6A}" type="slidenum">
              <a:rPr lang="en-US"/>
              <a:pPr>
                <a:defRPr/>
              </a:pPr>
              <a:t>‹#›</a:t>
            </a:fld>
            <a:endParaRPr lang="en-US"/>
          </a:p>
        </p:txBody>
      </p:sp>
    </p:spTree>
    <p:extLst>
      <p:ext uri="{BB962C8B-B14F-4D97-AF65-F5344CB8AC3E}">
        <p14:creationId xmlns:p14="http://schemas.microsoft.com/office/powerpoint/2010/main" val="186030224"/>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574FA58-902E-49D1-9298-AFCC5814EE03}" type="datetimeFigureOut">
              <a:rPr lang="en-US"/>
              <a:pPr>
                <a:defRPr/>
              </a:pPr>
              <a:t>4/21/2015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5E622F0-7C28-45B5-BDCF-58ED34E8819B}" type="slidenum">
              <a:rPr lang="en-US"/>
              <a:pPr>
                <a:defRPr/>
              </a:pPr>
              <a:t>‹#›</a:t>
            </a:fld>
            <a:endParaRPr lang="en-US"/>
          </a:p>
        </p:txBody>
      </p:sp>
    </p:spTree>
    <p:extLst>
      <p:ext uri="{BB962C8B-B14F-4D97-AF65-F5344CB8AC3E}">
        <p14:creationId xmlns:p14="http://schemas.microsoft.com/office/powerpoint/2010/main" val="971446768"/>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C9CF6DE-FB8F-4AC2-BE35-F26D771FFBD8}" type="datetimeFigureOut">
              <a:rPr lang="en-US"/>
              <a:pPr>
                <a:defRPr/>
              </a:pPr>
              <a:t>4/21/2015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F235B19-0FCB-4A88-ABDE-84BDB1B5CC5A}" type="slidenum">
              <a:rPr lang="en-US"/>
              <a:pPr>
                <a:defRPr/>
              </a:pPr>
              <a:t>‹#›</a:t>
            </a:fld>
            <a:endParaRPr lang="en-US"/>
          </a:p>
        </p:txBody>
      </p:sp>
    </p:spTree>
    <p:extLst>
      <p:ext uri="{BB962C8B-B14F-4D97-AF65-F5344CB8AC3E}">
        <p14:creationId xmlns:p14="http://schemas.microsoft.com/office/powerpoint/2010/main" val="1979512406"/>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DE5F7CE-80B2-4297-B9E6-10A1CC6A7966}" type="datetimeFigureOut">
              <a:rPr lang="en-US"/>
              <a:pPr>
                <a:defRPr/>
              </a:pPr>
              <a:t>4/21/2015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CDA3DFB-09F7-47D0-BCB4-4157BBBC4B05}" type="slidenum">
              <a:rPr lang="en-US"/>
              <a:pPr>
                <a:defRPr/>
              </a:pPr>
              <a:t>‹#›</a:t>
            </a:fld>
            <a:endParaRPr lang="en-US"/>
          </a:p>
        </p:txBody>
      </p:sp>
    </p:spTree>
    <p:extLst>
      <p:ext uri="{BB962C8B-B14F-4D97-AF65-F5344CB8AC3E}">
        <p14:creationId xmlns:p14="http://schemas.microsoft.com/office/powerpoint/2010/main" val="640901748"/>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3F71CD2-42AC-4F5C-938A-33966F604955}" type="datetimeFigureOut">
              <a:rPr lang="en-US"/>
              <a:pPr>
                <a:defRPr/>
              </a:pPr>
              <a:t>4/21/2015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0DC48AB-615C-4E75-BD46-C5D9483E4B2E}" type="slidenum">
              <a:rPr lang="en-US"/>
              <a:pPr>
                <a:defRPr/>
              </a:pPr>
              <a:t>‹#›</a:t>
            </a:fld>
            <a:endParaRPr lang="en-US"/>
          </a:p>
        </p:txBody>
      </p:sp>
    </p:spTree>
    <p:extLst>
      <p:ext uri="{BB962C8B-B14F-4D97-AF65-F5344CB8AC3E}">
        <p14:creationId xmlns:p14="http://schemas.microsoft.com/office/powerpoint/2010/main" val="2287417270"/>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3AF06D9-CDF6-4C23-A2FE-0C7CCA697A32}" type="datetimeFigureOut">
              <a:rPr lang="en-US"/>
              <a:pPr>
                <a:defRPr/>
              </a:pPr>
              <a:t>4/21/2015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6744D67-E2F2-426F-97E1-775F832D42FE}" type="slidenum">
              <a:rPr lang="en-US"/>
              <a:pPr>
                <a:defRPr/>
              </a:pPr>
              <a:t>‹#›</a:t>
            </a:fld>
            <a:endParaRPr lang="en-US"/>
          </a:p>
        </p:txBody>
      </p:sp>
    </p:spTree>
    <p:extLst>
      <p:ext uri="{BB962C8B-B14F-4D97-AF65-F5344CB8AC3E}">
        <p14:creationId xmlns:p14="http://schemas.microsoft.com/office/powerpoint/2010/main" val="249065771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26D0278-CC06-432B-92DA-02C9F759B392}" type="datetimeFigureOut">
              <a:rPr lang="en-US"/>
              <a:pPr>
                <a:defRPr/>
              </a:pPr>
              <a:t>4/21/2015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3F2E4DB-85DA-4591-87AE-DF092174993A}" type="slidenum">
              <a:rPr lang="en-US"/>
              <a:pPr>
                <a:defRPr/>
              </a:pPr>
              <a:t>‹#›</a:t>
            </a:fld>
            <a:endParaRPr lang="en-US"/>
          </a:p>
        </p:txBody>
      </p:sp>
    </p:spTree>
    <p:extLst>
      <p:ext uri="{BB962C8B-B14F-4D97-AF65-F5344CB8AC3E}">
        <p14:creationId xmlns:p14="http://schemas.microsoft.com/office/powerpoint/2010/main" val="4194878938"/>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3B0620D-EF3F-4FCB-B7AE-190D0FF0956B}" type="datetimeFigureOut">
              <a:rPr lang="en-US"/>
              <a:pPr>
                <a:defRPr/>
              </a:pPr>
              <a:t>4/21/2015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50A0262-D793-48D7-8BA6-D0C81F22DD3D}" type="slidenum">
              <a:rPr lang="en-US"/>
              <a:pPr>
                <a:defRPr/>
              </a:pPr>
              <a:t>‹#›</a:t>
            </a:fld>
            <a:endParaRPr lang="en-US"/>
          </a:p>
        </p:txBody>
      </p:sp>
    </p:spTree>
    <p:extLst>
      <p:ext uri="{BB962C8B-B14F-4D97-AF65-F5344CB8AC3E}">
        <p14:creationId xmlns:p14="http://schemas.microsoft.com/office/powerpoint/2010/main" val="1659797541"/>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B30633E-E104-4F85-8F32-E4D84239A2AD}" type="datetimeFigureOut">
              <a:rPr lang="en-US"/>
              <a:pPr>
                <a:defRPr/>
              </a:pPr>
              <a:t>4/21/2015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09DE063-7F8D-4618-9190-0931D70A41F2}" type="slidenum">
              <a:rPr lang="en-US"/>
              <a:pPr>
                <a:defRPr/>
              </a:pPr>
              <a:t>‹#›</a:t>
            </a:fld>
            <a:endParaRPr lang="en-US"/>
          </a:p>
        </p:txBody>
      </p:sp>
    </p:spTree>
    <p:extLst>
      <p:ext uri="{BB962C8B-B14F-4D97-AF65-F5344CB8AC3E}">
        <p14:creationId xmlns:p14="http://schemas.microsoft.com/office/powerpoint/2010/main" val="2996357206"/>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170BF82-913F-4037-B2EE-D9CE6D1425DB}" type="datetimeFigureOut">
              <a:rPr lang="en-US"/>
              <a:pPr>
                <a:defRPr/>
              </a:pPr>
              <a:t>4/21/2015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EF9DCA2-6617-4495-9BA4-3B5214258C9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fad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Arial" charset="0"/>
        </a:defRPr>
      </a:lvl6pPr>
      <a:lvl7pPr marL="914400" algn="ctr" rtl="0" eaLnBrk="1" fontAlgn="base" hangingPunct="1">
        <a:spcBef>
          <a:spcPct val="0"/>
        </a:spcBef>
        <a:spcAft>
          <a:spcPct val="0"/>
        </a:spcAft>
        <a:defRPr sz="4400">
          <a:solidFill>
            <a:schemeClr val="tx1"/>
          </a:solidFill>
          <a:latin typeface="Arial" charset="0"/>
        </a:defRPr>
      </a:lvl7pPr>
      <a:lvl8pPr marL="1371600" algn="ctr" rtl="0" eaLnBrk="1" fontAlgn="base" hangingPunct="1">
        <a:spcBef>
          <a:spcPct val="0"/>
        </a:spcBef>
        <a:spcAft>
          <a:spcPct val="0"/>
        </a:spcAft>
        <a:defRPr sz="4400">
          <a:solidFill>
            <a:schemeClr val="tx1"/>
          </a:solidFill>
          <a:latin typeface="Arial" charset="0"/>
        </a:defRPr>
      </a:lvl8pPr>
      <a:lvl9pPr marL="1828800" algn="ctr" rtl="0" eaLnBrk="1" fontAlgn="base" hangingPunct="1">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docid=mNWA-JM1Vp3chM&amp;tbnid=Mk4exSWrNKU8hM:&amp;ved=0CAUQjRw&amp;url=http%3A%2F%2Feofdreams.com%2Fmirror.html&amp;ei=BhNgU5r9EMblsAT9xIHICQ&amp;bvm=bv.65636070,d.aWw&amp;psig=AFQjCNGWx5GFJbd6h7pNGSYK4HSDyEVm7Q&amp;ust=1398891625317192"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http://gogreenwiththetroll2queen.com/public/images/mirror_fram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0013" y="230188"/>
            <a:ext cx="6707187" cy="665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611606" y="2564669"/>
            <a:ext cx="2185214" cy="1754326"/>
          </a:xfrm>
          <a:prstGeom prst="rect">
            <a:avLst/>
          </a:prstGeom>
          <a:noFill/>
        </p:spPr>
        <p:txBody>
          <a:bodyPr wrap="none">
            <a:spAutoFit/>
          </a:bodyPr>
          <a:lstStyle/>
          <a:p>
            <a:pPr algn="ctr">
              <a:defRPr/>
            </a:pPr>
            <a:r>
              <a:rPr lang="en-US" sz="5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God’s</a:t>
            </a:r>
          </a:p>
          <a:p>
            <a:pPr algn="ctr">
              <a:defRPr/>
            </a:pPr>
            <a:r>
              <a:rPr lang="en-US" sz="5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Mirror</a:t>
            </a:r>
          </a:p>
        </p:txBody>
      </p:sp>
      <p:sp>
        <p:nvSpPr>
          <p:cNvPr id="4" name="Rectangle 3"/>
          <p:cNvSpPr/>
          <p:nvPr/>
        </p:nvSpPr>
        <p:spPr>
          <a:xfrm>
            <a:off x="3447892" y="4318994"/>
            <a:ext cx="2505814" cy="584775"/>
          </a:xfrm>
          <a:prstGeom prst="rect">
            <a:avLst/>
          </a:prstGeom>
          <a:noFill/>
        </p:spPr>
        <p:txBody>
          <a:bodyPr wrap="none">
            <a:spAutoFit/>
          </a:bodyPr>
          <a:lstStyle/>
          <a:p>
            <a:pPr algn="ctr">
              <a:defRPr/>
            </a:pPr>
            <a:r>
              <a:rPr lang="en-US" sz="3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Jas. 1:22-25</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evel 1"/>
          <p:cNvSpPr/>
          <p:nvPr/>
        </p:nvSpPr>
        <p:spPr>
          <a:xfrm>
            <a:off x="381000" y="0"/>
            <a:ext cx="8458200" cy="914400"/>
          </a:xfrm>
          <a:prstGeom prst="bevel">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1. Importance of the Divine Mirror</a:t>
            </a:r>
          </a:p>
        </p:txBody>
      </p:sp>
      <p:sp>
        <p:nvSpPr>
          <p:cNvPr id="11267" name="TextBox 2"/>
          <p:cNvSpPr txBox="1">
            <a:spLocks noChangeArrowheads="1"/>
          </p:cNvSpPr>
          <p:nvPr/>
        </p:nvSpPr>
        <p:spPr bwMode="auto">
          <a:xfrm>
            <a:off x="0" y="5041900"/>
            <a:ext cx="91440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endParaRPr lang="en-US" altLang="en-US" sz="2800"/>
          </a:p>
          <a:p>
            <a:pPr eaLnBrk="1" hangingPunct="1">
              <a:spcBef>
                <a:spcPct val="0"/>
              </a:spcBef>
              <a:buFontTx/>
              <a:buNone/>
            </a:pPr>
            <a:r>
              <a:rPr lang="en-US" altLang="en-US" sz="2800"/>
              <a:t>“Study to show yourself </a:t>
            </a:r>
            <a:r>
              <a:rPr lang="en-US" altLang="en-US" sz="2800" u="sng"/>
              <a:t>approved unto God</a:t>
            </a:r>
            <a:r>
              <a:rPr lang="en-US" altLang="en-US" sz="2800"/>
              <a:t>, a workman that needs not to be ashamed, rightly dividing the word of truth.”   						</a:t>
            </a:r>
            <a:r>
              <a:rPr lang="en-US" altLang="en-US" sz="2800">
                <a:solidFill>
                  <a:srgbClr val="FFFF00"/>
                </a:solidFill>
              </a:rPr>
              <a:t>2 Tim. 2:15</a:t>
            </a:r>
          </a:p>
        </p:txBody>
      </p:sp>
      <p:sp>
        <p:nvSpPr>
          <p:cNvPr id="11268" name="AutoShape 5" descr="data:image/jpeg;base64,/9j/4AAQSkZJRgABAQAAAQABAAD/2wCEAAkGBxQSEhUUEBQVFRQVFBUUFBQVFBQUFRQUFBQWFhQVFBQYHSggGBolHBQUITEhJSkrLy4uGB8zODMsNygtLisBCgoKDg0OGhAQGiwkHBwsLCwsLCwsLCwsLCwsLCwsLCwsLCwsLCwsLCwsLCwsLCwsLCwsLCwsLCwsLCwsLCw3LP/AABEIARYAtQMBIgACEQEDEQH/xAAcAAABBAMBAAAAAAAAAAAAAAAAAwQGBwECBQj/xABSEAABAwICBwIFDwgIBQUAAAABAAIDBBESIQUGBzFBUWETkSJxc4HRFCMkMlJTYnKSobGywdLwJTVCgpOis8IWMzRDY4O0xAgVF6PhRFRkdMP/xAAYAQEBAQEBAAAAAAAAAAAAAAAAAQIDBP/EACARAQEAAwADAAMBAQAAAAAAAAABAhExEiFBAzJRYRP/2gAMAwEAAhEDEQA/ALxQhCAQhCAQhCAQhIOrYxIIi9olLS9sZcA9zAbFwbvIB49UC65GsuslPQRdpVPwgmzGjN8jvcsbvJ+YcSF0aupbEx8khwsY1z3E8GtFye4Ly7rRp2SvqX1ExOZIiZwiiv4DAOfEniblS3TWOO0y05tiq5XEUkbKdnAvHaynqb+A3xWPjXDi2k6UBv6rJ6GGC3zMUWDbLd6x5OvhFs6rbYySGaRjABy7eEGw8pFmbdWk+JWzSVTJWNkic17HgOa9pDmuB3EEb15OyU/2O60GmqRSyOPYVBswE5Rzn2uHkH7iOeHrezJjLDS+EIWkMzXi7HBwuRdpBF2ktcLjiCCPGFtzboQhAIQhAIQhAIQhAIQhAIQtJpWsa5zyGtaC5zibBrQLkk8AAg2JUH132mQaPl7ARunnsC5rSGtZiF2h7zfwiCDYA5Ebri9cso6vWKpqZGSlkMVzCx5dgaDi7FgYLWc4Nu55zF+OQUt1E2ZywTQVlVM4TM7QyQ5SXJDo2XmxbgwtyscxkbKba1rpKj23wEHtKWYOHCN8bxfkS4tI7lAdOa3y1WkIa2QFghkiMbIzcshZJie0E2xOcC4HcDe25WVtv0JE6j9VBoE0L424wAC+OR4YWO5gFzSOVjzKpASdyzlbG8JLFhbS9oLK+NkNKJmRh2OVzjgx+CWiPC1xxN8Ik34gKvCg9FgFZt21JJ6bMKUckwFki6jexvW7QRYgkEEEEEggg3BBGYIOd0NFggEoLSrtp0cui3QB0sdYYWxFwaSHHJr3tkByu3FmbEErk7OdoX/L4vU88bpIAS6Mx4ccZcbubhJAc0kk7wQSd/CC4ErTQhz2MvbG5rMXLE4C/muteTH/ADi36nbNCD4FNKW83vjY7zNGK/epxqvrJBXw9rTk5HC9jhZ8brXwuHiIzBIK30fq9TwQdhDExrMOE+C1xcbWxPJHhO6lVfJs0rYHxxU87jFKB20rHOha0sxYS+MSXeLHLfmTu3rXuOesb/i5UKqtmOsc8dXLo6ue5zml4jc9xeQ+P2zA92bmlt3Nvwaedlaq0zZoIQhECEIQNdJaRip4zJUSMijFgXyODG3O4XPHosaL0nDUxiSmkZLGSQHscHC43i43HoqU2+Vb3VtPATaNsAkF8m45ZHsc4+IRt8VzzVi7M9T3aMp5GSStkfLJ2jsAIjaA0NAbfM5C5OXzIuvTo6709W6mxaOlEc8TxJZwaWysAcHxuxAjMG46tG7eKF1k120hWRCOqkLIntDsDYuxErTuLr5vb58J5K0odsdGZ3xvZK2EWDJ8Jdjd+leMeEG7rHO+dwMrwvazrpT6QEEVIHObE5z3SuYWZluEMY1wBtxOQ3N38M2tYy/wlsk12hoHSxVV2xzFrhKAXYHtBFnNGZaQRmN1utx2tqO0FszY4tGVDt5dJIxrmWILTHgebOvcOuBlY2KqbCsiSym/434ze6m+vm0CTSMTIAzsomlrn3cHOlkaMibCzWgkm2dzY5WsoWxYaVthWbWpJ8ByWbLS/NbNUGGuW4WpCyCqNi66VYLJNpQ4qNRsXIAWrAlLoLC0jtPnfQthGJlTdgfO0iz427zza91mg2y9tmMgprqztJpX0rX1c7WTtB7VuBwJcCf6toBuCLWtfrmqGxXSwNlrysZ8JXW1j0v6or5aqLFHjka+POz29mxrGuuNx8AHLddTDQOvGlap7KaB0Je+4E0kdiMIu5xIIaSBnYN8yrlourr1P150fFRQRyyCKSGJrXMMbycbW4XPZhacWLM5Z+EbpjfaZzU4sCBha1oJLiAAXHe4gWJPUpvV6Vgic1ks0Ub3+0a+RrXO4eCCc81HtV9oFNXTOhjD2SXd2bXtPrjGtBLwRcN4+CTfLug+1vVaVs0tdiY6F3ZAgkh7DZsYaG2sRfPI8TlxO7XKT3qrlQobsm0g+bR7O0JcY3viBJuS1ti0X6BwHmQqzfRhtc1IfpCJktPbt4A4BjiGiWN1i5mI5BwLbgnLMg2vcUvBrhWtg7BtXKIcOHAHA+DuwiS2INtwDrW6L05pnR4qYJYHOcxsrHRucwgPDXizsJIIBsTwVLbR9lbKOnNTRPkcyOxmikIcQzcZGOAG7K4PC5vlYyxrG6VsBZt7HDe1xuFsPd7ZvetBJ+MlJtQqeOWVkcwxRveGub7oOqKMWK4NVRYMwCWl8jW2Nz63a979CFjTrukO0/FwjH+MkWtlY9/WyzhtvB7/ABekKDAf+Lj0rdsv4uPSsBnQ2O7P8c1hrb7ge/z/AGIrcvHL52+lAlA4Hvb6VrYXtY96yWWzse/mg37T8Xb6UB4/Bb6VqI78D387W+kIa3oe/pf7ECzZB+C30oMg/Bb6UmW2yse/8cllzLbwd9t/HPp0Kml23EjfwW+lZ7Vv4t6VoGDke/xfeCyGjgD39CeXIFDZQTN5/R6Vu2VnM/N6UiYeh+V1I5dCtxDxIPygmlmRXtm8D9CwZ2+6WvZ8r8P0hxw2+s3vXUh0L2eF02YlpZ5oxiza5khiaXcL4gTbPKySJllWIZpKWRksTsEjQ2WN7bGwey4yOWbXWIPMgrsTaW0hpd7IC7tSPCbG0MjYLZGR56B2888hnmy0zTufJExgxOeynYwcXPcxjWjzkhWhqrsvbSvhnfUSdvG4PcGYRHyczMYiCCQTcXvuC1jEzynq/Us1S0EKGljgBxFoJe73Ujjd5HS5sOgCF2ELo84UI2v6ejptHTRuI7SpY6CJnE4xZ77cmtJN+dhxCm6jGv8AoijlpZJq6ESimjklbYuY8YW4i1r2EEA4Rle25BR2ztvr8XlWfNUUhS+rmjW1EzGSNDmCSbEDxD5oWWBtlx3EcEns5/tEd/fGmw8vSbrp7qO0+qozwDpeG72TT3zsbXuOI3eY5+ut47LNVaLjCPly/eSg1WoveB8uX7y6iyAoxtzhqtQ+8D5cv3luNV6H3gfLl+8uiAtgEN1zhqtQe8D5cv3luNVtH+8D5Uv3k/ss2VTZo3VXRnvH7033lluq2jPef3pvvJ3hRhQ2ajVbRnvP7033ln+jGjfeB8qb7ydYUYUNmv8ARjRnvA+VP95H9GdGe8/vT/eTnCsYEXZt/RrRnvP70/3kf0Z0Z71+9P8AeTgsWpYhuuFrJq7RCI+p4gHeDZ+OUgEkC2FzuvJc3S4s2nBzIoqtp/VrpAd/iXd1hb7Hf+r9YLg6Rb4FN/8ARqv9a/oPoRrEmyuFPV0sz82xepnP4+CGMxEDna5HVegqedr2texwc1wDmuBuHAi4IPEKhtH0kM9fTw1AcYpY4meC7CQ4wjBnyuAPOr00dQR08TIoWhkbBZrRwG/jvNyTfqmP0/J8OUIQtOYUK2qa1v0dTxuZAyYSy9k8S3MeDC5zmkDi4AgXuBnkdymqjm0XR0dRo2qZKQA2F8rXHcx8Q7Rjr9C0ea44oKf0FVQTaSdJSR9lA+dpjjsBhHaUQd4IyALsRtwuk9SpcNRGBbwpJQetqqnOWYt3Hzb1zdnZ9fi8oP41IujqdIBPCCDcyy4c91qmAm+efzrLp8TMhbALdzVkNUYYAWwat2tW7WIEw1bhiVDFu2NUIYVkMTkRJRsKBoI1ns0+bTpQUyDndis9guq2lSjaRBxvU6PUy7raJKChTQhOskeGBx5Fpz3ZOBzUXr3EspjxNFUnzurXnmefMqf640uGnffddl9+7EL7lAa8jDT4b29RVNr78Pq14be/G1kreLek05FRjtewZLUhlKYDKCWRtbFd7hY5OuGjz9De8dFVnbQxS4S3tI2SYTvbjaHWPiuqE0XQNqK2kik9o8U4cPdNbGHFv62HD516EAtuViZsoQhVgLga5atf8whELqiWGIuBkbGGeutBBDXFwJAuOHnuu+hB580Fq5PQV0cNS0A47scCC2RnqilAe224G242ISWpcV54Tf2r5Cd+eKpgHA/TdT/X386Ufkh/q4FX+pbfZEGW58ufIeqafobd438dyz9dZyLBlj3eJDWJ3VR5jxLVkaOZNsaVbGl2RpZkSBBsSVbCnLIU4ZCgatgSzKdO2RJxHCqhmynS7KZPGRJVrFQ0ZTJVtOnIatwEDdsCUESVQgimv1PekktxdGO94Cq2vZYQDlQ1A7q54+xWxtDHsGT4zPrhVNVjwKbh7BmFt1vZr8rWFu4eILNdMHU1Z1Nnq3xytc6CNkUTmTgXPata3DgB32INzuyVzU7XBrQ92JwADnWw4iBmcI3X5LhbP/zdTeT/AJipCrGMrsIQhVAhCEFbbQD+U6TyQ/1cKr/U2QieAA5OfJfLfaopzlmLb+RU82jH8pUnkv8AdQqAalvAqIQRnjeG57vX4L8eg5rN66zkW3Wx5jxfatWRp9XR+EPF9q1jiRzJxxpwyJKxxJwyJVCTIkuyJKsjSzWKhJkSXaxbhq2AQahq3AWUIBCEIBCEII3tCdaieeToz3SNVS6QN2wdaKYnhm6tcTl5+vnVt7QSPUT77sUd7b7do29lUNfJcQ2/9nNbxerTa/mss5OmHFw6gD8n03k/5ipAo/qAfyfTeT+0qQLUYvQhCEQIQhBV2019tI0nkv8AcxKA6mtvUxG9sMjued54LfQVOtqv5wpPJf7iNV9qp/aYja9pHG9r29dgzvhNt/MePgcfXWci/q2Pwh4vtWscSeVTMx4vtWGMW3JqyNLNYtmtSgagw1q3AWQFlAWWUIQCEIQCEIQCEIQRraG29E8c3RjveFTdS/2g5U0o7qxXDtKPsCT40Y/fCpWQ+0HKCQZC3/qQd1h9A8QWMnTDi79nR/JtN5P+YqRqObO/zdTfEP13KRrbF6EIQiBCEIKn2tH2dSeS/wD3Yq71aeRUR5/3xv1tJD6VYO2E+zaXyR/jxqu9XnWqG5Z9ryOXhxX+xY+u0/WPS87c1hrVvIM1loW3ENC3AQAsoBZQhAIQhAIQhAIQhAIWCUm56CM7TZMNA8jhJEe54VJSu9r5KTPLjUA8CR85Vz7UHfk9xO7tIr+LtByVJTuzF/cP33v/AFw33z71jLrrhyr72dfm2m+IfruUjUb2cfm2m+IfruUkWpxzvQhCFUCEIQVHtk/tlL5F38aNVxoEeyRuylvw91H0PXkrF20H2XSeSf8ANNEq20IfZJPJ5Pzxrne12n6x6jeshDkBdHFssrCygEIQgEIWEGULF1qXINrrVzkm56QklQKvkTWWdITTrn1FSpsMNpj76NPWWEf9zzqlZnZt+I7+L0A+gK2to8t9F/5kX8RVDUnNvxHfxFjLrt+Plegtm/5tpviH67lJVGtm/wCbaXyZ+u5SVbnHK9CEIVQIQhBT220+y6PyUn8WJVpol1qg5/pnlnmzmfSrJ23/ANsovJS/xYVWmjHevvyPtjzyzbvt9q53rtj+seq3IC1cUAro4t0LW6LoN7outMSwXIN7rBcky9JuegVc9IvlSL5k2kmQLyTJnNOkZZ0ymnU2pSeoXOnmWs0yZyyKBvr9N+TB0kiPdJdVVOfafFd9foVZGvEn5PA4dpH9foqzqHZt+K7n7vqs5OuHHorZt+bKXyf8zlJVHNnX5tpfJ/zOUjW5xyy6EIQqgQhNNLaSjpoXzzuwxxjE91nOsLgXwtBJ38EFTbcv7XReSm/iwqs9Fu9ff4z/ACrp60ayP0hWvlc4mMOc2BuYDIQ8YbA5guADjfO56ADk6PHrz+hJ+r0P2Lneu2PI9Vl2aMSQD1nGujiXxLGJI41qZEC5etDIm7pUk+ZA4dKkZJU2fMkJJlNhaWZNJJklLMmskqilJZkyllWJZU1keookem73Ie5JOKDna7uvRAf4kf1iq6qfbNt7k/WU+11d7D/zGfSVX9SfCHxT0/SWa6YcekdnR/JtL5IfSVI1SOy/Xb1M8U1QZHxyuhjgAGLs5ZHNZYXOTDjBPLDkLnO7l0x455TVCEIVZC8+7SNa9Iy1NVTlssdMzGx0TYbh0LTbtpJMJOFwzvcAC3Un0EtJog9rmvALXAtcDuIIsQfMg8i6PPhDxfzBL0X9c/8AW5dOvpSdOwNlc1ubWuc1p5tDwAe4BKUTrTP64hvtyXKu85Hp2OTet+0TCCXetzKujgdGRJulTZ0qSdKmw5fKkHSpu+VIvkUUvJKkJJUi+VIPkRSj5U3kkWj3pF71Bl70g5yy5yRcVAOKTcUErQlByNc3exR5Rn0lQCc+EPEfrKea5O9jDl2rP5ioFOfCz5Hr+kpXTHh1SmTtoxBi7UlgiwXD8ZDQ3CRmDc71cuyCq0gTPHXNn7JmExvqA8PDyTjY10nhPbax4gedQTZNA12lYS+3gxPe2/u+yDRbrZzu5ehVrGM/kvwIQhbcwq12u6+SUTfUsEbhLNESJ3ZMYwktd2fupB3Nu057lZSp7/iIqI+zpI7jte0keBxEWDC6/IFxZ8k8kWKg0dk4W5faE5oj68/9b7OqaUB8L8dEpBOGyvJNr3F/HbPcTbxLneu0vp6MpXkg25pRzjyPcqlh2r1bAGtFLbyM/TM+udfm8SVO1yr/APi/sajp/idT3Hotbc/FaJceR7km4nke5Vl/1cq+VL+xqOv+J0HeOtsHa5V33Uvj7Goz/wC4h4rJeTyPcknE8j3KuxtZqr2Labx9lPb6/wCLodtXqfc0/wCzn+/+LqbPFPnk8j3JJ9+R7lBf+qdTl4NP+zny3fD6nuPRDdqlQd7acf5c/I/CPK3nRfFNHE8km5Q07T6jlB5opvvLV20qblAc+Ec3XPN3Qd46qbPGpe5JlRI7RpTwh/ZzdPhdT3HpdMbQpT7yP8uXl0d+LoeKXErQlRI6+yf4Xj7OW31lg68v4iM+JkvXmeg+UOth4ulrmfY7fKs+hygdY7w79D9bxldfTWsbqloY7AG4g7Jkl7gZZm+XhHguLWOzBG6xt4sSNSaP9HaQkp5o5oThkjLXMO/MNsQRxBBII5Er0hqLrE7SFI2ofCYSS5tiQWvw5F8Z34b3GYG47xYnzFL9g+hekdllfHNoul7Ij1qJsMg4tkjAa4EdfbeJwKuKfkSxCELbkjuvmtLNG0jp3DE8kMhjvbHI4GwPwQAXHoCvMOmdKy1Uz56l5fK/e47gODWj9Fo4BWb/AMRFYe3pYzfCyGSS3Aue4N7wGfvdV3tA7HaF9LG6d0r5pI2udI2TCGuc0GzGDwbC/G+5StT1NqOpJg1wJ3cue7K62Erb52/HmS2sGiHUlTLTyZ9lI6MOtYPAPguHjaQbcLpiGBZ03Lfh2ZGfB7v/AAsh7Pg93/hNC0LeCIvNmNc48mNLj3BTS+VOO0Z8HuHoWe1Z8HuHoTXAM+YNiOII3gjgUYE1F3TovZ8HuHoWRIz4PcPQmdlthTUPKnnaR/B7h6FjHH8H5vQmeFbYE1DdO8cfwfm9CMUfwfm9CadmsdkpqLunwdH8D930IL4/gfN6EwMayIwmobp8Hx/A+b0LPax8Q38eZNKejdI7DEx8jt+GNjnutzs0EonpHRuwyMcx+/C9rmOA4EtcAVdRN08M0XAN/HmTeaVh3W3bt3Llbkm3ZrdrAMyE1IbtOsQIF+QXZ1P1qm0dOJIiSwkCaG/gyt+x44O+wkLr7M9TRX1JFSyVsDI+0Pguj7QkgNa15G7Mm45KQ7VdSKGkphLSetStcwOiMrn9ox7sOLC9xIIJBuMrX8yS9LlL6XFo6uZPFHNEcUcjGyMPNrgCPFvQoXsTqHP0Wxrv7uWZjT8HHj+YvI8yF0cKztZ1IdpKGN1PhFRAXYA42EjH2xxl3A3a0gnkRle64OxjU6voZppKpvYwvjwiHGx+OTE0iSzCQLAOF73OLoraQhs00ro6OpifDO0PjkaWuaRwPEciN4PBeT9P6GkoqiSmntjjIBI3Oa5oc1zehBHnuOC9dqKa57P6TSZa+fGyVowiWIta8tvfC7ECHC5O8XFzY5qWLLp551P1ak0jVNp4yG5Y5HG/gxNc0PIyN3eELDddeo9DaJhpImw00bY42CwAG/m5x3ucd5JzK5WpupdNoxjhTBznvtjlkIdI4C9m3AADRc5ADzqRpC3aE7StRoq+B0kbA2rjaTFIBYyYRfspD+k07hf2pNxxB82B9xlxV+6z7WBRaRdSvpy6KPAJZA71y742vBYy1iBjaMzzVMap6vyaQqmU0RDC4Pe5xBc2NrWk3IHDFhb+sFK1jdOUMlglPtN6HmpJnQVTDHI3gc2ubwex25zTzHiNjcJmo30NWwSZclGnJSrG3iWW5rS63PNRoEJ9q/oh1ZUw00Zwulfhxb8LQC57rcbNa4242T/U/VWfSUuCAWY3+tmcD2ceVwCf0nHKzRnnfIZrXU3Sw0fpCOadjj2LpmSMHtg7s5Iy3PiHG3erJ/Wbf49LaA0JDRQthpmBjGj9Z54ve79Jx4krna86qx6RpnROwtlALoJSM45OGe/CdxHLqAuPsy1+dpQztkhETocDhhcXtLZMYAJIHhDAfGp0ujg8h19K6GWSGQWfFI+N/K7HFpIvwNrjoQpjsj1XNbWCV4aaelc10gcLh7y1xjY0WsbODXG/C3NW3rTs3oq+XtpWvjlNsb4XBhkAFhjDgWnIAXte3Fd/QGg4KKEQ0rMDBnvJLnHe57jm5xtvKz4+27n6dFUprfsrrajSMs0T4nRTyYu0kcQ6JpAGEst4QbawscwBuV1oWmZdOZq3oWOipo6eG+GNtsR3vcSXPe7qXEnzoXTQiBCEIBCEIBCEIIprds/o9IuEk4eyUDD2sTgx5aNzXXBa63UXCd6panUujmuFKw4n2xyPOOR9twLuA6AAIQgdax6uU1dF2VXGHt3tObXsPNjxm0/Txuqo01sOkBJo6prm8GVDSD55YwQfkIQi7R6g2T1skvZmWmb7p2OV1hxIb2Yv4rhTXSWxKH1O1tPO8VLbl0kmcct/0Swf1YHAi554kIU0bqFM2WVpk7PHS4gbX7Wa38JTHV/Ymxrg6unMgH91CDG09HSE4iPi4T1QhNRblVq0FDHBG2OBjY42izWMaGtA8QUX1n2bUNdKZpWvjldbG+F+DHYWBc0gtJtxtfIZoQqy7OrOrdPQRdlSswtJxOcSXPe7die45n6BwXXQhAIQhAIQhAIQhB//2Q==">
            <a:hlinkClick r:id="rId3"/>
          </p:cNvPr>
          <p:cNvSpPr>
            <a:spLocks noChangeAspect="1" noChangeArrowheads="1"/>
          </p:cNvSpPr>
          <p:nvPr/>
        </p:nvSpPr>
        <p:spPr bwMode="auto">
          <a:xfrm>
            <a:off x="53975" y="-1265238"/>
            <a:ext cx="1724025" cy="2647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7" name="Picture 2" descr="http://3.bp.blogspot.com/-Qs30xaqVLUA/UI5rAR7BEbI/AAAAAAAAL40/YFGQMrUp0Qg/s1600/bible-Sunligh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9995" y="942108"/>
            <a:ext cx="6347951" cy="464093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4" descr="http://gogreenwiththetroll2queen.com/public/images/mirror_frame.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00288" y="1219200"/>
            <a:ext cx="4619625" cy="29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3785274" y="2122516"/>
            <a:ext cx="1669048" cy="1323439"/>
          </a:xfrm>
          <a:prstGeom prst="rect">
            <a:avLst/>
          </a:prstGeom>
          <a:noFill/>
        </p:spPr>
        <p:txBody>
          <a:bodyPr wrap="none">
            <a:spAutoFit/>
          </a:bodyPr>
          <a:lstStyle/>
          <a:p>
            <a:pPr algn="ctr">
              <a:defRPr/>
            </a:pPr>
            <a:r>
              <a:rPr lang="en-US" sz="4000" b="1" dirty="0">
                <a:ln w="17780" cmpd="sng">
                  <a:solidFill>
                    <a:schemeClr val="accent1">
                      <a:tint val="3000"/>
                    </a:schemeClr>
                  </a:solidFill>
                  <a:prstDash val="solid"/>
                  <a:miter lim="800000"/>
                </a:ln>
                <a:solidFill>
                  <a:srgbClr val="FFFF00"/>
                </a:solidFill>
                <a:effectLst>
                  <a:glow rad="101600">
                    <a:srgbClr val="00B0F0">
                      <a:alpha val="60000"/>
                    </a:srgbClr>
                  </a:glow>
                  <a:outerShdw blurRad="55000" dist="50800" dir="5400000" algn="tl">
                    <a:srgbClr val="000000">
                      <a:alpha val="33000"/>
                    </a:srgbClr>
                  </a:outerShdw>
                </a:effectLst>
              </a:rPr>
              <a:t>God’s</a:t>
            </a:r>
          </a:p>
          <a:p>
            <a:pPr algn="ctr">
              <a:defRPr/>
            </a:pPr>
            <a:r>
              <a:rPr lang="en-US" sz="4000" b="1" dirty="0">
                <a:ln w="17780" cmpd="sng">
                  <a:solidFill>
                    <a:schemeClr val="accent1">
                      <a:tint val="3000"/>
                    </a:schemeClr>
                  </a:solidFill>
                  <a:prstDash val="solid"/>
                  <a:miter lim="800000"/>
                </a:ln>
                <a:solidFill>
                  <a:srgbClr val="FFFF00"/>
                </a:solidFill>
                <a:effectLst>
                  <a:glow rad="101600">
                    <a:srgbClr val="00B0F0">
                      <a:alpha val="60000"/>
                    </a:srgbClr>
                  </a:glow>
                  <a:outerShdw blurRad="55000" dist="50800" dir="5400000" algn="tl">
                    <a:srgbClr val="000000">
                      <a:alpha val="33000"/>
                    </a:srgbClr>
                  </a:outerShdw>
                </a:effectLst>
              </a:rPr>
              <a:t>Mirror</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2"/>
          <p:cNvSpPr txBox="1">
            <a:spLocks noChangeArrowheads="1"/>
          </p:cNvSpPr>
          <p:nvPr/>
        </p:nvSpPr>
        <p:spPr bwMode="auto">
          <a:xfrm>
            <a:off x="-20638" y="1014413"/>
            <a:ext cx="9144001"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 typeface="Arial" charset="0"/>
              <a:buNone/>
            </a:pPr>
            <a:r>
              <a:rPr lang="en-US" altLang="en-US" sz="2800"/>
              <a:t>1. See how we look</a:t>
            </a:r>
          </a:p>
          <a:p>
            <a:pPr eaLnBrk="1" hangingPunct="1">
              <a:spcBef>
                <a:spcPct val="0"/>
              </a:spcBef>
              <a:buFontTx/>
              <a:buNone/>
            </a:pPr>
            <a:r>
              <a:rPr lang="en-US" altLang="en-US" sz="2800">
                <a:solidFill>
                  <a:srgbClr val="00FFFF"/>
                </a:solidFill>
              </a:rPr>
              <a:t>	</a:t>
            </a:r>
            <a:r>
              <a:rPr lang="en-US" altLang="en-US" sz="2700">
                <a:solidFill>
                  <a:srgbClr val="00FFFF"/>
                </a:solidFill>
              </a:rPr>
              <a:t>Added – Subtracted – Changed</a:t>
            </a:r>
          </a:p>
          <a:p>
            <a:pPr eaLnBrk="1" hangingPunct="1">
              <a:spcBef>
                <a:spcPct val="0"/>
              </a:spcBef>
              <a:buFontTx/>
              <a:buNone/>
            </a:pPr>
            <a:endParaRPr lang="en-US" altLang="en-US" sz="1200">
              <a:solidFill>
                <a:srgbClr val="00FFFF"/>
              </a:solidFill>
            </a:endParaRPr>
          </a:p>
          <a:p>
            <a:pPr eaLnBrk="1" hangingPunct="1">
              <a:spcBef>
                <a:spcPct val="0"/>
              </a:spcBef>
              <a:buFontTx/>
              <a:buNone/>
            </a:pPr>
            <a:r>
              <a:rPr lang="en-US" altLang="en-US" sz="2800"/>
              <a:t>2. Improve our image</a:t>
            </a:r>
          </a:p>
        </p:txBody>
      </p:sp>
      <p:pic>
        <p:nvPicPr>
          <p:cNvPr id="12291" name="Picture 2" descr="http://fc09.deviantart.net/fs71/f/2012/280/7/9/mirror_png_by_doloresdevelde-d5h40i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849313"/>
            <a:ext cx="1244600" cy="197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4"/>
          <p:cNvSpPr txBox="1">
            <a:spLocks noChangeArrowheads="1"/>
          </p:cNvSpPr>
          <p:nvPr/>
        </p:nvSpPr>
        <p:spPr bwMode="auto">
          <a:xfrm>
            <a:off x="0" y="3830638"/>
            <a:ext cx="86106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 typeface="Arial" charset="0"/>
              <a:buNone/>
            </a:pPr>
            <a:r>
              <a:rPr lang="en-US" altLang="en-US" sz="2800"/>
              <a:t>1. Look in Divine Mirror  -  To see how we look</a:t>
            </a:r>
          </a:p>
          <a:p>
            <a:pPr eaLnBrk="1" hangingPunct="1">
              <a:spcBef>
                <a:spcPct val="0"/>
              </a:spcBef>
              <a:buFontTx/>
              <a:buNone/>
            </a:pPr>
            <a:r>
              <a:rPr lang="en-US" altLang="en-US" sz="2800"/>
              <a:t>	</a:t>
            </a:r>
            <a:r>
              <a:rPr lang="en-US" altLang="en-US" sz="2800">
                <a:solidFill>
                  <a:srgbClr val="00FFFF"/>
                </a:solidFill>
              </a:rPr>
              <a:t> </a:t>
            </a:r>
            <a:r>
              <a:rPr lang="en-US" altLang="en-US" sz="2700">
                <a:solidFill>
                  <a:srgbClr val="00FFFF"/>
                </a:solidFill>
              </a:rPr>
              <a:t>Added – Subtracted – Changed</a:t>
            </a:r>
          </a:p>
          <a:p>
            <a:pPr eaLnBrk="1" hangingPunct="1">
              <a:spcBef>
                <a:spcPct val="0"/>
              </a:spcBef>
              <a:buFontTx/>
              <a:buNone/>
            </a:pPr>
            <a:endParaRPr lang="en-US" altLang="en-US" sz="2800">
              <a:solidFill>
                <a:srgbClr val="00FFFF"/>
              </a:solidFill>
            </a:endParaRPr>
          </a:p>
          <a:p>
            <a:pPr eaLnBrk="1" hangingPunct="1">
              <a:spcBef>
                <a:spcPct val="0"/>
              </a:spcBef>
              <a:buFont typeface="Arial" charset="0"/>
              <a:buNone/>
            </a:pPr>
            <a:r>
              <a:rPr lang="en-US" altLang="en-US" sz="2800"/>
              <a:t>2. Improve our Spiritual Image</a:t>
            </a:r>
          </a:p>
        </p:txBody>
      </p:sp>
      <p:sp>
        <p:nvSpPr>
          <p:cNvPr id="7" name="Bevel 6"/>
          <p:cNvSpPr/>
          <p:nvPr/>
        </p:nvSpPr>
        <p:spPr>
          <a:xfrm>
            <a:off x="381000" y="0"/>
            <a:ext cx="8458200" cy="914400"/>
          </a:xfrm>
          <a:prstGeom prst="bevel">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2. Purpose of the Divine Mirror</a:t>
            </a:r>
          </a:p>
        </p:txBody>
      </p:sp>
      <p:pic>
        <p:nvPicPr>
          <p:cNvPr id="8" name="Picture 2" descr="http://3.bp.blogspot.com/-Qs30xaqVLUA/UI5rAR7BEbI/AAAAAAAAL40/YFGQMrUp0Qg/s1600/bible-Sunlight.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67399" y="4368119"/>
            <a:ext cx="3275013" cy="250575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5" name="Picture 4" descr="http://gogreenwiththetroll2queen.com/public/images/mirror_frame.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7763" y="4254500"/>
            <a:ext cx="2593975"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6913067" y="4692442"/>
            <a:ext cx="1221809" cy="954107"/>
          </a:xfrm>
          <a:prstGeom prst="rect">
            <a:avLst/>
          </a:prstGeom>
          <a:noFill/>
        </p:spPr>
        <p:txBody>
          <a:bodyPr wrap="none">
            <a:spAutoFit/>
          </a:bodyPr>
          <a:lstStyle/>
          <a:p>
            <a:pPr algn="ctr">
              <a:defRPr/>
            </a:pPr>
            <a:r>
              <a:rPr lang="en-US" sz="2800" b="1" dirty="0">
                <a:ln w="17780" cmpd="sng">
                  <a:solidFill>
                    <a:schemeClr val="accent1">
                      <a:tint val="3000"/>
                    </a:schemeClr>
                  </a:solidFill>
                  <a:prstDash val="solid"/>
                  <a:miter lim="800000"/>
                </a:ln>
                <a:solidFill>
                  <a:srgbClr val="FFFF00"/>
                </a:solidFill>
                <a:effectLst>
                  <a:glow rad="101600">
                    <a:srgbClr val="00B0F0">
                      <a:alpha val="60000"/>
                    </a:srgbClr>
                  </a:glow>
                  <a:outerShdw blurRad="55000" dist="50800" dir="5400000" algn="tl">
                    <a:srgbClr val="000000">
                      <a:alpha val="33000"/>
                    </a:srgbClr>
                  </a:outerShdw>
                </a:effectLst>
              </a:rPr>
              <a:t>God’s</a:t>
            </a:r>
          </a:p>
          <a:p>
            <a:pPr algn="ctr">
              <a:defRPr/>
            </a:pPr>
            <a:r>
              <a:rPr lang="en-US" sz="2800" b="1" dirty="0">
                <a:ln w="17780" cmpd="sng">
                  <a:solidFill>
                    <a:schemeClr val="accent1">
                      <a:tint val="3000"/>
                    </a:schemeClr>
                  </a:solidFill>
                  <a:prstDash val="solid"/>
                  <a:miter lim="800000"/>
                </a:ln>
                <a:solidFill>
                  <a:srgbClr val="FFFF00"/>
                </a:solidFill>
                <a:effectLst>
                  <a:glow rad="101600">
                    <a:srgbClr val="00B0F0">
                      <a:alpha val="60000"/>
                    </a:srgbClr>
                  </a:glow>
                  <a:outerShdw blurRad="55000" dist="50800" dir="5400000" algn="tl">
                    <a:srgbClr val="000000">
                      <a:alpha val="33000"/>
                    </a:srgbClr>
                  </a:outerShdw>
                </a:effectLst>
              </a:rPr>
              <a:t>Mirror</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5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12295"/>
                                        </p:tgtEl>
                                        <p:attrNameLst>
                                          <p:attrName>style.visibility</p:attrName>
                                        </p:attrNameLst>
                                      </p:cBhvr>
                                      <p:to>
                                        <p:strVal val="visible"/>
                                      </p:to>
                                    </p:set>
                                    <p:animEffect transition="in" filter="fade">
                                      <p:cBhvr>
                                        <p:cTn id="10" dur="250"/>
                                        <p:tgtEl>
                                          <p:spTgt spid="12295"/>
                                        </p:tgtEl>
                                      </p:cBhvr>
                                    </p:animEffect>
                                  </p:childTnLst>
                                </p:cTn>
                              </p:par>
                              <p:par>
                                <p:cTn id="11" presetID="10"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250"/>
                                        <p:tgtEl>
                                          <p:spTgt spid="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215241"/>
            <a:ext cx="6553200" cy="4739759"/>
          </a:xfrm>
          <a:prstGeom prst="rect">
            <a:avLst/>
          </a:prstGeom>
          <a:noFill/>
        </p:spPr>
        <p:txBody>
          <a:bodyPr>
            <a:spAutoFit/>
          </a:bodyPr>
          <a:lstStyle/>
          <a:p>
            <a:pPr>
              <a:defRPr/>
            </a:pPr>
            <a:r>
              <a:rPr lang="en-US" sz="3200" dirty="0"/>
              <a:t>God demands certain things…</a:t>
            </a:r>
          </a:p>
          <a:p>
            <a:pPr>
              <a:defRPr/>
            </a:pPr>
            <a:endParaRPr lang="en-US" sz="3200" dirty="0"/>
          </a:p>
          <a:p>
            <a:pPr>
              <a:defRPr/>
            </a:pPr>
            <a:endParaRPr lang="en-US" sz="2800" dirty="0"/>
          </a:p>
          <a:p>
            <a:pPr>
              <a:buFont typeface="Wingdings" pitchFamily="2" charset="2"/>
              <a:buChar char="§"/>
              <a:defRPr/>
            </a:pPr>
            <a:r>
              <a:rPr lang="en-US" sz="3000" dirty="0"/>
              <a:t> Study</a:t>
            </a:r>
          </a:p>
          <a:p>
            <a:pPr lvl="1">
              <a:buFont typeface="Wingdings" pitchFamily="2" charset="2"/>
              <a:buChar char="§"/>
              <a:defRPr/>
            </a:pPr>
            <a:r>
              <a:rPr lang="en-US" sz="3000" dirty="0"/>
              <a:t> </a:t>
            </a:r>
            <a:r>
              <a:rPr lang="en-US" sz="3000" dirty="0">
                <a:solidFill>
                  <a:srgbClr val="FFFF00"/>
                </a:solidFill>
              </a:rPr>
              <a:t>Pray</a:t>
            </a:r>
          </a:p>
          <a:p>
            <a:pPr lvl="2">
              <a:buFont typeface="Wingdings" pitchFamily="2" charset="2"/>
              <a:buChar char="§"/>
              <a:defRPr/>
            </a:pPr>
            <a:r>
              <a:rPr lang="en-US" sz="3000" dirty="0"/>
              <a:t> Attend</a:t>
            </a:r>
          </a:p>
          <a:p>
            <a:pPr lvl="3">
              <a:buFont typeface="Wingdings" pitchFamily="2" charset="2"/>
              <a:buChar char="§"/>
              <a:defRPr/>
            </a:pPr>
            <a:r>
              <a:rPr lang="en-US" sz="3000" dirty="0"/>
              <a:t> </a:t>
            </a:r>
            <a:r>
              <a:rPr lang="en-US" sz="3000" dirty="0">
                <a:solidFill>
                  <a:srgbClr val="FFFF00"/>
                </a:solidFill>
              </a:rPr>
              <a:t>Working</a:t>
            </a:r>
          </a:p>
          <a:p>
            <a:pPr lvl="4">
              <a:buFont typeface="Wingdings" pitchFamily="2" charset="2"/>
              <a:buChar char="§"/>
              <a:defRPr/>
            </a:pPr>
            <a:r>
              <a:rPr lang="en-US" sz="3000" dirty="0"/>
              <a:t> Teaching</a:t>
            </a:r>
          </a:p>
          <a:p>
            <a:pPr lvl="5">
              <a:buFont typeface="Wingdings" pitchFamily="2" charset="2"/>
              <a:buChar char="§"/>
              <a:defRPr/>
            </a:pPr>
            <a:r>
              <a:rPr lang="en-US" sz="3000" dirty="0"/>
              <a:t> </a:t>
            </a:r>
            <a:r>
              <a:rPr lang="en-US" sz="3000" dirty="0">
                <a:solidFill>
                  <a:srgbClr val="FFFF00"/>
                </a:solidFill>
              </a:rPr>
              <a:t>Giving</a:t>
            </a:r>
          </a:p>
          <a:p>
            <a:pPr lvl="6">
              <a:buFont typeface="Wingdings" pitchFamily="2" charset="2"/>
              <a:buChar char="§"/>
              <a:defRPr/>
            </a:pPr>
            <a:r>
              <a:rPr lang="en-US" sz="3000" dirty="0"/>
              <a:t> Helping Others</a:t>
            </a:r>
          </a:p>
        </p:txBody>
      </p:sp>
      <p:sp>
        <p:nvSpPr>
          <p:cNvPr id="5" name="Bevel 4"/>
          <p:cNvSpPr/>
          <p:nvPr/>
        </p:nvSpPr>
        <p:spPr>
          <a:xfrm>
            <a:off x="381000" y="0"/>
            <a:ext cx="8458200" cy="914400"/>
          </a:xfrm>
          <a:prstGeom prst="bevel">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800" b="1" dirty="0"/>
              <a:t>3. Reflections of the Divine Mirror</a:t>
            </a:r>
          </a:p>
        </p:txBody>
      </p:sp>
      <p:pic>
        <p:nvPicPr>
          <p:cNvPr id="6" name="Picture 2" descr="http://3.bp.blogspot.com/-Qs30xaqVLUA/UI5rAR7BEbI/AAAAAAAAL40/YFGQMrUp0Qg/s1600/bible-Sunligh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9505" y="1912647"/>
            <a:ext cx="4679782" cy="342135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4" descr="http://gogreenwiththetroll2queen.com/public/images/mirror_fram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1928813"/>
            <a:ext cx="3556000" cy="253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6197955" y="2655668"/>
            <a:ext cx="1370889" cy="1077218"/>
          </a:xfrm>
          <a:prstGeom prst="rect">
            <a:avLst/>
          </a:prstGeom>
          <a:noFill/>
        </p:spPr>
        <p:txBody>
          <a:bodyPr wrap="none">
            <a:spAutoFit/>
          </a:bodyPr>
          <a:lstStyle/>
          <a:p>
            <a:pPr algn="ctr">
              <a:defRPr/>
            </a:pPr>
            <a:r>
              <a:rPr lang="en-US" sz="3200" b="1" dirty="0">
                <a:ln w="17780" cmpd="sng">
                  <a:solidFill>
                    <a:schemeClr val="accent1">
                      <a:tint val="3000"/>
                    </a:schemeClr>
                  </a:solidFill>
                  <a:prstDash val="solid"/>
                  <a:miter lim="800000"/>
                </a:ln>
                <a:solidFill>
                  <a:srgbClr val="FFFF00"/>
                </a:solidFill>
                <a:effectLst>
                  <a:glow rad="101600">
                    <a:srgbClr val="00B0F0">
                      <a:alpha val="60000"/>
                    </a:srgbClr>
                  </a:glow>
                  <a:outerShdw blurRad="55000" dist="50800" dir="5400000" algn="tl">
                    <a:srgbClr val="000000">
                      <a:alpha val="33000"/>
                    </a:srgbClr>
                  </a:outerShdw>
                </a:effectLst>
              </a:rPr>
              <a:t>God’s</a:t>
            </a:r>
          </a:p>
          <a:p>
            <a:pPr algn="ctr">
              <a:defRPr/>
            </a:pPr>
            <a:r>
              <a:rPr lang="en-US" sz="3200" b="1" dirty="0">
                <a:ln w="17780" cmpd="sng">
                  <a:solidFill>
                    <a:schemeClr val="accent1">
                      <a:tint val="3000"/>
                    </a:schemeClr>
                  </a:solidFill>
                  <a:prstDash val="solid"/>
                  <a:miter lim="800000"/>
                </a:ln>
                <a:solidFill>
                  <a:srgbClr val="FFFF00"/>
                </a:solidFill>
                <a:effectLst>
                  <a:glow rad="101600">
                    <a:srgbClr val="00B0F0">
                      <a:alpha val="60000"/>
                    </a:srgbClr>
                  </a:glow>
                  <a:outerShdw blurRad="55000" dist="50800" dir="5400000" algn="tl">
                    <a:srgbClr val="000000">
                      <a:alpha val="33000"/>
                    </a:srgbClr>
                  </a:outerShdw>
                </a:effectLst>
              </a:rPr>
              <a:t>Mirror</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2"/>
          <p:cNvSpPr txBox="1">
            <a:spLocks noChangeArrowheads="1"/>
          </p:cNvSpPr>
          <p:nvPr/>
        </p:nvSpPr>
        <p:spPr bwMode="auto">
          <a:xfrm>
            <a:off x="0" y="1593850"/>
            <a:ext cx="6553200"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lnSpc>
                <a:spcPct val="150000"/>
              </a:lnSpc>
              <a:spcBef>
                <a:spcPct val="0"/>
              </a:spcBef>
              <a:buFont typeface="Wingdings" pitchFamily="2" charset="2"/>
              <a:buChar char="Ø"/>
            </a:pPr>
            <a:r>
              <a:rPr lang="en-US" altLang="en-US" sz="2800"/>
              <a:t>Our mouth is out of control</a:t>
            </a:r>
          </a:p>
          <a:p>
            <a:pPr eaLnBrk="1" hangingPunct="1">
              <a:lnSpc>
                <a:spcPct val="150000"/>
              </a:lnSpc>
              <a:spcBef>
                <a:spcPct val="0"/>
              </a:spcBef>
              <a:buFont typeface="Wingdings" pitchFamily="2" charset="2"/>
              <a:buChar char="Ø"/>
            </a:pPr>
            <a:r>
              <a:rPr lang="en-US" altLang="en-US" sz="2800"/>
              <a:t>Go places we ought not go</a:t>
            </a:r>
          </a:p>
          <a:p>
            <a:pPr eaLnBrk="1" hangingPunct="1">
              <a:lnSpc>
                <a:spcPct val="150000"/>
              </a:lnSpc>
              <a:spcBef>
                <a:spcPct val="0"/>
              </a:spcBef>
              <a:buFont typeface="Wingdings" pitchFamily="2" charset="2"/>
              <a:buChar char="Ø"/>
            </a:pPr>
            <a:r>
              <a:rPr lang="en-US" altLang="en-US" sz="2800"/>
              <a:t>Do things we should not do</a:t>
            </a:r>
          </a:p>
          <a:p>
            <a:pPr eaLnBrk="1" hangingPunct="1">
              <a:lnSpc>
                <a:spcPct val="150000"/>
              </a:lnSpc>
              <a:spcBef>
                <a:spcPct val="0"/>
              </a:spcBef>
              <a:buFont typeface="Wingdings" pitchFamily="2" charset="2"/>
              <a:buChar char="Ø"/>
            </a:pPr>
            <a:r>
              <a:rPr lang="en-US" altLang="en-US" sz="2800"/>
              <a:t>Thinking things we should not</a:t>
            </a:r>
          </a:p>
        </p:txBody>
      </p:sp>
      <p:sp>
        <p:nvSpPr>
          <p:cNvPr id="5" name="Rectangle 4"/>
          <p:cNvSpPr/>
          <p:nvPr/>
        </p:nvSpPr>
        <p:spPr>
          <a:xfrm>
            <a:off x="-24809" y="979967"/>
            <a:ext cx="6500049" cy="584775"/>
          </a:xfrm>
          <a:prstGeom prst="rect">
            <a:avLst/>
          </a:prstGeom>
          <a:noFill/>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lang="en-US"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Doing Things Against God’s Will</a:t>
            </a:r>
          </a:p>
        </p:txBody>
      </p:sp>
      <p:sp>
        <p:nvSpPr>
          <p:cNvPr id="14340" name="TextBox 5"/>
          <p:cNvSpPr txBox="1">
            <a:spLocks noChangeArrowheads="1"/>
          </p:cNvSpPr>
          <p:nvPr/>
        </p:nvSpPr>
        <p:spPr bwMode="auto">
          <a:xfrm>
            <a:off x="147638" y="5546725"/>
            <a:ext cx="8534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eaLnBrk="1" hangingPunct="1">
              <a:spcBef>
                <a:spcPct val="0"/>
              </a:spcBef>
              <a:buFontTx/>
              <a:buNone/>
            </a:pPr>
            <a:r>
              <a:rPr lang="en-US" altLang="en-US" sz="6000">
                <a:latin typeface="AR CENA" pitchFamily="2" charset="0"/>
              </a:rPr>
              <a:t>We can be dirty spiritually</a:t>
            </a:r>
          </a:p>
        </p:txBody>
      </p:sp>
      <p:sp>
        <p:nvSpPr>
          <p:cNvPr id="7" name="Bevel 6"/>
          <p:cNvSpPr/>
          <p:nvPr/>
        </p:nvSpPr>
        <p:spPr>
          <a:xfrm>
            <a:off x="381000" y="0"/>
            <a:ext cx="8458200" cy="914400"/>
          </a:xfrm>
          <a:prstGeom prst="bevel">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800" b="1" dirty="0"/>
              <a:t>3. Reflections of the Divine Mirror</a:t>
            </a:r>
          </a:p>
        </p:txBody>
      </p:sp>
      <p:pic>
        <p:nvPicPr>
          <p:cNvPr id="8" name="Picture 2" descr="http://3.bp.blogspot.com/-Qs30xaqVLUA/UI5rAR7BEbI/AAAAAAAAL40/YFGQMrUp0Qg/s1600/bible-Sunligh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05399" y="1912647"/>
            <a:ext cx="3983887" cy="328324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3" name="Picture 4" descr="http://gogreenwiththetroll2queen.com/public/images/mirror_fram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00700" y="1577975"/>
            <a:ext cx="3190875" cy="274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6436972" y="2353938"/>
            <a:ext cx="1518364" cy="1200329"/>
          </a:xfrm>
          <a:prstGeom prst="rect">
            <a:avLst/>
          </a:prstGeom>
          <a:noFill/>
        </p:spPr>
        <p:txBody>
          <a:bodyPr wrap="none">
            <a:spAutoFit/>
          </a:bodyPr>
          <a:lstStyle/>
          <a:p>
            <a:pPr algn="ctr">
              <a:defRPr/>
            </a:pPr>
            <a:r>
              <a:rPr lang="en-US" sz="3600" b="1" dirty="0">
                <a:ln w="17780" cmpd="sng">
                  <a:solidFill>
                    <a:schemeClr val="accent1">
                      <a:tint val="3000"/>
                    </a:schemeClr>
                  </a:solidFill>
                  <a:prstDash val="solid"/>
                  <a:miter lim="800000"/>
                </a:ln>
                <a:solidFill>
                  <a:srgbClr val="FFFF00"/>
                </a:solidFill>
                <a:effectLst>
                  <a:glow rad="101600">
                    <a:srgbClr val="00B0F0">
                      <a:alpha val="60000"/>
                    </a:srgbClr>
                  </a:glow>
                  <a:outerShdw blurRad="55000" dist="50800" dir="5400000" algn="tl">
                    <a:srgbClr val="000000">
                      <a:alpha val="33000"/>
                    </a:srgbClr>
                  </a:outerShdw>
                </a:effectLst>
              </a:rPr>
              <a:t>God’s</a:t>
            </a:r>
          </a:p>
          <a:p>
            <a:pPr algn="ctr">
              <a:defRPr/>
            </a:pPr>
            <a:r>
              <a:rPr lang="en-US" sz="3600" b="1" dirty="0">
                <a:ln w="17780" cmpd="sng">
                  <a:solidFill>
                    <a:schemeClr val="accent1">
                      <a:tint val="3000"/>
                    </a:schemeClr>
                  </a:solidFill>
                  <a:prstDash val="solid"/>
                  <a:miter lim="800000"/>
                </a:ln>
                <a:solidFill>
                  <a:srgbClr val="FFFF00"/>
                </a:solidFill>
                <a:effectLst>
                  <a:glow rad="101600">
                    <a:srgbClr val="00B0F0">
                      <a:alpha val="60000"/>
                    </a:srgbClr>
                  </a:glow>
                  <a:outerShdw blurRad="55000" dist="50800" dir="5400000" algn="tl">
                    <a:srgbClr val="000000">
                      <a:alpha val="33000"/>
                    </a:srgbClr>
                  </a:outerShdw>
                </a:effectLst>
              </a:rPr>
              <a:t>Mirror</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3.bp.blogspot.com/-Qs30xaqVLUA/UI5rAR7BEbI/AAAAAAAAL40/YFGQMrUp0Qg/s1600/bible-Sunl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329" y="0"/>
            <a:ext cx="9193742" cy="687387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extBox 1"/>
          <p:cNvSpPr txBox="1">
            <a:spLocks noChangeArrowheads="1"/>
          </p:cNvSpPr>
          <p:nvPr/>
        </p:nvSpPr>
        <p:spPr bwMode="auto">
          <a:xfrm>
            <a:off x="114300" y="26988"/>
            <a:ext cx="9067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eaLnBrk="1" hangingPunct="1">
              <a:spcBef>
                <a:spcPct val="0"/>
              </a:spcBef>
              <a:buFontTx/>
              <a:buNone/>
            </a:pPr>
            <a:r>
              <a:rPr lang="en-US" altLang="en-US" sz="4000" b="1"/>
              <a:t>How Do You Look?</a:t>
            </a:r>
          </a:p>
        </p:txBody>
      </p:sp>
      <p:sp>
        <p:nvSpPr>
          <p:cNvPr id="5" name="Plus 4"/>
          <p:cNvSpPr/>
          <p:nvPr/>
        </p:nvSpPr>
        <p:spPr>
          <a:xfrm>
            <a:off x="2689225" y="865188"/>
            <a:ext cx="762000" cy="838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Minus 5"/>
          <p:cNvSpPr/>
          <p:nvPr/>
        </p:nvSpPr>
        <p:spPr>
          <a:xfrm>
            <a:off x="3832225" y="1017588"/>
            <a:ext cx="838200" cy="6096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800600" y="822623"/>
            <a:ext cx="2954656" cy="923330"/>
          </a:xfrm>
          <a:prstGeom prst="rect">
            <a:avLst/>
          </a:prstGeom>
          <a:noFill/>
        </p:spPr>
        <p:txBody>
          <a:bodyPr wrap="none">
            <a:spAutoFit/>
          </a:bodyPr>
          <a:lstStyle/>
          <a:p>
            <a:pPr algn="ctr">
              <a:defRPr/>
            </a:pPr>
            <a:r>
              <a:rPr lang="en-US"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Change</a:t>
            </a:r>
          </a:p>
        </p:txBody>
      </p:sp>
      <p:pic>
        <p:nvPicPr>
          <p:cNvPr id="15367" name="Picture 4" descr="http://gogreenwiththetroll2queen.com/public/images/mirror_fram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22475" y="1546225"/>
            <a:ext cx="5295900" cy="339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3689226" y="2519136"/>
            <a:ext cx="1962397" cy="1569660"/>
          </a:xfrm>
          <a:prstGeom prst="rect">
            <a:avLst/>
          </a:prstGeom>
          <a:noFill/>
        </p:spPr>
        <p:txBody>
          <a:bodyPr wrap="none">
            <a:spAutoFit/>
          </a:bodyPr>
          <a:lstStyle/>
          <a:p>
            <a:pPr algn="ctr">
              <a:defRPr/>
            </a:pPr>
            <a:r>
              <a:rPr lang="en-US" sz="4800" b="1" dirty="0">
                <a:ln w="17780" cmpd="sng">
                  <a:solidFill>
                    <a:schemeClr val="accent1">
                      <a:tint val="3000"/>
                    </a:schemeClr>
                  </a:solidFill>
                  <a:prstDash val="solid"/>
                  <a:miter lim="800000"/>
                </a:ln>
                <a:solidFill>
                  <a:srgbClr val="FFFF00"/>
                </a:solidFill>
                <a:effectLst>
                  <a:glow rad="101600">
                    <a:srgbClr val="00B0F0">
                      <a:alpha val="60000"/>
                    </a:srgbClr>
                  </a:glow>
                  <a:outerShdw blurRad="55000" dist="50800" dir="5400000" algn="tl">
                    <a:srgbClr val="000000">
                      <a:alpha val="33000"/>
                    </a:srgbClr>
                  </a:outerShdw>
                </a:effectLst>
              </a:rPr>
              <a:t>God’s</a:t>
            </a:r>
          </a:p>
          <a:p>
            <a:pPr algn="ctr">
              <a:defRPr/>
            </a:pPr>
            <a:r>
              <a:rPr lang="en-US" sz="4800" b="1" dirty="0">
                <a:ln w="17780" cmpd="sng">
                  <a:solidFill>
                    <a:schemeClr val="accent1">
                      <a:tint val="3000"/>
                    </a:schemeClr>
                  </a:solidFill>
                  <a:prstDash val="solid"/>
                  <a:miter lim="800000"/>
                </a:ln>
                <a:solidFill>
                  <a:srgbClr val="FFFF00"/>
                </a:solidFill>
                <a:effectLst>
                  <a:glow rad="101600">
                    <a:srgbClr val="00B0F0">
                      <a:alpha val="60000"/>
                    </a:srgbClr>
                  </a:glow>
                  <a:outerShdw blurRad="55000" dist="50800" dir="5400000" algn="tl">
                    <a:srgbClr val="000000">
                      <a:alpha val="33000"/>
                    </a:srgbClr>
                  </a:outerShdw>
                </a:effectLst>
              </a:rPr>
              <a:t>Mirror</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3.bp.blogspot.com/-Qs30xaqVLUA/UI5rAR7BEbI/AAAAAAAAL40/YFGQMrUp0Qg/s1600/bible-Sunl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329" y="0"/>
            <a:ext cx="9193742" cy="687387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AutoShape 4"/>
          <p:cNvSpPr>
            <a:spLocks noChangeArrowheads="1"/>
          </p:cNvSpPr>
          <p:nvPr/>
        </p:nvSpPr>
        <p:spPr bwMode="auto">
          <a:xfrm>
            <a:off x="5486400" y="0"/>
            <a:ext cx="3554413" cy="2514600"/>
          </a:xfrm>
          <a:prstGeom prst="horizontalScroll">
            <a:avLst>
              <a:gd name="adj" fmla="val 12500"/>
            </a:avLst>
          </a:prstGeom>
          <a:solidFill>
            <a:schemeClr val="bg1"/>
          </a:solidFill>
          <a:ln w="9525">
            <a:solidFill>
              <a:schemeClr val="tx1"/>
            </a:solidFill>
            <a:round/>
            <a:headEnd/>
            <a:tailEnd/>
          </a:ln>
        </p:spPr>
        <p:txBody>
          <a:bodyPr/>
          <a:lstStyle/>
          <a:p>
            <a:pPr>
              <a:spcBef>
                <a:spcPct val="20000"/>
              </a:spcBef>
              <a:defRPr/>
            </a:pPr>
            <a:r>
              <a:rPr lang="en-US" sz="1600" b="1" dirty="0">
                <a:effectLst>
                  <a:outerShdw blurRad="38100" dist="38100" dir="2700000" algn="tl">
                    <a:srgbClr val="808080"/>
                  </a:outerShdw>
                </a:effectLst>
                <a:latin typeface="Arial" pitchFamily="34" charset="0"/>
                <a:cs typeface="Arial" pitchFamily="34" charset="0"/>
              </a:rPr>
              <a:t>Hear		John 12:48</a:t>
            </a:r>
          </a:p>
          <a:p>
            <a:pPr>
              <a:spcBef>
                <a:spcPct val="20000"/>
              </a:spcBef>
              <a:defRPr/>
            </a:pPr>
            <a:r>
              <a:rPr lang="en-US" sz="1600" b="1" dirty="0">
                <a:effectLst>
                  <a:outerShdw blurRad="38100" dist="38100" dir="2700000" algn="tl">
                    <a:srgbClr val="808080"/>
                  </a:outerShdw>
                </a:effectLst>
                <a:latin typeface="Arial" pitchFamily="34" charset="0"/>
                <a:cs typeface="Arial" pitchFamily="34" charset="0"/>
              </a:rPr>
              <a:t>Believe		John 8:24</a:t>
            </a:r>
          </a:p>
          <a:p>
            <a:pPr>
              <a:spcBef>
                <a:spcPct val="20000"/>
              </a:spcBef>
              <a:defRPr/>
            </a:pPr>
            <a:r>
              <a:rPr lang="en-US" sz="1600" b="1" dirty="0">
                <a:effectLst>
                  <a:outerShdw blurRad="38100" dist="38100" dir="2700000" algn="tl">
                    <a:srgbClr val="808080"/>
                  </a:outerShdw>
                </a:effectLst>
                <a:latin typeface="Arial" pitchFamily="34" charset="0"/>
                <a:cs typeface="Arial" pitchFamily="34" charset="0"/>
              </a:rPr>
              <a:t>Repent		Luke 13:3</a:t>
            </a:r>
          </a:p>
          <a:p>
            <a:pPr>
              <a:spcBef>
                <a:spcPct val="20000"/>
              </a:spcBef>
              <a:defRPr/>
            </a:pPr>
            <a:r>
              <a:rPr lang="en-US" sz="1600" b="1" dirty="0">
                <a:effectLst>
                  <a:outerShdw blurRad="38100" dist="38100" dir="2700000" algn="tl">
                    <a:srgbClr val="808080"/>
                  </a:outerShdw>
                </a:effectLst>
                <a:latin typeface="Arial" pitchFamily="34" charset="0"/>
                <a:cs typeface="Arial" pitchFamily="34" charset="0"/>
              </a:rPr>
              <a:t>Confess		Matt. 10:32</a:t>
            </a:r>
          </a:p>
          <a:p>
            <a:pPr>
              <a:spcBef>
                <a:spcPct val="20000"/>
              </a:spcBef>
              <a:defRPr/>
            </a:pPr>
            <a:r>
              <a:rPr lang="en-US" sz="1600" b="1" dirty="0">
                <a:effectLst>
                  <a:outerShdw blurRad="38100" dist="38100" dir="2700000" algn="tl">
                    <a:srgbClr val="808080"/>
                  </a:outerShdw>
                </a:effectLst>
                <a:latin typeface="Arial" pitchFamily="34" charset="0"/>
                <a:cs typeface="Arial" pitchFamily="34" charset="0"/>
              </a:rPr>
              <a:t>Baptized		Mark 16:16</a:t>
            </a:r>
          </a:p>
          <a:p>
            <a:pPr>
              <a:spcBef>
                <a:spcPct val="20000"/>
              </a:spcBef>
              <a:defRPr/>
            </a:pPr>
            <a:r>
              <a:rPr lang="en-US" sz="1600" b="1" dirty="0">
                <a:effectLst>
                  <a:outerShdw blurRad="38100" dist="38100" dir="2700000" algn="tl">
                    <a:srgbClr val="808080"/>
                  </a:outerShdw>
                </a:effectLst>
                <a:latin typeface="Arial" pitchFamily="34" charset="0"/>
                <a:cs typeface="Arial" pitchFamily="34" charset="0"/>
              </a:rPr>
              <a:t>Faithful		Matt. 24:13</a:t>
            </a:r>
          </a:p>
          <a:p>
            <a:pPr algn="r">
              <a:spcBef>
                <a:spcPct val="20000"/>
              </a:spcBef>
              <a:defRPr/>
            </a:pPr>
            <a:endParaRPr lang="en-US" sz="2800" i="1" dirty="0">
              <a:solidFill>
                <a:schemeClr val="bg1"/>
              </a:solidFill>
              <a:latin typeface="Arial" pitchFamily="34" charset="0"/>
              <a:cs typeface="Arial" pitchFamily="34" charset="0"/>
            </a:endParaRPr>
          </a:p>
        </p:txBody>
      </p:sp>
      <p:pic>
        <p:nvPicPr>
          <p:cNvPr id="16388" name="Picture 4" descr="http://gogreenwiththetroll2queen.com/public/images/mirror_fram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22475" y="1546225"/>
            <a:ext cx="5295900" cy="339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3689226" y="2519136"/>
            <a:ext cx="1962397" cy="1569660"/>
          </a:xfrm>
          <a:prstGeom prst="rect">
            <a:avLst/>
          </a:prstGeom>
          <a:noFill/>
        </p:spPr>
        <p:txBody>
          <a:bodyPr wrap="none">
            <a:spAutoFit/>
          </a:bodyPr>
          <a:lstStyle/>
          <a:p>
            <a:pPr algn="ctr">
              <a:defRPr/>
            </a:pPr>
            <a:r>
              <a:rPr lang="en-US" sz="4800" b="1" dirty="0">
                <a:ln w="17780" cmpd="sng">
                  <a:solidFill>
                    <a:schemeClr val="accent1">
                      <a:tint val="3000"/>
                    </a:schemeClr>
                  </a:solidFill>
                  <a:prstDash val="solid"/>
                  <a:miter lim="800000"/>
                </a:ln>
                <a:solidFill>
                  <a:srgbClr val="FFFF00"/>
                </a:solidFill>
                <a:effectLst>
                  <a:glow rad="101600">
                    <a:srgbClr val="00B0F0">
                      <a:alpha val="60000"/>
                    </a:srgbClr>
                  </a:glow>
                  <a:outerShdw blurRad="55000" dist="50800" dir="5400000" algn="tl">
                    <a:srgbClr val="000000">
                      <a:alpha val="33000"/>
                    </a:srgbClr>
                  </a:outerShdw>
                </a:effectLst>
              </a:rPr>
              <a:t>God’s</a:t>
            </a:r>
          </a:p>
          <a:p>
            <a:pPr algn="ctr">
              <a:defRPr/>
            </a:pPr>
            <a:r>
              <a:rPr lang="en-US" sz="4800" b="1" dirty="0">
                <a:ln w="17780" cmpd="sng">
                  <a:solidFill>
                    <a:schemeClr val="accent1">
                      <a:tint val="3000"/>
                    </a:schemeClr>
                  </a:solidFill>
                  <a:prstDash val="solid"/>
                  <a:miter lim="800000"/>
                </a:ln>
                <a:solidFill>
                  <a:srgbClr val="FFFF00"/>
                </a:solidFill>
                <a:effectLst>
                  <a:glow rad="101600">
                    <a:srgbClr val="00B0F0">
                      <a:alpha val="60000"/>
                    </a:srgbClr>
                  </a:glow>
                  <a:outerShdw blurRad="55000" dist="50800" dir="5400000" algn="tl">
                    <a:srgbClr val="000000">
                      <a:alpha val="33000"/>
                    </a:srgbClr>
                  </a:outerShdw>
                </a:effectLst>
              </a:rPr>
              <a:t>Mirror</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3.bp.blogspot.com/-Qs30xaqVLUA/UI5rAR7BEbI/AAAAAAAAL40/YFGQMrUp0Qg/s1600/bible-Sunl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329" y="152400"/>
            <a:ext cx="9193742" cy="672147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Box 1"/>
          <p:cNvSpPr txBox="1">
            <a:spLocks noChangeArrowheads="1"/>
          </p:cNvSpPr>
          <p:nvPr/>
        </p:nvSpPr>
        <p:spPr bwMode="auto">
          <a:xfrm>
            <a:off x="92075" y="381000"/>
            <a:ext cx="90678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2800"/>
              <a:t>2 Cor. 13:5  "</a:t>
            </a:r>
            <a:r>
              <a:rPr lang="en-US" altLang="en-US" sz="2800" u="sng"/>
              <a:t>Examine yourselves</a:t>
            </a:r>
            <a:r>
              <a:rPr lang="en-US" altLang="en-US" sz="2800"/>
              <a:t> as to whether you are in the faith. Test yourselves. Do you not know yourselves, that Jesus Christ is in you?—unless indeed you are disqualified."</a:t>
            </a:r>
          </a:p>
        </p:txBody>
      </p:sp>
      <p:pic>
        <p:nvPicPr>
          <p:cNvPr id="3076" name="Picture 4" descr="http://gogreenwiththetroll2queen.com/public/images/mirror_fram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1600200"/>
            <a:ext cx="4308475" cy="349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3947115" y="2682012"/>
            <a:ext cx="1814920" cy="1446550"/>
          </a:xfrm>
          <a:prstGeom prst="rect">
            <a:avLst/>
          </a:prstGeom>
          <a:noFill/>
        </p:spPr>
        <p:txBody>
          <a:bodyPr wrap="none">
            <a:spAutoFit/>
          </a:bodyPr>
          <a:lstStyle/>
          <a:p>
            <a:pPr algn="ctr">
              <a:defRPr/>
            </a:pPr>
            <a:r>
              <a:rPr lang="en-US" sz="4400" b="1" dirty="0">
                <a:ln w="17780" cmpd="sng">
                  <a:solidFill>
                    <a:schemeClr val="accent1">
                      <a:tint val="3000"/>
                    </a:schemeClr>
                  </a:solidFill>
                  <a:prstDash val="solid"/>
                  <a:miter lim="800000"/>
                </a:ln>
                <a:solidFill>
                  <a:srgbClr val="FFFF00"/>
                </a:solidFill>
                <a:effectLst>
                  <a:glow rad="101600">
                    <a:srgbClr val="00B0F0">
                      <a:alpha val="60000"/>
                    </a:srgbClr>
                  </a:glow>
                  <a:outerShdw blurRad="55000" dist="50800" dir="5400000" algn="tl">
                    <a:srgbClr val="000000">
                      <a:alpha val="33000"/>
                    </a:srgbClr>
                  </a:outerShdw>
                </a:effectLst>
              </a:rPr>
              <a:t>God’s</a:t>
            </a:r>
          </a:p>
          <a:p>
            <a:pPr algn="ctr">
              <a:defRPr/>
            </a:pPr>
            <a:r>
              <a:rPr lang="en-US" sz="4400" b="1" dirty="0">
                <a:ln w="17780" cmpd="sng">
                  <a:solidFill>
                    <a:schemeClr val="accent1">
                      <a:tint val="3000"/>
                    </a:schemeClr>
                  </a:solidFill>
                  <a:prstDash val="solid"/>
                  <a:miter lim="800000"/>
                </a:ln>
                <a:solidFill>
                  <a:srgbClr val="FFFF00"/>
                </a:solidFill>
                <a:effectLst>
                  <a:glow rad="101600">
                    <a:srgbClr val="00B0F0">
                      <a:alpha val="60000"/>
                    </a:srgbClr>
                  </a:glow>
                  <a:outerShdw blurRad="55000" dist="50800" dir="5400000" algn="tl">
                    <a:srgbClr val="000000">
                      <a:alpha val="33000"/>
                    </a:srgbClr>
                  </a:outerShdw>
                </a:effectLst>
              </a:rPr>
              <a:t>Mirror</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1"/>
          <p:cNvSpPr txBox="1">
            <a:spLocks noChangeArrowheads="1"/>
          </p:cNvSpPr>
          <p:nvPr/>
        </p:nvSpPr>
        <p:spPr bwMode="auto">
          <a:xfrm>
            <a:off x="76200" y="749300"/>
            <a:ext cx="9053513" cy="609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2600"/>
              <a:t>22. But be doers of the word, and not hearers only, deceiving yourselves.</a:t>
            </a:r>
          </a:p>
          <a:p>
            <a:pPr eaLnBrk="1" hangingPunct="1">
              <a:spcBef>
                <a:spcPct val="0"/>
              </a:spcBef>
              <a:buFontTx/>
              <a:buNone/>
            </a:pPr>
            <a:endParaRPr lang="en-US" altLang="en-US" sz="2600"/>
          </a:p>
          <a:p>
            <a:pPr eaLnBrk="1" hangingPunct="1">
              <a:spcBef>
                <a:spcPct val="0"/>
              </a:spcBef>
              <a:buFontTx/>
              <a:buNone/>
            </a:pPr>
            <a:r>
              <a:rPr lang="en-US" altLang="en-US" sz="2600"/>
              <a:t>23. For if anyone is a hearer of the                                             word and not a doer, he is like a man                                                observing his natural face in a </a:t>
            </a:r>
            <a:r>
              <a:rPr lang="en-US" altLang="en-US" sz="2600" b="1" u="sng"/>
              <a:t>mirror</a:t>
            </a:r>
          </a:p>
          <a:p>
            <a:pPr eaLnBrk="1" hangingPunct="1">
              <a:spcBef>
                <a:spcPct val="0"/>
              </a:spcBef>
              <a:buFontTx/>
              <a:buNone/>
            </a:pPr>
            <a:endParaRPr lang="en-US" altLang="en-US" sz="2600"/>
          </a:p>
          <a:p>
            <a:pPr eaLnBrk="1" hangingPunct="1">
              <a:spcBef>
                <a:spcPct val="0"/>
              </a:spcBef>
              <a:buFontTx/>
              <a:buNone/>
            </a:pPr>
            <a:r>
              <a:rPr lang="en-US" altLang="en-US" sz="2600"/>
              <a:t>24. for he observes himself, goes away,                                 and immediately forgets what kind of man                                 he was.  </a:t>
            </a:r>
          </a:p>
          <a:p>
            <a:pPr eaLnBrk="1" hangingPunct="1">
              <a:spcBef>
                <a:spcPct val="0"/>
              </a:spcBef>
              <a:buFontTx/>
              <a:buNone/>
            </a:pPr>
            <a:endParaRPr lang="en-US" altLang="en-US" sz="2600"/>
          </a:p>
          <a:p>
            <a:pPr eaLnBrk="1" hangingPunct="1">
              <a:spcBef>
                <a:spcPct val="0"/>
              </a:spcBef>
              <a:buFontTx/>
              <a:buNone/>
            </a:pPr>
            <a:r>
              <a:rPr lang="en-US" altLang="en-US" sz="2600"/>
              <a:t>25. But he who looks into the perfect law of liberty                      and continues in it, and is not a forgetful hearer                             but a doer of the work, this one will be blessed in                        what he does.</a:t>
            </a:r>
          </a:p>
        </p:txBody>
      </p:sp>
      <p:sp>
        <p:nvSpPr>
          <p:cNvPr id="3" name="Rectangle 2"/>
          <p:cNvSpPr/>
          <p:nvPr/>
        </p:nvSpPr>
        <p:spPr>
          <a:xfrm>
            <a:off x="228600" y="23884"/>
            <a:ext cx="2985113" cy="584775"/>
          </a:xfrm>
          <a:prstGeom prst="rect">
            <a:avLst/>
          </a:prstGeom>
          <a:noFill/>
        </p:spPr>
        <p:txBody>
          <a:bodyPr wrap="none">
            <a:spAutoFit/>
          </a:bodyPr>
          <a:lstStyle/>
          <a:p>
            <a:pPr algn="ctr">
              <a:defRPr/>
            </a:pPr>
            <a:r>
              <a:rPr lang="en-US" sz="3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James 1:22-25</a:t>
            </a:r>
          </a:p>
        </p:txBody>
      </p:sp>
      <p:pic>
        <p:nvPicPr>
          <p:cNvPr id="4100" name="Picture 4" descr="http://gogreenwiththetroll2queen.com/public/images/mirror_fram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7113" y="1295400"/>
            <a:ext cx="3200400" cy="317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3.bp.blogspot.com/-Qs30xaqVLUA/UI5rAR7BEbI/AAAAAAAAL40/YFGQMrUp0Qg/s1600/bible-Sunl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13" y="244475"/>
            <a:ext cx="9067800" cy="662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4" descr="http://gogreenwiththetroll2queen.com/public/images/mirror_fram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47900" y="244475"/>
            <a:ext cx="5129213"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3720259" y="1794216"/>
            <a:ext cx="2185214" cy="1754326"/>
          </a:xfrm>
          <a:prstGeom prst="rect">
            <a:avLst/>
          </a:prstGeom>
          <a:noFill/>
        </p:spPr>
        <p:txBody>
          <a:bodyPr wrap="none">
            <a:spAutoFit/>
          </a:bodyPr>
          <a:lstStyle/>
          <a:p>
            <a:pPr algn="ctr">
              <a:defRPr/>
            </a:pPr>
            <a:r>
              <a:rPr lang="en-US" sz="5400" b="1" dirty="0">
                <a:ln w="17780" cmpd="sng">
                  <a:solidFill>
                    <a:schemeClr val="accent1">
                      <a:tint val="3000"/>
                    </a:schemeClr>
                  </a:solidFill>
                  <a:prstDash val="solid"/>
                  <a:miter lim="800000"/>
                </a:ln>
                <a:solidFill>
                  <a:srgbClr val="FFFF00"/>
                </a:solidFill>
                <a:effectLst>
                  <a:glow rad="101600">
                    <a:srgbClr val="00B0F0">
                      <a:alpha val="60000"/>
                    </a:srgbClr>
                  </a:glow>
                  <a:outerShdw blurRad="55000" dist="50800" dir="5400000" algn="tl">
                    <a:srgbClr val="000000">
                      <a:alpha val="33000"/>
                    </a:srgbClr>
                  </a:outerShdw>
                </a:effectLst>
              </a:rPr>
              <a:t>God’s</a:t>
            </a:r>
          </a:p>
          <a:p>
            <a:pPr algn="ctr">
              <a:defRPr/>
            </a:pPr>
            <a:r>
              <a:rPr lang="en-US" sz="5400" b="1" dirty="0">
                <a:ln w="17780" cmpd="sng">
                  <a:solidFill>
                    <a:schemeClr val="accent1">
                      <a:tint val="3000"/>
                    </a:schemeClr>
                  </a:solidFill>
                  <a:prstDash val="solid"/>
                  <a:miter lim="800000"/>
                </a:ln>
                <a:solidFill>
                  <a:srgbClr val="FFFF00"/>
                </a:solidFill>
                <a:effectLst>
                  <a:glow rad="101600">
                    <a:srgbClr val="00B0F0">
                      <a:alpha val="60000"/>
                    </a:srgbClr>
                  </a:glow>
                  <a:outerShdw blurRad="55000" dist="50800" dir="5400000" algn="tl">
                    <a:srgbClr val="000000">
                      <a:alpha val="33000"/>
                    </a:srgbClr>
                  </a:outerShdw>
                </a:effectLst>
              </a:rPr>
              <a:t>Mirror</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0" y="608013"/>
            <a:ext cx="9144000" cy="635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 typeface="Arial" charset="0"/>
              <a:buNone/>
              <a:defRPr/>
            </a:pPr>
            <a:r>
              <a:rPr lang="en-US" altLang="en-US" sz="2800" dirty="0" smtClean="0"/>
              <a:t>22. But be doers of the word, and not hearers only, deceiving yourselves.</a:t>
            </a:r>
          </a:p>
          <a:p>
            <a:pPr eaLnBrk="1" hangingPunct="1">
              <a:spcBef>
                <a:spcPct val="0"/>
              </a:spcBef>
              <a:buFontTx/>
              <a:buNone/>
              <a:defRPr/>
            </a:pPr>
            <a:endParaRPr lang="en-US" altLang="en-US" sz="1000" dirty="0" smtClean="0"/>
          </a:p>
          <a:p>
            <a:pPr eaLnBrk="1" hangingPunct="1">
              <a:spcBef>
                <a:spcPct val="0"/>
              </a:spcBef>
              <a:buFontTx/>
              <a:buNone/>
              <a:defRPr/>
            </a:pPr>
            <a:r>
              <a:rPr lang="en-US" altLang="en-US" sz="2500" u="sng" dirty="0" smtClean="0">
                <a:solidFill>
                  <a:srgbClr val="00B0F0"/>
                </a:solidFill>
              </a:rPr>
              <a:t>DOERS OF THE WORD</a:t>
            </a:r>
          </a:p>
          <a:p>
            <a:pPr eaLnBrk="1" hangingPunct="1">
              <a:spcBef>
                <a:spcPct val="0"/>
              </a:spcBef>
              <a:buFontTx/>
              <a:buNone/>
              <a:defRPr/>
            </a:pPr>
            <a:r>
              <a:rPr lang="en-US" altLang="en-US" sz="2500" dirty="0" smtClean="0"/>
              <a:t>-</a:t>
            </a:r>
            <a:r>
              <a:rPr lang="en-US" altLang="en-US" sz="2500" dirty="0" smtClean="0">
                <a:solidFill>
                  <a:srgbClr val="FFFF00"/>
                </a:solidFill>
              </a:rPr>
              <a:t> </a:t>
            </a:r>
            <a:r>
              <a:rPr lang="en-US" altLang="en-US" sz="2500" dirty="0" smtClean="0"/>
              <a:t>Faith in action</a:t>
            </a:r>
          </a:p>
          <a:p>
            <a:pPr eaLnBrk="1" hangingPunct="1">
              <a:spcBef>
                <a:spcPct val="0"/>
              </a:spcBef>
              <a:buFontTx/>
              <a:buNone/>
              <a:defRPr/>
            </a:pPr>
            <a:r>
              <a:rPr lang="en-US" altLang="en-US" sz="2500" dirty="0" smtClean="0"/>
              <a:t>-</a:t>
            </a:r>
            <a:r>
              <a:rPr lang="en-US" altLang="en-US" sz="2500" dirty="0" smtClean="0">
                <a:solidFill>
                  <a:srgbClr val="FFFF00"/>
                </a:solidFill>
              </a:rPr>
              <a:t> </a:t>
            </a:r>
            <a:r>
              <a:rPr lang="en-US" altLang="en-US" sz="2500" dirty="0" smtClean="0"/>
              <a:t>“poet” = creative action</a:t>
            </a:r>
            <a:endParaRPr lang="en-US" altLang="en-US" sz="2500" dirty="0" smtClean="0">
              <a:solidFill>
                <a:srgbClr val="FFFF00"/>
              </a:solidFill>
            </a:endParaRPr>
          </a:p>
          <a:p>
            <a:pPr eaLnBrk="1" hangingPunct="1">
              <a:spcBef>
                <a:spcPct val="0"/>
              </a:spcBef>
              <a:buFontTx/>
              <a:buNone/>
              <a:defRPr/>
            </a:pPr>
            <a:endParaRPr lang="en-US" altLang="en-US" sz="2500" dirty="0" smtClean="0"/>
          </a:p>
          <a:p>
            <a:pPr eaLnBrk="1" hangingPunct="1">
              <a:spcBef>
                <a:spcPct val="0"/>
              </a:spcBef>
              <a:buFontTx/>
              <a:buNone/>
              <a:defRPr/>
            </a:pPr>
            <a:r>
              <a:rPr lang="en-US" altLang="en-US" sz="2500" u="sng" dirty="0" smtClean="0">
                <a:solidFill>
                  <a:srgbClr val="00B0F0"/>
                </a:solidFill>
              </a:rPr>
              <a:t>NOT HEARERS ONLY</a:t>
            </a:r>
          </a:p>
          <a:p>
            <a:pPr eaLnBrk="1" hangingPunct="1">
              <a:spcBef>
                <a:spcPct val="0"/>
              </a:spcBef>
              <a:buFontTx/>
              <a:buNone/>
              <a:defRPr/>
            </a:pPr>
            <a:r>
              <a:rPr lang="en-US" altLang="en-US" sz="2500" dirty="0" smtClean="0"/>
              <a:t>-</a:t>
            </a:r>
            <a:r>
              <a:rPr lang="en-US" altLang="en-US" sz="2500" dirty="0" smtClean="0">
                <a:solidFill>
                  <a:srgbClr val="FFFF00"/>
                </a:solidFill>
              </a:rPr>
              <a:t> Matt. 7:21</a:t>
            </a:r>
            <a:r>
              <a:rPr lang="en-US" altLang="en-US" sz="2500" dirty="0" smtClean="0"/>
              <a:t> “he that </a:t>
            </a:r>
            <a:r>
              <a:rPr lang="en-US" altLang="en-US" sz="2500" u="sng" dirty="0" smtClean="0"/>
              <a:t>does</a:t>
            </a:r>
            <a:r>
              <a:rPr lang="en-US" altLang="en-US" sz="2500" dirty="0" smtClean="0"/>
              <a:t> the will of my Father”</a:t>
            </a:r>
          </a:p>
          <a:p>
            <a:pPr eaLnBrk="1" hangingPunct="1">
              <a:spcBef>
                <a:spcPct val="0"/>
              </a:spcBef>
              <a:buFontTx/>
              <a:buNone/>
              <a:defRPr/>
            </a:pPr>
            <a:endParaRPr lang="en-US" altLang="en-US" sz="800" dirty="0" smtClean="0"/>
          </a:p>
          <a:p>
            <a:pPr marL="1776413" indent="-1776413" eaLnBrk="1" hangingPunct="1">
              <a:spcBef>
                <a:spcPct val="0"/>
              </a:spcBef>
              <a:buFontTx/>
              <a:buNone/>
              <a:defRPr/>
            </a:pPr>
            <a:r>
              <a:rPr lang="en-US" altLang="en-US" sz="2500" dirty="0" smtClean="0"/>
              <a:t>- </a:t>
            </a:r>
            <a:r>
              <a:rPr lang="en-US" altLang="en-US" sz="2500" dirty="0" smtClean="0">
                <a:solidFill>
                  <a:srgbClr val="FFFF00"/>
                </a:solidFill>
              </a:rPr>
              <a:t>Rom. 2:13 </a:t>
            </a:r>
            <a:r>
              <a:rPr lang="en-US" altLang="en-US" sz="2500" dirty="0" smtClean="0"/>
              <a:t>“For </a:t>
            </a:r>
            <a:r>
              <a:rPr lang="en-US" altLang="en-US" sz="2500" u="sng" dirty="0" smtClean="0"/>
              <a:t>not the hearers</a:t>
            </a:r>
            <a:r>
              <a:rPr lang="en-US" altLang="en-US" sz="2500" dirty="0" smtClean="0"/>
              <a:t> of the law are just in the sight of God, but </a:t>
            </a:r>
            <a:r>
              <a:rPr lang="en-US" altLang="en-US" sz="2500" u="sng" dirty="0" smtClean="0"/>
              <a:t>the doers</a:t>
            </a:r>
            <a:r>
              <a:rPr lang="en-US" altLang="en-US" sz="2500" dirty="0" smtClean="0"/>
              <a:t> of the law will be justified”</a:t>
            </a:r>
          </a:p>
          <a:p>
            <a:pPr marL="1776413" indent="-1776413" eaLnBrk="1" hangingPunct="1">
              <a:spcBef>
                <a:spcPct val="0"/>
              </a:spcBef>
              <a:buFontTx/>
              <a:buNone/>
              <a:defRPr/>
            </a:pPr>
            <a:endParaRPr lang="en-US" altLang="en-US" sz="800" dirty="0" smtClean="0"/>
          </a:p>
          <a:p>
            <a:pPr marL="1652588" indent="-1652588" eaLnBrk="1" hangingPunct="1">
              <a:spcBef>
                <a:spcPct val="0"/>
              </a:spcBef>
              <a:buFontTx/>
              <a:buNone/>
              <a:defRPr/>
            </a:pPr>
            <a:r>
              <a:rPr lang="en-US" altLang="en-US" sz="2500" dirty="0" smtClean="0"/>
              <a:t>- </a:t>
            </a:r>
            <a:r>
              <a:rPr lang="en-US" altLang="en-US" sz="2500" dirty="0" err="1" smtClean="0">
                <a:solidFill>
                  <a:srgbClr val="FFFF00"/>
                </a:solidFill>
              </a:rPr>
              <a:t>Lk</a:t>
            </a:r>
            <a:r>
              <a:rPr lang="en-US" altLang="en-US" sz="2500" dirty="0" smtClean="0">
                <a:solidFill>
                  <a:srgbClr val="FFFF00"/>
                </a:solidFill>
              </a:rPr>
              <a:t>. 11:28 </a:t>
            </a:r>
            <a:r>
              <a:rPr lang="en-US" altLang="en-US" sz="2500" dirty="0" smtClean="0"/>
              <a:t>“Blessed are those who hear the word of God and </a:t>
            </a:r>
            <a:r>
              <a:rPr lang="en-US" altLang="en-US" sz="2500" u="sng" dirty="0" smtClean="0"/>
              <a:t>keep it</a:t>
            </a:r>
            <a:r>
              <a:rPr lang="en-US" altLang="en-US" sz="2500" dirty="0" smtClean="0"/>
              <a:t>.”</a:t>
            </a:r>
          </a:p>
          <a:p>
            <a:pPr eaLnBrk="1" hangingPunct="1">
              <a:spcBef>
                <a:spcPct val="0"/>
              </a:spcBef>
              <a:buFontTx/>
              <a:buNone/>
              <a:defRPr/>
            </a:pPr>
            <a:endParaRPr lang="en-US" altLang="en-US" sz="2500" dirty="0" smtClean="0"/>
          </a:p>
          <a:p>
            <a:pPr eaLnBrk="1" hangingPunct="1">
              <a:spcBef>
                <a:spcPct val="0"/>
              </a:spcBef>
              <a:buFontTx/>
              <a:buNone/>
              <a:defRPr/>
            </a:pPr>
            <a:r>
              <a:rPr lang="en-US" altLang="en-US" sz="2500" u="sng" dirty="0" smtClean="0">
                <a:solidFill>
                  <a:srgbClr val="00B0F0"/>
                </a:solidFill>
              </a:rPr>
              <a:t>DECEIVING YOUR OWN SELVES</a:t>
            </a:r>
          </a:p>
          <a:p>
            <a:pPr eaLnBrk="1" hangingPunct="1">
              <a:spcBef>
                <a:spcPct val="0"/>
              </a:spcBef>
              <a:buFontTx/>
              <a:buNone/>
              <a:defRPr/>
            </a:pPr>
            <a:r>
              <a:rPr lang="en-US" altLang="en-US" sz="2500" dirty="0" smtClean="0"/>
              <a:t>- Deluding – not reasoning correctly</a:t>
            </a:r>
            <a:endParaRPr lang="en-US" altLang="en-US" sz="2500" dirty="0" smtClean="0">
              <a:solidFill>
                <a:srgbClr val="FFFF00"/>
              </a:solidFill>
            </a:endParaRPr>
          </a:p>
        </p:txBody>
      </p:sp>
      <p:sp>
        <p:nvSpPr>
          <p:cNvPr id="3" name="Rectangle 2"/>
          <p:cNvSpPr/>
          <p:nvPr/>
        </p:nvSpPr>
        <p:spPr>
          <a:xfrm>
            <a:off x="228600" y="23884"/>
            <a:ext cx="2985113" cy="584775"/>
          </a:xfrm>
          <a:prstGeom prst="rect">
            <a:avLst/>
          </a:prstGeom>
          <a:noFill/>
        </p:spPr>
        <p:txBody>
          <a:bodyPr wrap="none">
            <a:spAutoFit/>
          </a:bodyPr>
          <a:lstStyle/>
          <a:p>
            <a:pPr algn="ctr">
              <a:defRPr/>
            </a:pPr>
            <a:r>
              <a:rPr lang="en-US" sz="3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James 1:22-25</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
          <p:cNvSpPr txBox="1">
            <a:spLocks noChangeArrowheads="1"/>
          </p:cNvSpPr>
          <p:nvPr/>
        </p:nvSpPr>
        <p:spPr bwMode="auto">
          <a:xfrm>
            <a:off x="0" y="608013"/>
            <a:ext cx="9144000" cy="627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defRPr/>
            </a:pPr>
            <a:r>
              <a:rPr lang="en-US" altLang="en-US" sz="2800" dirty="0" smtClean="0"/>
              <a:t>23 For if anyone is a hearer of the word and not a doer, he is like a man observing his natural face in a </a:t>
            </a:r>
            <a:r>
              <a:rPr lang="en-US" altLang="en-US" sz="2800" b="1" u="sng" dirty="0" smtClean="0"/>
              <a:t>mirror</a:t>
            </a:r>
          </a:p>
          <a:p>
            <a:pPr eaLnBrk="1" hangingPunct="1">
              <a:spcBef>
                <a:spcPct val="0"/>
              </a:spcBef>
              <a:buFontTx/>
              <a:buNone/>
              <a:defRPr/>
            </a:pPr>
            <a:r>
              <a:rPr lang="en-US" altLang="en-US" sz="2800" dirty="0" smtClean="0"/>
              <a:t>24 for he observes himself, goes away, and immediately forgets what kind of man he was. </a:t>
            </a:r>
          </a:p>
          <a:p>
            <a:pPr eaLnBrk="1" hangingPunct="1">
              <a:spcBef>
                <a:spcPct val="0"/>
              </a:spcBef>
              <a:buFontTx/>
              <a:buNone/>
              <a:defRPr/>
            </a:pPr>
            <a:endParaRPr lang="en-US" altLang="en-US" sz="2800" dirty="0" smtClean="0"/>
          </a:p>
          <a:p>
            <a:pPr eaLnBrk="1" hangingPunct="1">
              <a:spcBef>
                <a:spcPct val="0"/>
              </a:spcBef>
              <a:buFontTx/>
              <a:buNone/>
              <a:defRPr/>
            </a:pPr>
            <a:endParaRPr lang="en-US" altLang="en-US" sz="2800" dirty="0" smtClean="0"/>
          </a:p>
          <a:p>
            <a:pPr eaLnBrk="1" hangingPunct="1">
              <a:spcBef>
                <a:spcPct val="0"/>
              </a:spcBef>
              <a:buFontTx/>
              <a:buNone/>
              <a:defRPr/>
            </a:pPr>
            <a:endParaRPr lang="en-US" altLang="en-US" sz="2800" dirty="0"/>
          </a:p>
          <a:p>
            <a:pPr eaLnBrk="1" hangingPunct="1">
              <a:spcBef>
                <a:spcPct val="0"/>
              </a:spcBef>
              <a:buFontTx/>
              <a:buNone/>
              <a:defRPr/>
            </a:pPr>
            <a:endParaRPr lang="en-US" altLang="en-US" sz="2800" dirty="0" smtClean="0"/>
          </a:p>
          <a:p>
            <a:pPr eaLnBrk="1" hangingPunct="1">
              <a:spcBef>
                <a:spcPct val="0"/>
              </a:spcBef>
              <a:buFontTx/>
              <a:buNone/>
              <a:defRPr/>
            </a:pPr>
            <a:endParaRPr lang="en-US" altLang="en-US" sz="2800" dirty="0"/>
          </a:p>
          <a:p>
            <a:pPr eaLnBrk="1" hangingPunct="1">
              <a:spcBef>
                <a:spcPct val="0"/>
              </a:spcBef>
              <a:buFontTx/>
              <a:buNone/>
              <a:defRPr/>
            </a:pPr>
            <a:endParaRPr lang="en-US" altLang="en-US" sz="2800" dirty="0" smtClean="0"/>
          </a:p>
          <a:p>
            <a:pPr eaLnBrk="1" hangingPunct="1">
              <a:spcBef>
                <a:spcPct val="0"/>
              </a:spcBef>
              <a:buFontTx/>
              <a:buNone/>
              <a:defRPr/>
            </a:pPr>
            <a:endParaRPr lang="en-US" altLang="en-US" sz="2800" dirty="0" smtClean="0"/>
          </a:p>
          <a:p>
            <a:pPr eaLnBrk="1" hangingPunct="1">
              <a:spcBef>
                <a:spcPct val="0"/>
              </a:spcBef>
              <a:buFontTx/>
              <a:buNone/>
              <a:defRPr/>
            </a:pPr>
            <a:endParaRPr lang="en-US" altLang="en-US" sz="2800" dirty="0" smtClean="0"/>
          </a:p>
          <a:p>
            <a:pPr marL="457200" indent="-457200" eaLnBrk="1" hangingPunct="1">
              <a:spcBef>
                <a:spcPct val="0"/>
              </a:spcBef>
              <a:buFont typeface="Wingdings" panose="05000000000000000000" pitchFamily="2" charset="2"/>
              <a:buChar char="Ø"/>
              <a:defRPr/>
            </a:pPr>
            <a:r>
              <a:rPr lang="en-US" altLang="en-US" sz="2800" dirty="0" smtClean="0"/>
              <a:t>Looking in mirror to see what needs changing</a:t>
            </a:r>
          </a:p>
          <a:p>
            <a:pPr marL="457200" indent="-457200" eaLnBrk="1" hangingPunct="1">
              <a:spcBef>
                <a:spcPct val="0"/>
              </a:spcBef>
              <a:buFont typeface="Wingdings" panose="05000000000000000000" pitchFamily="2" charset="2"/>
              <a:buChar char="Ø"/>
              <a:defRPr/>
            </a:pPr>
            <a:endParaRPr lang="en-US" altLang="en-US" sz="1000" dirty="0" smtClean="0"/>
          </a:p>
          <a:p>
            <a:pPr marL="457200" indent="-457200" eaLnBrk="1" hangingPunct="1">
              <a:spcBef>
                <a:spcPct val="0"/>
              </a:spcBef>
              <a:buFont typeface="Wingdings" panose="05000000000000000000" pitchFamily="2" charset="2"/>
              <a:buChar char="Ø"/>
              <a:defRPr/>
            </a:pPr>
            <a:r>
              <a:rPr lang="en-US" altLang="en-US" sz="2800" dirty="0" smtClean="0"/>
              <a:t>Read the Bible and ask “How does this apply to me?”</a:t>
            </a:r>
          </a:p>
        </p:txBody>
      </p:sp>
      <p:sp>
        <p:nvSpPr>
          <p:cNvPr id="3" name="Rectangle 2"/>
          <p:cNvSpPr/>
          <p:nvPr/>
        </p:nvSpPr>
        <p:spPr>
          <a:xfrm>
            <a:off x="228600" y="23884"/>
            <a:ext cx="2985113" cy="584775"/>
          </a:xfrm>
          <a:prstGeom prst="rect">
            <a:avLst/>
          </a:prstGeom>
          <a:noFill/>
        </p:spPr>
        <p:txBody>
          <a:bodyPr wrap="none">
            <a:spAutoFit/>
          </a:bodyPr>
          <a:lstStyle/>
          <a:p>
            <a:pPr algn="ctr">
              <a:defRPr/>
            </a:pPr>
            <a:r>
              <a:rPr lang="en-US" sz="3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James 1:22-25</a:t>
            </a:r>
          </a:p>
        </p:txBody>
      </p:sp>
      <p:pic>
        <p:nvPicPr>
          <p:cNvPr id="5" name="Picture 2" descr="http://3.bp.blogspot.com/-Qs30xaqVLUA/UI5rAR7BEbI/AAAAAAAAL40/YFGQMrUp0Qg/s1600/bible-Sunligh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08" y="2362200"/>
            <a:ext cx="4719291" cy="345023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4" descr="http://gogreenwiththetroll2queen.com/public/images/mirror_fram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7200" y="2608263"/>
            <a:ext cx="3403600" cy="227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4013167" y="3208685"/>
            <a:ext cx="1370889" cy="1077218"/>
          </a:xfrm>
          <a:prstGeom prst="rect">
            <a:avLst/>
          </a:prstGeom>
          <a:noFill/>
        </p:spPr>
        <p:txBody>
          <a:bodyPr wrap="none">
            <a:spAutoFit/>
          </a:bodyPr>
          <a:lstStyle/>
          <a:p>
            <a:pPr algn="ctr">
              <a:defRPr/>
            </a:pPr>
            <a:r>
              <a:rPr lang="en-US" sz="3200" b="1" dirty="0">
                <a:ln w="17780" cmpd="sng">
                  <a:solidFill>
                    <a:schemeClr val="accent1">
                      <a:tint val="3000"/>
                    </a:schemeClr>
                  </a:solidFill>
                  <a:prstDash val="solid"/>
                  <a:miter lim="800000"/>
                </a:ln>
                <a:solidFill>
                  <a:srgbClr val="FFFF00"/>
                </a:solidFill>
                <a:effectLst>
                  <a:glow rad="101600">
                    <a:srgbClr val="00B0F0">
                      <a:alpha val="60000"/>
                    </a:srgbClr>
                  </a:glow>
                  <a:outerShdw blurRad="55000" dist="50800" dir="5400000" algn="tl">
                    <a:srgbClr val="000000">
                      <a:alpha val="33000"/>
                    </a:srgbClr>
                  </a:outerShdw>
                </a:effectLst>
              </a:rPr>
              <a:t>God’s</a:t>
            </a:r>
          </a:p>
          <a:p>
            <a:pPr algn="ctr">
              <a:defRPr/>
            </a:pPr>
            <a:r>
              <a:rPr lang="en-US" sz="3200" b="1" dirty="0">
                <a:ln w="17780" cmpd="sng">
                  <a:solidFill>
                    <a:schemeClr val="accent1">
                      <a:tint val="3000"/>
                    </a:schemeClr>
                  </a:solidFill>
                  <a:prstDash val="solid"/>
                  <a:miter lim="800000"/>
                </a:ln>
                <a:solidFill>
                  <a:srgbClr val="FFFF00"/>
                </a:solidFill>
                <a:effectLst>
                  <a:glow rad="101600">
                    <a:srgbClr val="00B0F0">
                      <a:alpha val="60000"/>
                    </a:srgbClr>
                  </a:glow>
                  <a:outerShdw blurRad="55000" dist="50800" dir="5400000" algn="tl">
                    <a:srgbClr val="000000">
                      <a:alpha val="33000"/>
                    </a:srgbClr>
                  </a:outerShdw>
                </a:effectLst>
              </a:rPr>
              <a:t>Mirror</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23884"/>
            <a:ext cx="2985113" cy="584775"/>
          </a:xfrm>
          <a:prstGeom prst="rect">
            <a:avLst/>
          </a:prstGeom>
          <a:noFill/>
        </p:spPr>
        <p:txBody>
          <a:bodyPr wrap="none">
            <a:spAutoFit/>
          </a:bodyPr>
          <a:lstStyle/>
          <a:p>
            <a:pPr algn="ctr">
              <a:defRPr/>
            </a:pPr>
            <a:r>
              <a:rPr lang="en-US" sz="3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James 1:22-25</a:t>
            </a:r>
          </a:p>
        </p:txBody>
      </p:sp>
      <p:pic>
        <p:nvPicPr>
          <p:cNvPr id="8195" name="Picture 4" descr="http://www.theepochtimes.com/n2/images/stories/large/2009/12/13/papua7509339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608659"/>
            <a:ext cx="8368145" cy="615741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1"/>
          <p:cNvSpPr txBox="1">
            <a:spLocks noChangeArrowheads="1"/>
          </p:cNvSpPr>
          <p:nvPr/>
        </p:nvSpPr>
        <p:spPr bwMode="auto">
          <a:xfrm>
            <a:off x="76200" y="749300"/>
            <a:ext cx="87630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2800"/>
              <a:t>25. But he who looks into the </a:t>
            </a:r>
            <a:r>
              <a:rPr lang="en-US" altLang="en-US" sz="2800" u="sng"/>
              <a:t>perfect law of liberty</a:t>
            </a:r>
            <a:r>
              <a:rPr lang="en-US" altLang="en-US" sz="2800"/>
              <a:t> and continues in it, and is not a forgetful hearer but a doer of the work, this one will be blessed in what he does.</a:t>
            </a:r>
          </a:p>
          <a:p>
            <a:pPr eaLnBrk="1" hangingPunct="1">
              <a:spcBef>
                <a:spcPct val="0"/>
              </a:spcBef>
              <a:buFontTx/>
              <a:buNone/>
            </a:pPr>
            <a:endParaRPr lang="en-US" altLang="en-US" sz="2800"/>
          </a:p>
          <a:p>
            <a:pPr eaLnBrk="1" hangingPunct="1">
              <a:spcBef>
                <a:spcPct val="0"/>
              </a:spcBef>
              <a:buFontTx/>
              <a:buNone/>
            </a:pPr>
            <a:r>
              <a:rPr lang="en-US" altLang="en-US" sz="2800" b="1">
                <a:solidFill>
                  <a:srgbClr val="FFFF00"/>
                </a:solidFill>
              </a:rPr>
              <a:t>Law</a:t>
            </a:r>
            <a:r>
              <a:rPr lang="en-US" altLang="en-US" sz="2800" b="1"/>
              <a:t> </a:t>
            </a:r>
            <a:r>
              <a:rPr lang="en-US" altLang="en-US" sz="2800"/>
              <a:t>= the New Testament</a:t>
            </a:r>
          </a:p>
          <a:p>
            <a:pPr eaLnBrk="1" hangingPunct="1">
              <a:spcBef>
                <a:spcPct val="0"/>
              </a:spcBef>
              <a:buFontTx/>
              <a:buNone/>
            </a:pPr>
            <a:endParaRPr lang="en-US" altLang="en-US" sz="2800"/>
          </a:p>
          <a:p>
            <a:pPr eaLnBrk="1" hangingPunct="1">
              <a:spcBef>
                <a:spcPct val="0"/>
              </a:spcBef>
              <a:buFontTx/>
              <a:buNone/>
            </a:pPr>
            <a:r>
              <a:rPr lang="en-US" altLang="en-US" sz="2800" b="1">
                <a:solidFill>
                  <a:srgbClr val="FFFF00"/>
                </a:solidFill>
              </a:rPr>
              <a:t>Perfect Law </a:t>
            </a:r>
            <a:r>
              <a:rPr lang="en-US" altLang="en-US" sz="2800"/>
              <a:t>= Complete, last, or end</a:t>
            </a:r>
          </a:p>
          <a:p>
            <a:pPr eaLnBrk="1" hangingPunct="1">
              <a:spcBef>
                <a:spcPct val="0"/>
              </a:spcBef>
              <a:buFontTx/>
              <a:buNone/>
            </a:pPr>
            <a:endParaRPr lang="en-US" altLang="en-US" sz="2800"/>
          </a:p>
          <a:p>
            <a:pPr eaLnBrk="1" hangingPunct="1">
              <a:spcBef>
                <a:spcPct val="0"/>
              </a:spcBef>
              <a:buFontTx/>
              <a:buNone/>
            </a:pPr>
            <a:r>
              <a:rPr lang="en-US" altLang="en-US" sz="2800" b="1">
                <a:solidFill>
                  <a:srgbClr val="FFFF00"/>
                </a:solidFill>
              </a:rPr>
              <a:t>Perfect Law of Liberty </a:t>
            </a:r>
            <a:r>
              <a:rPr lang="en-US" altLang="en-US" sz="2800"/>
              <a:t>=   To obey God is Liberty</a:t>
            </a:r>
          </a:p>
          <a:p>
            <a:pPr eaLnBrk="1" hangingPunct="1">
              <a:spcBef>
                <a:spcPct val="0"/>
              </a:spcBef>
              <a:buFontTx/>
              <a:buNone/>
            </a:pPr>
            <a:endParaRPr lang="en-US" altLang="en-US" sz="2800"/>
          </a:p>
          <a:p>
            <a:pPr eaLnBrk="1" hangingPunct="1">
              <a:spcBef>
                <a:spcPct val="0"/>
              </a:spcBef>
              <a:buFontTx/>
              <a:buNone/>
            </a:pPr>
            <a:r>
              <a:rPr lang="en-US" altLang="en-US" sz="2800" b="1">
                <a:solidFill>
                  <a:srgbClr val="00FFFF"/>
                </a:solidFill>
              </a:rPr>
              <a:t>Doer of the work </a:t>
            </a:r>
            <a:r>
              <a:rPr lang="en-US" altLang="en-US" sz="2800"/>
              <a:t>= Blessed (</a:t>
            </a:r>
            <a:r>
              <a:rPr lang="en-US" altLang="en-US" sz="2800">
                <a:solidFill>
                  <a:srgbClr val="FFFF00"/>
                </a:solidFill>
              </a:rPr>
              <a:t>Jn. 13:17, Matt. 7:24</a:t>
            </a:r>
            <a:r>
              <a:rPr lang="en-US" altLang="en-US" sz="2800"/>
              <a:t>)</a:t>
            </a:r>
          </a:p>
        </p:txBody>
      </p:sp>
      <p:sp>
        <p:nvSpPr>
          <p:cNvPr id="3" name="Rectangle 2"/>
          <p:cNvSpPr/>
          <p:nvPr/>
        </p:nvSpPr>
        <p:spPr>
          <a:xfrm>
            <a:off x="228600" y="23884"/>
            <a:ext cx="2985113" cy="584775"/>
          </a:xfrm>
          <a:prstGeom prst="rect">
            <a:avLst/>
          </a:prstGeom>
          <a:noFill/>
        </p:spPr>
        <p:txBody>
          <a:bodyPr wrap="none">
            <a:spAutoFit/>
          </a:bodyPr>
          <a:lstStyle/>
          <a:p>
            <a:pPr algn="ctr">
              <a:defRPr/>
            </a:pPr>
            <a:r>
              <a:rPr lang="en-US" sz="3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James 1:22-25</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evel 1"/>
          <p:cNvSpPr/>
          <p:nvPr/>
        </p:nvSpPr>
        <p:spPr>
          <a:xfrm>
            <a:off x="381000" y="0"/>
            <a:ext cx="8458200" cy="914400"/>
          </a:xfrm>
          <a:prstGeom prst="bevel">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1. Importance of the Divine Mirror</a:t>
            </a:r>
          </a:p>
        </p:txBody>
      </p:sp>
      <p:sp>
        <p:nvSpPr>
          <p:cNvPr id="9219" name="TextBox 2"/>
          <p:cNvSpPr txBox="1">
            <a:spLocks noChangeArrowheads="1"/>
          </p:cNvSpPr>
          <p:nvPr/>
        </p:nvSpPr>
        <p:spPr bwMode="auto">
          <a:xfrm>
            <a:off x="-25400" y="965200"/>
            <a:ext cx="9144000" cy="569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defRPr/>
            </a:pPr>
            <a:r>
              <a:rPr lang="en-US" altLang="en-US" sz="2800" b="1" u="sng" dirty="0" smtClean="0"/>
              <a:t>Essential to have God’s Approval</a:t>
            </a:r>
          </a:p>
          <a:p>
            <a:pPr eaLnBrk="1" hangingPunct="1">
              <a:spcBef>
                <a:spcPct val="0"/>
              </a:spcBef>
              <a:buFontTx/>
              <a:buNone/>
              <a:defRPr/>
            </a:pPr>
            <a:endParaRPr lang="en-US" altLang="en-US" sz="2800" dirty="0" smtClean="0"/>
          </a:p>
          <a:p>
            <a:pPr eaLnBrk="1" hangingPunct="1">
              <a:spcBef>
                <a:spcPct val="0"/>
              </a:spcBef>
              <a:buFontTx/>
              <a:buNone/>
              <a:defRPr/>
            </a:pPr>
            <a:r>
              <a:rPr lang="en-US" altLang="en-US" sz="2800" dirty="0" smtClean="0"/>
              <a:t>“For not he who commends himself is approved, but whom the Lord commends.” 		</a:t>
            </a:r>
            <a:r>
              <a:rPr lang="en-US" altLang="en-US" sz="2800" dirty="0" smtClean="0">
                <a:solidFill>
                  <a:srgbClr val="FFFF00"/>
                </a:solidFill>
              </a:rPr>
              <a:t>2 Cor. 10:18</a:t>
            </a:r>
          </a:p>
          <a:p>
            <a:pPr eaLnBrk="1" hangingPunct="1">
              <a:spcBef>
                <a:spcPct val="0"/>
              </a:spcBef>
              <a:buFontTx/>
              <a:buNone/>
              <a:defRPr/>
            </a:pPr>
            <a:endParaRPr lang="en-US" altLang="en-US" sz="2800" dirty="0" smtClean="0"/>
          </a:p>
          <a:p>
            <a:pPr eaLnBrk="1" hangingPunct="1">
              <a:spcBef>
                <a:spcPct val="0"/>
              </a:spcBef>
              <a:buFontTx/>
              <a:buNone/>
              <a:defRPr/>
            </a:pPr>
            <a:r>
              <a:rPr lang="en-US" altLang="en-US" sz="2800" dirty="0" smtClean="0"/>
              <a:t>“Whatever we ask we receive from Him, because we keep His commandments and do those things that are pleasing in His sight.” 			</a:t>
            </a:r>
            <a:r>
              <a:rPr lang="en-US" altLang="en-US" sz="2800" dirty="0" smtClean="0">
                <a:solidFill>
                  <a:srgbClr val="FFFF00"/>
                </a:solidFill>
              </a:rPr>
              <a:t>1 Jn. 3:22</a:t>
            </a:r>
          </a:p>
          <a:p>
            <a:pPr eaLnBrk="1" hangingPunct="1">
              <a:spcBef>
                <a:spcPct val="0"/>
              </a:spcBef>
              <a:buFontTx/>
              <a:buNone/>
              <a:defRPr/>
            </a:pPr>
            <a:endParaRPr lang="en-US" altLang="en-US" sz="2800" dirty="0" smtClean="0"/>
          </a:p>
          <a:p>
            <a:pPr eaLnBrk="1" hangingPunct="1">
              <a:spcBef>
                <a:spcPct val="0"/>
              </a:spcBef>
              <a:buFontTx/>
              <a:buNone/>
              <a:defRPr/>
            </a:pPr>
            <a:endParaRPr lang="en-US" altLang="en-US" sz="2800" dirty="0" smtClean="0"/>
          </a:p>
          <a:p>
            <a:pPr marL="457200" indent="-457200" eaLnBrk="1" hangingPunct="1">
              <a:spcBef>
                <a:spcPct val="0"/>
              </a:spcBef>
              <a:buFont typeface="Wingdings" panose="05000000000000000000" pitchFamily="2" charset="2"/>
              <a:buChar char="Ø"/>
              <a:defRPr/>
            </a:pPr>
            <a:r>
              <a:rPr lang="en-US" altLang="en-US" sz="2800" dirty="0" smtClean="0"/>
              <a:t>Come to have His approval and Keep His approval</a:t>
            </a:r>
          </a:p>
          <a:p>
            <a:pPr marL="457200" indent="-457200" eaLnBrk="1" hangingPunct="1">
              <a:spcBef>
                <a:spcPct val="0"/>
              </a:spcBef>
              <a:buFont typeface="Wingdings" panose="05000000000000000000" pitchFamily="2" charset="2"/>
              <a:buChar char="Ø"/>
              <a:defRPr/>
            </a:pPr>
            <a:r>
              <a:rPr lang="en-US" altLang="en-US" sz="2800" dirty="0" smtClean="0"/>
              <a:t>How can we tell if we are approved of God?</a:t>
            </a:r>
          </a:p>
          <a:p>
            <a:pPr eaLnBrk="1" hangingPunct="1">
              <a:spcBef>
                <a:spcPct val="0"/>
              </a:spcBef>
              <a:buFontTx/>
              <a:buNone/>
              <a:defRPr/>
            </a:pPr>
            <a:endParaRPr lang="en-US" altLang="en-US" sz="2800" dirty="0" smtClean="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Sermons">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Sermons</Template>
  <TotalTime>462</TotalTime>
  <Words>2176</Words>
  <Application>Microsoft Office PowerPoint</Application>
  <PresentationFormat>On-screen Show (4:3)</PresentationFormat>
  <Paragraphs>241</Paragraphs>
  <Slides>15</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Wingdings</vt:lpstr>
      <vt:lpstr>AR CENA</vt:lpstr>
      <vt:lpstr>Sermons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Arthur Pigman</dc:creator>
  <cp:lastModifiedBy>John Croft</cp:lastModifiedBy>
  <cp:revision>39</cp:revision>
  <dcterms:created xsi:type="dcterms:W3CDTF">2012-11-16T13:28:16Z</dcterms:created>
  <dcterms:modified xsi:type="dcterms:W3CDTF">2015-04-21T21:42:37Z</dcterms:modified>
</cp:coreProperties>
</file>