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2"/>
    <p:sldId id="258" r:id="rId3"/>
    <p:sldId id="259" r:id="rId4"/>
    <p:sldId id="260"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96663"/>
              <a:satOff val="-16428"/>
              <a:lumOff val="3004"/>
            </a:schemeClr>
          </a:solidFill>
        </a:fill>
      </a:tcStyle>
    </a:firstRow>
  </a:tblStyle>
  <a:tblStyle styleId="{33BA23B1-9221-436E-865A-0063620EA4FD}"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a:tcStyle>
        <a:tcBdr/>
        <a:fill>
          <a:solidFill>
            <a:srgbClr val="696969"/>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79" autoAdjust="0"/>
  </p:normalViewPr>
  <p:slideViewPr>
    <p:cSldViewPr>
      <p:cViewPr>
        <p:scale>
          <a:sx n="40" d="100"/>
          <a:sy n="40" d="100"/>
        </p:scale>
        <p:origin x="-1680"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1143000" y="685800"/>
            <a:ext cx="4572000" cy="3429000"/>
          </a:xfrm>
          <a:prstGeom prst="rect">
            <a:avLst/>
          </a:prstGeom>
        </p:spPr>
        <p:txBody>
          <a:bodyPr/>
          <a:lstStyle/>
          <a:p>
            <a:endParaRPr/>
          </a:p>
        </p:txBody>
      </p:sp>
      <p:sp>
        <p:nvSpPr>
          <p:cNvPr id="185" name="Shape 18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1353415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effectLst/>
              </a:defRPr>
            </a:pPr>
            <a:r>
              <a:rPr lang="en-US" dirty="0" smtClean="0"/>
              <a:t>At 8:45 a.m., American Airlines Boeing 767, Flight 11, loaded with 20,000 gallons of jet fuel crashed into the north tower (93rd to 99th floors), of the World Trade Center in New York City. 18 minutes later, a second Boeing 767–United Airlines Flight 175–struck the south tower near the 60th floor. Approximately 17,400 civilians were in the World Trade Center twin towers at the time of the attacks. Amazingly,</a:t>
            </a:r>
            <a:r>
              <a:rPr lang="en-US" baseline="0" dirty="0" smtClean="0"/>
              <a:t> many of them escaped. </a:t>
            </a:r>
          </a:p>
          <a:p>
            <a:pPr marL="0" marR="0" indent="0" defTabSz="457200" eaLnBrk="1" fontAlgn="auto" latinLnBrk="0" hangingPunct="1">
              <a:lnSpc>
                <a:spcPct val="117999"/>
              </a:lnSpc>
              <a:spcBef>
                <a:spcPts val="0"/>
              </a:spcBef>
              <a:spcAft>
                <a:spcPts val="0"/>
              </a:spcAft>
              <a:buClrTx/>
              <a:buSzTx/>
              <a:buFontTx/>
              <a:buNone/>
              <a:tabLst/>
              <a:defRPr>
                <a:effectLst/>
              </a:defRPr>
            </a:pPr>
            <a:endParaRPr lang="en-US" baseline="0" dirty="0" smtClean="0"/>
          </a:p>
          <a:p>
            <a:pPr marL="0" marR="0" indent="0" defTabSz="457200" eaLnBrk="1" fontAlgn="auto" latinLnBrk="0" hangingPunct="1">
              <a:lnSpc>
                <a:spcPct val="117999"/>
              </a:lnSpc>
              <a:spcBef>
                <a:spcPts val="0"/>
              </a:spcBef>
              <a:spcAft>
                <a:spcPts val="0"/>
              </a:spcAft>
              <a:buClrTx/>
              <a:buSzTx/>
              <a:buFontTx/>
              <a:buNone/>
              <a:tabLst/>
              <a:defRPr>
                <a:effectLst/>
              </a:defRPr>
            </a:pPr>
            <a:r>
              <a:rPr lang="en-US" dirty="0" smtClean="0"/>
              <a:t>American Airlines Flight 77 circled over downtown Washington, D.C., and slammed into the west side of the Pentagon military headquarters at 9:45 a.m. killing 125 servicemen. </a:t>
            </a:r>
          </a:p>
          <a:p>
            <a:pPr marL="0" marR="0" indent="0" defTabSz="457200" eaLnBrk="1" fontAlgn="auto" latinLnBrk="0" hangingPunct="1">
              <a:lnSpc>
                <a:spcPct val="117999"/>
              </a:lnSpc>
              <a:spcBef>
                <a:spcPts val="0"/>
              </a:spcBef>
              <a:spcAft>
                <a:spcPts val="0"/>
              </a:spcAft>
              <a:buClrTx/>
              <a:buSzTx/>
              <a:buFontTx/>
              <a:buNone/>
              <a:tabLst/>
              <a:defRPr>
                <a:effectLst/>
              </a:defRPr>
            </a:pPr>
            <a:endParaRPr lang="en-US" dirty="0" smtClean="0"/>
          </a:p>
          <a:p>
            <a:pPr marL="0" marR="0" indent="0" defTabSz="457200" eaLnBrk="1" fontAlgn="auto" latinLnBrk="0" hangingPunct="1">
              <a:lnSpc>
                <a:spcPct val="117999"/>
              </a:lnSpc>
              <a:spcBef>
                <a:spcPts val="0"/>
              </a:spcBef>
              <a:spcAft>
                <a:spcPts val="0"/>
              </a:spcAft>
              <a:buClrTx/>
              <a:buSzTx/>
              <a:buFontTx/>
              <a:buNone/>
              <a:tabLst/>
              <a:defRPr>
                <a:effectLst/>
              </a:defRPr>
            </a:pPr>
            <a:r>
              <a:rPr lang="en-US" dirty="0" smtClean="0"/>
              <a:t>A fourth California-bound plane–United Flight 93–was hijacked after leaving Newark Airport in New Jersey. Passengers successfully overcame the hijackers causing the plane to crash in a rural field in western Pennsylvania at 10:10 a.m. All 45 people aboard were killed.</a:t>
            </a:r>
          </a:p>
          <a:p>
            <a:pPr marL="0" marR="0" indent="0" defTabSz="457200" eaLnBrk="1" fontAlgn="auto" latinLnBrk="0" hangingPunct="1">
              <a:lnSpc>
                <a:spcPct val="117999"/>
              </a:lnSpc>
              <a:spcBef>
                <a:spcPts val="0"/>
              </a:spcBef>
              <a:spcAft>
                <a:spcPts val="0"/>
              </a:spcAft>
              <a:buClrTx/>
              <a:buSzTx/>
              <a:buFontTx/>
              <a:buNone/>
              <a:tabLst/>
              <a:defRPr>
                <a:effectLst/>
              </a:defRPr>
            </a:pPr>
            <a:endParaRPr lang="en-US" dirty="0" smtClean="0"/>
          </a:p>
          <a:p>
            <a:pPr marL="0" marR="0" indent="0" defTabSz="457200" eaLnBrk="1" fontAlgn="auto" latinLnBrk="0" hangingPunct="1">
              <a:lnSpc>
                <a:spcPct val="117999"/>
              </a:lnSpc>
              <a:spcBef>
                <a:spcPts val="0"/>
              </a:spcBef>
              <a:spcAft>
                <a:spcPts val="0"/>
              </a:spcAft>
              <a:buClrTx/>
              <a:buSzTx/>
              <a:buFontTx/>
              <a:buNone/>
              <a:tabLst/>
              <a:defRPr>
                <a:effectLst/>
              </a:defRPr>
            </a:pPr>
            <a:endParaRPr lang="en-US" dirty="0" smtClean="0"/>
          </a:p>
          <a:p>
            <a:pPr>
              <a:defRPr>
                <a:effectLst/>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4211" indent="-454211" algn="l">
              <a:spcBef>
                <a:spcPts val="1500"/>
              </a:spcBef>
              <a:buSzPct val="52999"/>
              <a:buBlip>
                <a:blip r:embed="rId3"/>
              </a:buBlip>
              <a:defRPr sz="4000">
                <a:latin typeface="Avenir Next"/>
                <a:ea typeface="Avenir Next"/>
                <a:cs typeface="Avenir Next"/>
                <a:sym typeface="Avenir Next"/>
              </a:defRPr>
            </a:pPr>
            <a:r>
              <a:rPr lang="en-US" dirty="0" smtClean="0"/>
              <a:t>For the thousands of people who perished or escaped with their life - all material and earthly concerns meant NOTHING! In that moment that day</a:t>
            </a:r>
          </a:p>
          <a:p>
            <a:pPr marL="454211" indent="-454211" algn="l">
              <a:spcBef>
                <a:spcPts val="1500"/>
              </a:spcBef>
              <a:buSzPct val="52999"/>
              <a:buBlip>
                <a:blip r:embed="rId3"/>
              </a:buBlip>
              <a:defRPr sz="4000">
                <a:latin typeface="Avenir Next"/>
                <a:ea typeface="Avenir Next"/>
                <a:cs typeface="Avenir Next"/>
                <a:sym typeface="Avenir Next"/>
              </a:defRPr>
            </a:pPr>
            <a:r>
              <a:rPr lang="en-US" dirty="0" smtClean="0"/>
              <a:t>If YOU are NOT prepared when judgment day comes - NO ONE CAN SAVE YOU FROM ETERNAL DOOM! - Mat 23:33</a:t>
            </a:r>
          </a:p>
          <a:p>
            <a:endParaRPr lang="en-US" dirty="0"/>
          </a:p>
        </p:txBody>
      </p:sp>
    </p:spTree>
    <p:extLst>
      <p:ext uri="{BB962C8B-B14F-4D97-AF65-F5344CB8AC3E}">
        <p14:creationId xmlns:p14="http://schemas.microsoft.com/office/powerpoint/2010/main" val="238944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762000" y="2463800"/>
            <a:ext cx="11480800" cy="2540000"/>
          </a:xfrm>
          <a:prstGeom prst="rect">
            <a:avLst/>
          </a:prstGeom>
        </p:spPr>
        <p:txBody>
          <a:bodyPr anchor="b"/>
          <a:lstStyle/>
          <a:p>
            <a:r>
              <a:t>Title Text</a:t>
            </a:r>
          </a:p>
        </p:txBody>
      </p:sp>
      <p:sp>
        <p:nvSpPr>
          <p:cNvPr id="12" name="Shape 12"/>
          <p:cNvSpPr>
            <a:spLocks noGrp="1"/>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1059"/>
          </a:xfrm>
          <a:prstGeom prst="rect">
            <a:avLst/>
          </a:prstGeom>
        </p:spPr>
        <p:txBody>
          <a:bodyPr anchor="t">
            <a:spAutoFit/>
          </a:bodyPr>
          <a:lstStyle>
            <a:lvl1pPr marL="0" indent="0" algn="ctr">
              <a:lnSpc>
                <a:spcPct val="110000"/>
              </a:lnSpc>
              <a:spcBef>
                <a:spcPts val="0"/>
              </a:spcBef>
              <a:buSzTx/>
              <a:buNone/>
              <a:defRPr sz="2400" b="1" i="1">
                <a:solidFill>
                  <a:srgbClr val="FFFFFF"/>
                </a:solidFill>
                <a:latin typeface="+mn-lt"/>
                <a:ea typeface="+mn-ea"/>
                <a:cs typeface="+mn-cs"/>
                <a:sym typeface="Helvetica Neue"/>
              </a:defRPr>
            </a:lvl1pPr>
          </a:lstStyle>
          <a:p>
            <a:r>
              <a:t>–Johnny Appleseed</a:t>
            </a:r>
          </a:p>
        </p:txBody>
      </p:sp>
      <p:sp>
        <p:nvSpPr>
          <p:cNvPr id="94" name="Shape 94"/>
          <p:cNvSpPr>
            <a:spLocks noGrp="1"/>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sz="3600" b="1">
                <a:solidFill>
                  <a:srgbClr val="FFFFFF"/>
                </a:solidFill>
                <a:effectLst>
                  <a:outerShdw blurRad="50800" dist="25400" dir="5400000" rotWithShape="0">
                    <a:srgbClr val="020202"/>
                  </a:outerShdw>
                </a:effectLst>
                <a:latin typeface="+mn-lt"/>
                <a:ea typeface="+mn-ea"/>
                <a:cs typeface="+mn-cs"/>
                <a:sym typeface="Helvetica Neue"/>
              </a:defRPr>
            </a:lvl1pPr>
          </a:lstStyle>
          <a:p>
            <a:r>
              <a:t>“Type a quote here.” </a:t>
            </a:r>
          </a:p>
        </p:txBody>
      </p:sp>
      <p:sp>
        <p:nvSpPr>
          <p:cNvPr id="95" name="Shape 95"/>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5" name="Shape 125"/>
          <p:cNvSpPr>
            <a:spLocks noGrp="1"/>
          </p:cNvSpPr>
          <p:nvPr>
            <p:ph type="sldNum" sz="quarter" idx="2"/>
          </p:nvPr>
        </p:nvSpPr>
        <p:spPr>
          <a:xfrm>
            <a:off x="12138659" y="9391226"/>
            <a:ext cx="215901" cy="254001"/>
          </a:xfrm>
          <a:prstGeom prst="rect">
            <a:avLst/>
          </a:prstGeom>
        </p:spPr>
        <p:txBody>
          <a:bodyPr lIns="0" tIns="0" rIns="0" bIns="0" anchor="b"/>
          <a:lstStyle>
            <a:lvl1pPr algn="r" defTabSz="1300480">
              <a:defRPr sz="1600">
                <a:solidFill>
                  <a:srgbClr val="BABABA"/>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2" name="Shape 132"/>
          <p:cNvSpPr>
            <a:spLocks noGrp="1"/>
          </p:cNvSpPr>
          <p:nvPr>
            <p:ph type="title"/>
          </p:nvPr>
        </p:nvSpPr>
        <p:spPr>
          <a:xfrm>
            <a:off x="650239" y="390596"/>
            <a:ext cx="11704322" cy="1625601"/>
          </a:xfrm>
          <a:prstGeom prst="rect">
            <a:avLst/>
          </a:prstGeom>
        </p:spPr>
        <p:txBody>
          <a:bodyPr lIns="65023" tIns="65023" rIns="65023" bIns="65023"/>
          <a:lstStyle>
            <a:lvl1pPr defTabSz="1300480">
              <a:defRPr sz="5800" b="0">
                <a:solidFill>
                  <a:srgbClr val="FB9F69"/>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33" name="Shape 133"/>
          <p:cNvSpPr>
            <a:spLocks noGrp="1"/>
          </p:cNvSpPr>
          <p:nvPr>
            <p:ph type="body" idx="1"/>
          </p:nvPr>
        </p:nvSpPr>
        <p:spPr>
          <a:xfrm>
            <a:off x="650239" y="2275839"/>
            <a:ext cx="11704322" cy="6697473"/>
          </a:xfrm>
          <a:prstGeom prst="rect">
            <a:avLst/>
          </a:prstGeom>
        </p:spPr>
        <p:txBody>
          <a:bodyPr lIns="65023" tIns="65023" rIns="65023" bIns="65023" anchor="t"/>
          <a:lstStyle>
            <a:lvl1pPr marL="695597" indent="-558437" defTabSz="1300480">
              <a:spcBef>
                <a:spcPts val="900"/>
              </a:spcBef>
              <a:buClr>
                <a:srgbClr val="F9F9F9"/>
              </a:buClr>
              <a:buSzPct val="65000"/>
              <a:buFont typeface="Wingdings 2"/>
              <a:buChar char=""/>
              <a:defRPr sz="3800">
                <a:solidFill>
                  <a:srgbClr val="FFFFFF"/>
                </a:solidFill>
                <a:latin typeface="Book Antiqua"/>
                <a:ea typeface="Book Antiqua"/>
                <a:cs typeface="Book Antiqua"/>
                <a:sym typeface="Book Antiqua"/>
              </a:defRPr>
            </a:lvl1pPr>
            <a:lvl2pPr marL="1034033" indent="-448817" defTabSz="1300480">
              <a:spcBef>
                <a:spcPts val="900"/>
              </a:spcBef>
              <a:buClr>
                <a:srgbClr val="F9F9F9"/>
              </a:buClr>
              <a:buSzPct val="80000"/>
              <a:buFont typeface="Wingdings 2"/>
              <a:buChar char="◼"/>
              <a:defRPr sz="3800">
                <a:solidFill>
                  <a:srgbClr val="FFFFFF"/>
                </a:solidFill>
                <a:latin typeface="Book Antiqua"/>
                <a:ea typeface="Book Antiqua"/>
                <a:cs typeface="Book Antiqua"/>
                <a:sym typeface="Book Antiqua"/>
              </a:defRPr>
            </a:lvl2pPr>
            <a:lvl3pPr marL="1300110" indent="-394854" defTabSz="1300480">
              <a:spcBef>
                <a:spcPts val="900"/>
              </a:spcBef>
              <a:buClr>
                <a:srgbClr val="F9F9F9"/>
              </a:buClr>
              <a:buSzPct val="95000"/>
              <a:buFont typeface="Wingdings 2"/>
              <a:buChar char="▫"/>
              <a:defRPr sz="3800">
                <a:solidFill>
                  <a:srgbClr val="FFFFFF"/>
                </a:solidFill>
                <a:latin typeface="Book Antiqua"/>
                <a:ea typeface="Book Antiqua"/>
                <a:cs typeface="Book Antiqua"/>
                <a:sym typeface="Book Antiqua"/>
              </a:defRPr>
            </a:lvl3pPr>
            <a:lvl4pPr marL="1517903" indent="-347472" defTabSz="1300480">
              <a:spcBef>
                <a:spcPts val="900"/>
              </a:spcBef>
              <a:buClr>
                <a:srgbClr val="F9F9F9"/>
              </a:buClr>
              <a:buSzPct val="100000"/>
              <a:buFont typeface="Wingdings 2"/>
              <a:buChar char=""/>
              <a:defRPr sz="3800">
                <a:solidFill>
                  <a:srgbClr val="FFFFFF"/>
                </a:solidFill>
                <a:latin typeface="Book Antiqua"/>
                <a:ea typeface="Book Antiqua"/>
                <a:cs typeface="Book Antiqua"/>
                <a:sym typeface="Book Antiqua"/>
              </a:defRPr>
            </a:lvl4pPr>
            <a:lvl5pPr marL="1709927" indent="-347472" defTabSz="1300480">
              <a:spcBef>
                <a:spcPts val="900"/>
              </a:spcBef>
              <a:buClr>
                <a:srgbClr val="F9F9F9"/>
              </a:buClr>
              <a:buSzPct val="100000"/>
              <a:buFont typeface="Wingdings 2"/>
              <a:buChar char="◾"/>
              <a:defRPr sz="3800">
                <a:solidFill>
                  <a:srgbClr val="FFFFFF"/>
                </a:solidFill>
                <a:latin typeface="Book Antiqua"/>
                <a:ea typeface="Book Antiqua"/>
                <a:cs typeface="Book Antiqua"/>
                <a:sym typeface="Book Antiqu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4" name="Shape 134"/>
          <p:cNvSpPr>
            <a:spLocks noGrp="1"/>
          </p:cNvSpPr>
          <p:nvPr>
            <p:ph type="sldNum" sz="quarter" idx="2"/>
          </p:nvPr>
        </p:nvSpPr>
        <p:spPr>
          <a:xfrm>
            <a:off x="12138659" y="9391226"/>
            <a:ext cx="215901" cy="254001"/>
          </a:xfrm>
          <a:prstGeom prst="rect">
            <a:avLst/>
          </a:prstGeom>
        </p:spPr>
        <p:txBody>
          <a:bodyPr lIns="0" tIns="0" rIns="0" bIns="0" anchor="b"/>
          <a:lstStyle>
            <a:lvl1pPr algn="r" defTabSz="1300480">
              <a:defRPr sz="1600">
                <a:solidFill>
                  <a:srgbClr val="BABABA"/>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41" name="Shape 141"/>
          <p:cNvSpPr>
            <a:spLocks noGrp="1"/>
          </p:cNvSpPr>
          <p:nvPr>
            <p:ph type="title"/>
          </p:nvPr>
        </p:nvSpPr>
        <p:spPr>
          <a:xfrm>
            <a:off x="1079500" y="2921000"/>
            <a:ext cx="10845800" cy="2413000"/>
          </a:xfrm>
          <a:prstGeom prst="rect">
            <a:avLst/>
          </a:prstGeom>
        </p:spPr>
        <p:txBody>
          <a:bodyPr anchor="b">
            <a:noAutofit/>
          </a:bodyPr>
          <a:lstStyle>
            <a:lvl1pPr>
              <a:defRPr sz="8000" b="0">
                <a:latin typeface="American Typewriter"/>
                <a:ea typeface="American Typewriter"/>
                <a:cs typeface="American Typewriter"/>
                <a:sym typeface="American Typewriter"/>
              </a:defRPr>
            </a:lvl1pPr>
          </a:lstStyle>
          <a:p>
            <a:pPr>
              <a:defRPr>
                <a:effectLst/>
              </a:defRPr>
            </a:pPr>
            <a:r>
              <a:t>Title Text</a:t>
            </a:r>
          </a:p>
        </p:txBody>
      </p:sp>
      <p:sp>
        <p:nvSpPr>
          <p:cNvPr id="142" name="Shape 142"/>
          <p:cNvSpPr>
            <a:spLocks noGrp="1"/>
          </p:cNvSpPr>
          <p:nvPr>
            <p:ph type="body" sz="quarter" idx="1"/>
          </p:nvPr>
        </p:nvSpPr>
        <p:spPr>
          <a:xfrm>
            <a:off x="1079500" y="5359400"/>
            <a:ext cx="10845800" cy="1380067"/>
          </a:xfrm>
          <a:prstGeom prst="rect">
            <a:avLst/>
          </a:prstGeom>
        </p:spPr>
        <p:txBody>
          <a:bodyPr anchor="t">
            <a:noAutofit/>
          </a:bodyPr>
          <a:lstStyle>
            <a:lvl1pPr marL="0" indent="0" algn="ctr">
              <a:spcBef>
                <a:spcPts val="0"/>
              </a:spcBef>
              <a:buSzTx/>
              <a:buNone/>
              <a:defRPr sz="4200">
                <a:solidFill>
                  <a:srgbClr val="909696"/>
                </a:solidFill>
                <a:latin typeface="American Typewriter"/>
                <a:ea typeface="American Typewriter"/>
                <a:cs typeface="American Typewriter"/>
                <a:sym typeface="American Typewriter"/>
              </a:defRPr>
            </a:lvl1pPr>
            <a:lvl2pPr marL="0" indent="0" algn="ctr">
              <a:spcBef>
                <a:spcPts val="0"/>
              </a:spcBef>
              <a:buSzTx/>
              <a:buNone/>
              <a:defRPr sz="4200">
                <a:solidFill>
                  <a:srgbClr val="909696"/>
                </a:solidFill>
                <a:latin typeface="American Typewriter"/>
                <a:ea typeface="American Typewriter"/>
                <a:cs typeface="American Typewriter"/>
                <a:sym typeface="American Typewriter"/>
              </a:defRPr>
            </a:lvl2pPr>
            <a:lvl3pPr marL="0" indent="0" algn="ctr">
              <a:spcBef>
                <a:spcPts val="0"/>
              </a:spcBef>
              <a:buSzTx/>
              <a:buNone/>
              <a:defRPr sz="4200">
                <a:solidFill>
                  <a:srgbClr val="909696"/>
                </a:solidFill>
                <a:latin typeface="American Typewriter"/>
                <a:ea typeface="American Typewriter"/>
                <a:cs typeface="American Typewriter"/>
                <a:sym typeface="American Typewriter"/>
              </a:defRPr>
            </a:lvl3pPr>
            <a:lvl4pPr marL="0" indent="0" algn="ctr">
              <a:spcBef>
                <a:spcPts val="0"/>
              </a:spcBef>
              <a:buSzTx/>
              <a:buNone/>
              <a:defRPr sz="4200">
                <a:solidFill>
                  <a:srgbClr val="909696"/>
                </a:solidFill>
                <a:latin typeface="American Typewriter"/>
                <a:ea typeface="American Typewriter"/>
                <a:cs typeface="American Typewriter"/>
                <a:sym typeface="American Typewriter"/>
              </a:defRPr>
            </a:lvl4pPr>
            <a:lvl5pPr marL="0" indent="0" algn="ctr">
              <a:spcBef>
                <a:spcPts val="0"/>
              </a:spcBef>
              <a:buSzTx/>
              <a:buNone/>
              <a:defRPr sz="4200">
                <a:solidFill>
                  <a:srgbClr val="909696"/>
                </a:solidFill>
                <a:latin typeface="American Typewriter"/>
                <a:ea typeface="American Typewriter"/>
                <a:cs typeface="American Typewriter"/>
                <a:sym typeface="American Typewriter"/>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 name="Shape 143"/>
          <p:cNvSpPr>
            <a:spLocks noGrp="1"/>
          </p:cNvSpPr>
          <p:nvPr>
            <p:ph type="sldNum" sz="quarter" idx="2"/>
          </p:nvPr>
        </p:nvSpPr>
        <p:spPr>
          <a:xfrm>
            <a:off x="6311900" y="9080500"/>
            <a:ext cx="384506" cy="368300"/>
          </a:xfrm>
          <a:prstGeom prst="rect">
            <a:avLst/>
          </a:prstGeom>
        </p:spPr>
        <p:txBody>
          <a:bodyPr/>
          <a:lstStyle>
            <a:lvl1pPr>
              <a:defRPr>
                <a:solidFill>
                  <a:srgbClr val="FFFFFF"/>
                </a:solidFill>
                <a:latin typeface="American Typewriter"/>
                <a:ea typeface="American Typewriter"/>
                <a:cs typeface="American Typewriter"/>
                <a:sym typeface="American Typewriter"/>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50" name="Shape 150"/>
          <p:cNvSpPr>
            <a:spLocks noGrp="1"/>
          </p:cNvSpPr>
          <p:nvPr>
            <p:ph type="pic" sz="half" idx="13"/>
          </p:nvPr>
        </p:nvSpPr>
        <p:spPr>
          <a:xfrm>
            <a:off x="2451100" y="952500"/>
            <a:ext cx="8102600" cy="6096000"/>
          </a:xfrm>
          <a:prstGeom prst="rect">
            <a:avLst/>
          </a:prstGeom>
          <a:ln w="9525">
            <a:round/>
          </a:ln>
          <a:effectLst>
            <a:outerShdw blurRad="254000" dist="254000" dir="5400000" rotWithShape="0">
              <a:srgbClr val="000000">
                <a:alpha val="75000"/>
              </a:srgbClr>
            </a:outerShdw>
          </a:effectLst>
        </p:spPr>
        <p:txBody>
          <a:bodyPr lIns="91439" tIns="45719" rIns="91439" bIns="45719" anchor="t">
            <a:noAutofit/>
          </a:bodyPr>
          <a:lstStyle/>
          <a:p>
            <a:endParaRPr/>
          </a:p>
        </p:txBody>
      </p:sp>
      <p:sp>
        <p:nvSpPr>
          <p:cNvPr id="151" name="Shape 151"/>
          <p:cNvSpPr>
            <a:spLocks noGrp="1"/>
          </p:cNvSpPr>
          <p:nvPr>
            <p:ph type="title"/>
          </p:nvPr>
        </p:nvSpPr>
        <p:spPr>
          <a:xfrm>
            <a:off x="1079500" y="7480300"/>
            <a:ext cx="10845800" cy="1460500"/>
          </a:xfrm>
          <a:prstGeom prst="rect">
            <a:avLst/>
          </a:prstGeom>
        </p:spPr>
        <p:txBody>
          <a:bodyPr>
            <a:noAutofit/>
          </a:bodyPr>
          <a:lstStyle>
            <a:lvl1pPr>
              <a:defRPr sz="8000" b="0">
                <a:latin typeface="American Typewriter"/>
                <a:ea typeface="American Typewriter"/>
                <a:cs typeface="American Typewriter"/>
                <a:sym typeface="American Typewriter"/>
              </a:defRPr>
            </a:lvl1pPr>
          </a:lstStyle>
          <a:p>
            <a:pPr>
              <a:defRPr>
                <a:effectLst/>
              </a:defRPr>
            </a:pPr>
            <a:r>
              <a:t>Title Text</a:t>
            </a:r>
          </a:p>
        </p:txBody>
      </p:sp>
      <p:sp>
        <p:nvSpPr>
          <p:cNvPr id="152" name="Shape 152"/>
          <p:cNvSpPr>
            <a:spLocks noGrp="1"/>
          </p:cNvSpPr>
          <p:nvPr>
            <p:ph type="sldNum" sz="quarter" idx="2"/>
          </p:nvPr>
        </p:nvSpPr>
        <p:spPr>
          <a:xfrm>
            <a:off x="6311900" y="9080500"/>
            <a:ext cx="384506" cy="368300"/>
          </a:xfrm>
          <a:prstGeom prst="rect">
            <a:avLst/>
          </a:prstGeom>
        </p:spPr>
        <p:txBody>
          <a:bodyPr/>
          <a:lstStyle>
            <a:lvl1pPr>
              <a:defRPr>
                <a:solidFill>
                  <a:srgbClr val="FFFFFF"/>
                </a:solidFill>
                <a:latin typeface="American Typewriter"/>
                <a:ea typeface="American Typewriter"/>
                <a:cs typeface="American Typewriter"/>
                <a:sym typeface="American Typewriter"/>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9" name="Shape 159"/>
          <p:cNvSpPr>
            <a:spLocks noGrp="1"/>
          </p:cNvSpPr>
          <p:nvPr>
            <p:ph type="title"/>
          </p:nvPr>
        </p:nvSpPr>
        <p:spPr>
          <a:xfrm>
            <a:off x="1079500" y="152400"/>
            <a:ext cx="10845800" cy="2095500"/>
          </a:xfrm>
          <a:prstGeom prst="rect">
            <a:avLst/>
          </a:prstGeom>
        </p:spPr>
        <p:txBody>
          <a:bodyPr>
            <a:noAutofit/>
          </a:bodyPr>
          <a:lstStyle>
            <a:lvl1pPr>
              <a:defRPr sz="7000" b="0">
                <a:latin typeface="American Typewriter"/>
                <a:ea typeface="American Typewriter"/>
                <a:cs typeface="American Typewriter"/>
                <a:sym typeface="American Typewriter"/>
              </a:defRPr>
            </a:lvl1pPr>
          </a:lstStyle>
          <a:p>
            <a:pPr>
              <a:defRPr>
                <a:effectLst/>
              </a:defRPr>
            </a:pPr>
            <a:r>
              <a:t>Title Text</a:t>
            </a:r>
          </a:p>
        </p:txBody>
      </p:sp>
      <p:sp>
        <p:nvSpPr>
          <p:cNvPr id="160" name="Shape 160"/>
          <p:cNvSpPr>
            <a:spLocks noGrp="1"/>
          </p:cNvSpPr>
          <p:nvPr>
            <p:ph type="body" idx="1"/>
          </p:nvPr>
        </p:nvSpPr>
        <p:spPr>
          <a:xfrm>
            <a:off x="1079500" y="2527300"/>
            <a:ext cx="10845800" cy="6108700"/>
          </a:xfrm>
          <a:prstGeom prst="rect">
            <a:avLst/>
          </a:prstGeom>
        </p:spPr>
        <p:txBody>
          <a:bodyPr>
            <a:noAutofit/>
          </a:bodyPr>
          <a:lstStyle>
            <a:lvl1pPr marL="904390" indent="-561490">
              <a:spcBef>
                <a:spcPts val="3200"/>
              </a:spcBef>
              <a:buSzPct val="120000"/>
              <a:defRPr sz="4200">
                <a:solidFill>
                  <a:srgbClr val="FFFFFF"/>
                </a:solidFill>
                <a:latin typeface="American Typewriter"/>
                <a:ea typeface="American Typewriter"/>
                <a:cs typeface="American Typewriter"/>
                <a:sym typeface="American Typewriter"/>
              </a:defRPr>
            </a:lvl1pPr>
            <a:lvl2pPr marL="1429323" indent="-561490">
              <a:spcBef>
                <a:spcPts val="3200"/>
              </a:spcBef>
              <a:buSzPct val="120000"/>
              <a:defRPr sz="4200">
                <a:solidFill>
                  <a:srgbClr val="FFFFFF"/>
                </a:solidFill>
                <a:latin typeface="American Typewriter"/>
                <a:ea typeface="American Typewriter"/>
                <a:cs typeface="American Typewriter"/>
                <a:sym typeface="American Typewriter"/>
              </a:defRPr>
            </a:lvl2pPr>
            <a:lvl3pPr marL="1937323" indent="-561490">
              <a:spcBef>
                <a:spcPts val="3200"/>
              </a:spcBef>
              <a:buSzPct val="120000"/>
              <a:defRPr sz="4200">
                <a:solidFill>
                  <a:srgbClr val="FFFFFF"/>
                </a:solidFill>
                <a:latin typeface="American Typewriter"/>
                <a:ea typeface="American Typewriter"/>
                <a:cs typeface="American Typewriter"/>
                <a:sym typeface="American Typewriter"/>
              </a:defRPr>
            </a:lvl3pPr>
            <a:lvl4pPr marL="2462257" indent="-561490">
              <a:spcBef>
                <a:spcPts val="3200"/>
              </a:spcBef>
              <a:buSzPct val="120000"/>
              <a:defRPr sz="4200">
                <a:solidFill>
                  <a:srgbClr val="FFFFFF"/>
                </a:solidFill>
                <a:latin typeface="American Typewriter"/>
                <a:ea typeface="American Typewriter"/>
                <a:cs typeface="American Typewriter"/>
                <a:sym typeface="American Typewriter"/>
              </a:defRPr>
            </a:lvl4pPr>
            <a:lvl5pPr marL="2987190" indent="-561490">
              <a:spcBef>
                <a:spcPts val="3200"/>
              </a:spcBef>
              <a:buSzPct val="120000"/>
              <a:defRPr sz="4200">
                <a:solidFill>
                  <a:srgbClr val="FFFFFF"/>
                </a:solidFill>
                <a:latin typeface="American Typewriter"/>
                <a:ea typeface="American Typewriter"/>
                <a:cs typeface="American Typewriter"/>
                <a:sym typeface="American Typewriter"/>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1" name="Shape 161"/>
          <p:cNvSpPr>
            <a:spLocks noGrp="1"/>
          </p:cNvSpPr>
          <p:nvPr>
            <p:ph type="sldNum" sz="quarter" idx="2"/>
          </p:nvPr>
        </p:nvSpPr>
        <p:spPr>
          <a:xfrm>
            <a:off x="6311900" y="9080500"/>
            <a:ext cx="384506" cy="368300"/>
          </a:xfrm>
          <a:prstGeom prst="rect">
            <a:avLst/>
          </a:prstGeom>
        </p:spPr>
        <p:txBody>
          <a:bodyPr/>
          <a:lstStyle>
            <a:lvl1pPr>
              <a:defRPr>
                <a:solidFill>
                  <a:srgbClr val="FFFFFF"/>
                </a:solidFill>
                <a:latin typeface="American Typewriter"/>
                <a:ea typeface="American Typewriter"/>
                <a:cs typeface="American Typewriter"/>
                <a:sym typeface="American Typewriter"/>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168" name="Metallic-Shine-400x400.png"/>
          <p:cNvPicPr>
            <a:picLocks/>
          </p:cNvPicPr>
          <p:nvPr/>
        </p:nvPicPr>
        <p:blipFill>
          <a:blip r:embed="rId2">
            <a:extLst/>
          </a:blip>
          <a:stretch>
            <a:fillRect/>
          </a:stretch>
        </p:blipFill>
        <p:spPr>
          <a:xfrm>
            <a:off x="-50800" y="-19050"/>
            <a:ext cx="13106400" cy="9753600"/>
          </a:xfrm>
          <a:prstGeom prst="rect">
            <a:avLst/>
          </a:prstGeom>
          <a:ln w="12700">
            <a:miter lim="400000"/>
          </a:ln>
        </p:spPr>
      </p:pic>
      <p:sp>
        <p:nvSpPr>
          <p:cNvPr id="169" name="Shape 169"/>
          <p:cNvSpPr>
            <a:spLocks noGrp="1"/>
          </p:cNvSpPr>
          <p:nvPr>
            <p:ph type="sldNum" sz="quarter" idx="2"/>
          </p:nvPr>
        </p:nvSpPr>
        <p:spPr>
          <a:xfrm>
            <a:off x="6337300" y="9258300"/>
            <a:ext cx="329261" cy="390669"/>
          </a:xfrm>
          <a:prstGeom prst="rect">
            <a:avLst/>
          </a:prstGeom>
        </p:spPr>
        <p:txBody>
          <a:bodyPr/>
          <a:lstStyle>
            <a:lvl1pPr defTabSz="457200">
              <a:defRPr>
                <a:solidFill>
                  <a:srgbClr val="FFFFFF"/>
                </a:solidFill>
                <a:latin typeface="Chalkboard"/>
                <a:ea typeface="Chalkboard"/>
                <a:cs typeface="Chalkboard"/>
                <a:sym typeface="Chalkboard"/>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176" name="image2.png"/>
          <p:cNvPicPr>
            <a:picLocks noChangeAspect="1"/>
          </p:cNvPicPr>
          <p:nvPr/>
        </p:nvPicPr>
        <p:blipFill>
          <a:blip r:embed="rId2">
            <a:extLst/>
          </a:blip>
          <a:stretch>
            <a:fillRect/>
          </a:stretch>
        </p:blipFill>
        <p:spPr>
          <a:xfrm>
            <a:off x="-1" y="1"/>
            <a:ext cx="13004801" cy="9753601"/>
          </a:xfrm>
          <a:prstGeom prst="rect">
            <a:avLst/>
          </a:prstGeom>
          <a:ln w="12700">
            <a:miter lim="400000"/>
          </a:ln>
        </p:spPr>
      </p:pic>
      <p:sp>
        <p:nvSpPr>
          <p:cNvPr id="177" name="Shape 177"/>
          <p:cNvSpPr>
            <a:spLocks noGrp="1"/>
          </p:cNvSpPr>
          <p:nvPr>
            <p:ph type="sldNum" sz="quarter" idx="2"/>
          </p:nvPr>
        </p:nvSpPr>
        <p:spPr>
          <a:xfrm>
            <a:off x="12684251" y="206332"/>
            <a:ext cx="320549" cy="345949"/>
          </a:xfrm>
          <a:prstGeom prst="rect">
            <a:avLst/>
          </a:prstGeom>
        </p:spPr>
        <p:txBody>
          <a:bodyPr lIns="65023" tIns="65023" rIns="65023" bIns="65023" anchor="ctr"/>
          <a:lstStyle>
            <a:lvl1pPr algn="r" defTabSz="1300480">
              <a:defRPr sz="1400" i="1">
                <a:ln w="23437">
                  <a:solidFill>
                    <a:srgbClr val="FFFFFF"/>
                  </a:solidFill>
                </a:ln>
                <a:solidFill>
                  <a:srgbClr val="FFFFFF"/>
                </a:solidFill>
                <a:effectLst>
                  <a:outerShdw blurRad="63500" dist="310007" dir="7680000" rotWithShape="0">
                    <a:srgbClr val="000000">
                      <a:alpha val="32000"/>
                    </a:srgbClr>
                  </a:outerShdw>
                </a:effectLst>
                <a:latin typeface="Book Antiqua"/>
                <a:ea typeface="Book Antiqua"/>
                <a:cs typeface="Book Antiqua"/>
                <a:sym typeface="Book Antiqua"/>
              </a:defRPr>
            </a:lvl1pPr>
          </a:lstStyle>
          <a:p>
            <a:fld id="{86CB4B4D-7CA3-9044-876B-883B54F8677D}" type="slidenum">
              <a:t>‹#›</a:t>
            </a:fld>
            <a:endParaRPr/>
          </a:p>
        </p:txBody>
      </p:sp>
      <p:pic>
        <p:nvPicPr>
          <p:cNvPr id="178" name="image4.png" descr="Air title.png"/>
          <p:cNvPicPr>
            <a:picLocks noChangeAspect="1"/>
          </p:cNvPicPr>
          <p:nvPr/>
        </p:nvPicPr>
        <p:blipFill>
          <a:blip r:embed="rId3">
            <a:extLst/>
          </a:blip>
          <a:srcRect l="42293" t="29512" r="38656" b="34962"/>
          <a:stretch>
            <a:fillRect/>
          </a:stretch>
        </p:blipFill>
        <p:spPr>
          <a:xfrm>
            <a:off x="0" y="0"/>
            <a:ext cx="2099030" cy="5087830"/>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04900" y="758938"/>
            <a:ext cx="10795000" cy="5943601"/>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21" name="Shape 21"/>
          <p:cNvSpPr>
            <a:spLocks noGrp="1"/>
          </p:cNvSpPr>
          <p:nvPr>
            <p:ph type="title"/>
          </p:nvPr>
        </p:nvSpPr>
        <p:spPr>
          <a:xfrm>
            <a:off x="762000" y="6883400"/>
            <a:ext cx="11480800" cy="1079500"/>
          </a:xfrm>
          <a:prstGeom prst="rect">
            <a:avLst/>
          </a:prstGeom>
        </p:spPr>
        <p:txBody>
          <a:bodyPr anchor="b"/>
          <a:lstStyle/>
          <a:p>
            <a:r>
              <a:t>Title Text</a:t>
            </a:r>
          </a:p>
        </p:txBody>
      </p:sp>
      <p:sp>
        <p:nvSpPr>
          <p:cNvPr id="22" name="Shape 22"/>
          <p:cNvSpPr>
            <a:spLocks noGrp="1"/>
          </p:cNvSpPr>
          <p:nvPr>
            <p:ph type="body" sz="quarter"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762000" y="3517900"/>
            <a:ext cx="11480800" cy="2717800"/>
          </a:xfrm>
          <a:prstGeom prst="rect">
            <a:avLst/>
          </a:prstGeom>
        </p:spPr>
        <p:txBody>
          <a:bodyPr/>
          <a:lstStyle/>
          <a:p>
            <a:r>
              <a:t>Title Text</a:t>
            </a:r>
          </a:p>
        </p:txBody>
      </p:sp>
      <p:sp>
        <p:nvSpPr>
          <p:cNvPr id="31" name="Shape 31"/>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6548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39" name="Shape 39"/>
          <p:cNvSpPr>
            <a:spLocks noGrp="1"/>
          </p:cNvSpPr>
          <p:nvPr>
            <p:ph type="title"/>
          </p:nvPr>
        </p:nvSpPr>
        <p:spPr>
          <a:xfrm>
            <a:off x="762000" y="419100"/>
            <a:ext cx="5384800" cy="4597400"/>
          </a:xfrm>
          <a:prstGeom prst="rect">
            <a:avLst/>
          </a:prstGeom>
        </p:spPr>
        <p:txBody>
          <a:bodyPr anchor="b"/>
          <a:lstStyle>
            <a:lvl1pPr>
              <a:defRPr sz="5200"/>
            </a:lvl1pPr>
          </a:lstStyle>
          <a:p>
            <a:r>
              <a:t>Title Text</a:t>
            </a:r>
          </a:p>
        </p:txBody>
      </p:sp>
      <p:sp>
        <p:nvSpPr>
          <p:cNvPr id="40" name="Shape 40"/>
          <p:cNvSpPr>
            <a:spLocks noGrp="1"/>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654800" y="2374900"/>
            <a:ext cx="5588000" cy="68072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762000" y="965200"/>
            <a:ext cx="11480800" cy="7823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680200" y="5626100"/>
            <a:ext cx="5588000" cy="3441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4" name="Shape 84"/>
          <p:cNvSpPr>
            <a:spLocks noGrp="1"/>
          </p:cNvSpPr>
          <p:nvPr>
            <p:ph type="pic" sz="half" idx="14"/>
          </p:nvPr>
        </p:nvSpPr>
        <p:spPr>
          <a:xfrm>
            <a:off x="6680200" y="419100"/>
            <a:ext cx="5588000" cy="49149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5" name="Shape 85"/>
          <p:cNvSpPr>
            <a:spLocks noGrp="1"/>
          </p:cNvSpPr>
          <p:nvPr>
            <p:ph type="pic" sz="half" idx="15"/>
          </p:nvPr>
        </p:nvSpPr>
        <p:spPr>
          <a:xfrm>
            <a:off x="7620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62000" y="203200"/>
            <a:ext cx="11480800" cy="214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74600"/>
          </a:xfrm>
          <a:prstGeom prst="rect">
            <a:avLst/>
          </a:prstGeom>
          <a:ln w="12700">
            <a:miter lim="400000"/>
          </a:ln>
        </p:spPr>
        <p:txBody>
          <a:bodyPr wrap="none" lIns="50800" tIns="50800" rIns="50800" bIns="50800">
            <a:spAutoFit/>
          </a:bodyPr>
          <a:lstStyle>
            <a:lvl1pPr>
              <a:defRPr sz="1800">
                <a:latin typeface="+mn-lt"/>
                <a:ea typeface="+mn-ea"/>
                <a:cs typeface="+mn-cs"/>
                <a:sym typeface="Helvetica Neue"/>
              </a:defRPr>
            </a:lvl1pPr>
          </a:lstStyle>
          <a:p>
            <a:pPr>
              <a:defRPr>
                <a:effectLst/>
              </a:defRPr>
            </a:pPr>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Lst>
  <p:transition spd="med"/>
  <p:txStyles>
    <p:titleStyle>
      <a:lvl1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1pPr>
      <a:lvl2pPr marL="0" marR="0" indent="228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2pPr>
      <a:lvl3pPr marL="0" marR="0" indent="457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3pPr>
      <a:lvl4pPr marL="0" marR="0" indent="685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4pPr>
      <a:lvl5pPr marL="0" marR="0" indent="9144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5pPr>
      <a:lvl6pPr marL="0" marR="0" indent="11430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6pPr>
      <a:lvl7pPr marL="0" marR="0" indent="1371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7pPr>
      <a:lvl8pPr marL="0" marR="0" indent="1600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8pPr>
      <a:lvl9pPr marL="0" marR="0" indent="1828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9pPr>
    </p:titleStyle>
    <p:bodyStyle>
      <a:lvl1pPr marL="406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812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450540" y="309033"/>
            <a:ext cx="12103721" cy="8612614"/>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lIns="50800" tIns="50800" rIns="50800" bIns="50800">
            <a:spAutoFit/>
          </a:bodyPr>
          <a:lstStyle/>
          <a:p>
            <a:pPr defTabSz="457200">
              <a:spcBef>
                <a:spcPts val="1800"/>
              </a:spcBef>
              <a:defRPr sz="5200">
                <a:solidFill>
                  <a:srgbClr val="FFD479"/>
                </a:solidFill>
                <a:effectLst>
                  <a:outerShdw blurRad="63500" dist="63500" dir="1627582" rotWithShape="0">
                    <a:srgbClr val="000000"/>
                  </a:outerShdw>
                </a:effectLst>
                <a:latin typeface="Thames Nude Roman"/>
                <a:ea typeface="Thames Nude Roman"/>
                <a:cs typeface="Thames Nude Roman"/>
                <a:sym typeface="Thames Nude Roman"/>
              </a:defRPr>
            </a:pPr>
            <a:r>
              <a:rPr dirty="0"/>
              <a:t>Genesis </a:t>
            </a:r>
            <a:r>
              <a:rPr dirty="0" smtClean="0"/>
              <a:t>19:12–17</a:t>
            </a:r>
            <a:endParaRPr dirty="0"/>
          </a:p>
          <a:p>
            <a:pPr defTabSz="457200">
              <a:spcBef>
                <a:spcPts val="1800"/>
              </a:spcBef>
              <a:defRPr sz="6100">
                <a:solidFill>
                  <a:srgbClr val="FFFFFF"/>
                </a:solidFill>
                <a:effectLst>
                  <a:outerShdw blurRad="63500" dist="63500" dir="1627582" rotWithShape="0">
                    <a:srgbClr val="000000"/>
                  </a:outerShdw>
                </a:effectLst>
                <a:latin typeface="Adelon"/>
                <a:ea typeface="Adelon"/>
                <a:cs typeface="Adelon"/>
                <a:sym typeface="Adelon"/>
              </a:defRPr>
            </a:pPr>
            <a:r>
              <a:rPr sz="5400" baseline="31999" dirty="0"/>
              <a:t>12</a:t>
            </a:r>
            <a:r>
              <a:rPr sz="5400" dirty="0"/>
              <a:t> Then the men said to Lot, “Have you anyone else here? Son-in-law, your sons, your daughters, and whomever you have in the city—take them out of this place! </a:t>
            </a:r>
            <a:r>
              <a:rPr sz="5400" baseline="31999" dirty="0"/>
              <a:t>13</a:t>
            </a:r>
            <a:r>
              <a:rPr sz="5400" dirty="0"/>
              <a:t> For we will destroy this place, because the outcry against them has grown great before the face of the Lord, and the Lord has sent us to destroy it.”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icture 270"/>
          <p:cNvPicPr>
            <a:picLocks/>
          </p:cNvPicPr>
          <p:nvPr/>
        </p:nvPicPr>
        <p:blipFill>
          <a:blip r:embed="rId2">
            <a:extLst/>
          </a:blip>
          <a:stretch>
            <a:fillRect/>
          </a:stretch>
        </p:blipFill>
        <p:spPr>
          <a:xfrm>
            <a:off x="-54769" y="3162320"/>
            <a:ext cx="4614259" cy="6557414"/>
          </a:xfrm>
          <a:prstGeom prst="rect">
            <a:avLst/>
          </a:prstGeom>
        </p:spPr>
      </p:pic>
      <p:sp>
        <p:nvSpPr>
          <p:cNvPr id="274" name="Shape 274"/>
          <p:cNvSpPr/>
          <p:nvPr/>
        </p:nvSpPr>
        <p:spPr>
          <a:xfrm>
            <a:off x="0" y="2216148"/>
            <a:ext cx="13004801" cy="841256"/>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800">
                <a:latin typeface="Thames Nude Roman"/>
                <a:ea typeface="Thames Nude Roman"/>
                <a:cs typeface="Thames Nude Roman"/>
                <a:sym typeface="Thames Nude Roman"/>
              </a:defRPr>
            </a:lvl1pPr>
          </a:lstStyle>
          <a:p>
            <a:r>
              <a:rPr dirty="0" smtClean="0"/>
              <a:t>Th</a:t>
            </a:r>
            <a:r>
              <a:rPr lang="en-US" dirty="0" smtClean="0"/>
              <a:t>e</a:t>
            </a:r>
            <a:r>
              <a:rPr dirty="0" smtClean="0"/>
              <a:t> </a:t>
            </a:r>
            <a:r>
              <a:rPr dirty="0"/>
              <a:t>NEED To Escape SIN!</a:t>
            </a:r>
          </a:p>
        </p:txBody>
      </p:sp>
      <p:sp>
        <p:nvSpPr>
          <p:cNvPr id="275" name="Shape 275"/>
          <p:cNvSpPr/>
          <p:nvPr/>
        </p:nvSpPr>
        <p:spPr>
          <a:xfrm>
            <a:off x="4536056" y="3361277"/>
            <a:ext cx="8468743" cy="6258123"/>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spAutoFit/>
          </a:bodyPr>
          <a:lstStyle/>
          <a:p>
            <a:pPr marL="454211" indent="-454211" algn="l">
              <a:spcBef>
                <a:spcPts val="1200"/>
              </a:spcBef>
              <a:buSzPct val="52999"/>
              <a:buBlip>
                <a:blip r:embed="rId3"/>
              </a:buBlip>
              <a:defRPr sz="3600">
                <a:latin typeface="Avenir Next"/>
                <a:ea typeface="Avenir Next"/>
                <a:cs typeface="Avenir Next"/>
                <a:sym typeface="Avenir Next"/>
              </a:defRPr>
            </a:pPr>
            <a:r>
              <a:rPr dirty="0"/>
              <a:t>We have ALL sinned </a:t>
            </a:r>
            <a:r>
              <a:rPr lang="en-US" dirty="0" smtClean="0"/>
              <a:t>–</a:t>
            </a:r>
            <a:r>
              <a:rPr dirty="0" smtClean="0"/>
              <a:t> </a:t>
            </a:r>
            <a:r>
              <a:rPr b="1" dirty="0" smtClean="0">
                <a:solidFill>
                  <a:srgbClr val="FFFF00"/>
                </a:solidFill>
              </a:rPr>
              <a:t>Rom</a:t>
            </a:r>
            <a:r>
              <a:rPr lang="en-US" b="1" dirty="0" smtClean="0">
                <a:solidFill>
                  <a:srgbClr val="FFFF00"/>
                </a:solidFill>
              </a:rPr>
              <a:t>.</a:t>
            </a:r>
            <a:r>
              <a:rPr b="1" dirty="0" smtClean="0">
                <a:solidFill>
                  <a:srgbClr val="FFFF00"/>
                </a:solidFill>
              </a:rPr>
              <a:t> </a:t>
            </a:r>
            <a:r>
              <a:rPr b="1" dirty="0">
                <a:solidFill>
                  <a:srgbClr val="FFFF00"/>
                </a:solidFill>
              </a:rPr>
              <a:t>3:23; 6:23</a:t>
            </a:r>
          </a:p>
          <a:p>
            <a:pPr marL="454211" indent="-454211" algn="l">
              <a:spcBef>
                <a:spcPts val="1200"/>
              </a:spcBef>
              <a:buSzPct val="52999"/>
              <a:buBlip>
                <a:blip r:embed="rId3"/>
              </a:buBlip>
              <a:defRPr sz="3600">
                <a:latin typeface="Avenir Next"/>
                <a:ea typeface="Avenir Next"/>
                <a:cs typeface="Avenir Next"/>
                <a:sym typeface="Avenir Next"/>
              </a:defRPr>
            </a:pPr>
            <a:r>
              <a:rPr dirty="0"/>
              <a:t>Sin cannot be escaped through our own efforts apart from faith in </a:t>
            </a:r>
            <a:r>
              <a:rPr dirty="0" smtClean="0"/>
              <a:t>Christ</a:t>
            </a:r>
            <a:endParaRPr dirty="0"/>
          </a:p>
          <a:p>
            <a:pPr marL="860611" lvl="1" indent="-454211" algn="l">
              <a:spcBef>
                <a:spcPts val="1200"/>
              </a:spcBef>
              <a:buSzPct val="52999"/>
              <a:buBlip>
                <a:blip r:embed="rId3"/>
              </a:buBlip>
              <a:defRPr sz="3600">
                <a:latin typeface="Avenir Next"/>
                <a:ea typeface="Avenir Next"/>
                <a:cs typeface="Avenir Next"/>
                <a:sym typeface="Avenir Next"/>
              </a:defRPr>
            </a:pPr>
            <a:r>
              <a:rPr dirty="0" smtClean="0"/>
              <a:t>Morality</a:t>
            </a:r>
            <a:r>
              <a:rPr dirty="0"/>
              <a:t>, good works and even law-keeping cannot deliver us apart from faith in Christ </a:t>
            </a:r>
            <a:r>
              <a:rPr lang="en-US" dirty="0" smtClean="0"/>
              <a:t>–</a:t>
            </a:r>
            <a:r>
              <a:rPr dirty="0" smtClean="0"/>
              <a:t> </a:t>
            </a:r>
            <a:r>
              <a:rPr b="1" dirty="0" smtClean="0">
                <a:solidFill>
                  <a:srgbClr val="FFFF00"/>
                </a:solidFill>
              </a:rPr>
              <a:t>Eph</a:t>
            </a:r>
            <a:r>
              <a:rPr lang="en-US" b="1" dirty="0" smtClean="0">
                <a:solidFill>
                  <a:srgbClr val="FFFF00"/>
                </a:solidFill>
              </a:rPr>
              <a:t>.</a:t>
            </a:r>
            <a:r>
              <a:rPr b="1" dirty="0" smtClean="0">
                <a:solidFill>
                  <a:srgbClr val="FFFF00"/>
                </a:solidFill>
              </a:rPr>
              <a:t> 2:8-10</a:t>
            </a:r>
            <a:endParaRPr lang="en-US" b="1" dirty="0" smtClean="0">
              <a:solidFill>
                <a:srgbClr val="FFFF00"/>
              </a:solidFill>
            </a:endParaRPr>
          </a:p>
          <a:p>
            <a:pPr marL="860611" lvl="1" indent="-454211" algn="l">
              <a:spcBef>
                <a:spcPts val="1200"/>
              </a:spcBef>
              <a:buSzPct val="52999"/>
              <a:buBlip>
                <a:blip r:embed="rId3"/>
              </a:buBlip>
              <a:defRPr sz="3600">
                <a:latin typeface="Avenir Next"/>
                <a:ea typeface="Avenir Next"/>
                <a:cs typeface="Avenir Next"/>
                <a:sym typeface="Avenir Next"/>
              </a:defRPr>
            </a:pPr>
            <a:endParaRPr lang="en-US" b="1" dirty="0">
              <a:solidFill>
                <a:srgbClr val="FFFF00"/>
              </a:solidFill>
            </a:endParaRPr>
          </a:p>
          <a:p>
            <a:pPr marL="860611" lvl="1" indent="-454211" algn="l">
              <a:spcBef>
                <a:spcPts val="1200"/>
              </a:spcBef>
              <a:buSzPct val="52999"/>
              <a:buBlip>
                <a:blip r:embed="rId3"/>
              </a:buBlip>
              <a:defRPr sz="3600">
                <a:latin typeface="Avenir Next"/>
                <a:ea typeface="Avenir Next"/>
                <a:cs typeface="Avenir Next"/>
                <a:sym typeface="Avenir Next"/>
              </a:defRPr>
            </a:pPr>
            <a:r>
              <a:rPr dirty="0" smtClean="0"/>
              <a:t>Must </a:t>
            </a:r>
            <a:r>
              <a:rPr dirty="0"/>
              <a:t>be in Christ </a:t>
            </a:r>
            <a:r>
              <a:rPr lang="en-US" dirty="0" smtClean="0"/>
              <a:t>– </a:t>
            </a:r>
            <a:r>
              <a:rPr b="1" dirty="0" smtClean="0">
                <a:solidFill>
                  <a:srgbClr val="FFFF00"/>
                </a:solidFill>
              </a:rPr>
              <a:t>Rom</a:t>
            </a:r>
            <a:r>
              <a:rPr lang="en-US" b="1" dirty="0" smtClean="0">
                <a:solidFill>
                  <a:srgbClr val="FFFF00"/>
                </a:solidFill>
              </a:rPr>
              <a:t>.</a:t>
            </a:r>
            <a:r>
              <a:rPr b="1" dirty="0" smtClean="0">
                <a:solidFill>
                  <a:srgbClr val="FFFF00"/>
                </a:solidFill>
              </a:rPr>
              <a:t> 6:3-</a:t>
            </a:r>
            <a:r>
              <a:rPr lang="en-US" b="1" dirty="0" smtClean="0">
                <a:solidFill>
                  <a:srgbClr val="FFFF00"/>
                </a:solidFill>
              </a:rPr>
              <a:t>4</a:t>
            </a:r>
            <a:r>
              <a:rPr b="1" dirty="0" smtClean="0">
                <a:solidFill>
                  <a:srgbClr val="FFFF00"/>
                </a:solidFill>
              </a:rPr>
              <a:t>; </a:t>
            </a:r>
            <a:r>
              <a:rPr b="1" dirty="0">
                <a:solidFill>
                  <a:srgbClr val="FFFF00"/>
                </a:solidFill>
              </a:rPr>
              <a:t>Gal. 3:26-27</a:t>
            </a:r>
          </a:p>
        </p:txBody>
      </p:sp>
      <p:sp>
        <p:nvSpPr>
          <p:cNvPr id="7" name="Line Callout 2 6"/>
          <p:cNvSpPr/>
          <p:nvPr/>
        </p:nvSpPr>
        <p:spPr bwMode="auto">
          <a:xfrm>
            <a:off x="177800" y="3733800"/>
            <a:ext cx="4191000" cy="4114800"/>
          </a:xfrm>
          <a:prstGeom prst="borderCallout2">
            <a:avLst>
              <a:gd name="adj1" fmla="val 30009"/>
              <a:gd name="adj2" fmla="val 99653"/>
              <a:gd name="adj3" fmla="val 31020"/>
              <a:gd name="adj4" fmla="val 100238"/>
              <a:gd name="adj5" fmla="val 82230"/>
              <a:gd name="adj6" fmla="val 198703"/>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200" b="1" dirty="0">
                <a:solidFill>
                  <a:srgbClr val="000000"/>
                </a:solidFill>
                <a:effectLst/>
                <a:cs typeface="Arial"/>
              </a:rPr>
              <a:t>For by grace you have been saved through faith, and that not of yourselves; it is the gift of God, </a:t>
            </a:r>
            <a:r>
              <a:rPr lang="en-US" sz="3200" b="1" dirty="0" smtClean="0">
                <a:solidFill>
                  <a:srgbClr val="000000"/>
                </a:solidFill>
                <a:effectLst/>
                <a:cs typeface="Arial"/>
              </a:rPr>
              <a:t>not </a:t>
            </a:r>
            <a:r>
              <a:rPr lang="en-US" sz="3200" b="1" dirty="0">
                <a:solidFill>
                  <a:srgbClr val="000000"/>
                </a:solidFill>
                <a:effectLst/>
                <a:cs typeface="Arial"/>
              </a:rPr>
              <a:t>of works, lest anyone should boast. </a:t>
            </a:r>
          </a:p>
        </p:txBody>
      </p:sp>
      <p:sp>
        <p:nvSpPr>
          <p:cNvPr id="8" name="Line Callout 2 7"/>
          <p:cNvSpPr/>
          <p:nvPr/>
        </p:nvSpPr>
        <p:spPr bwMode="auto">
          <a:xfrm>
            <a:off x="182880" y="3733800"/>
            <a:ext cx="4191000" cy="5105400"/>
          </a:xfrm>
          <a:prstGeom prst="borderCallout2">
            <a:avLst>
              <a:gd name="adj1" fmla="val 30009"/>
              <a:gd name="adj2" fmla="val 99653"/>
              <a:gd name="adj3" fmla="val 31020"/>
              <a:gd name="adj4" fmla="val 100238"/>
              <a:gd name="adj5" fmla="val 93713"/>
              <a:gd name="adj6" fmla="val 216504"/>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200" b="1" dirty="0">
                <a:solidFill>
                  <a:srgbClr val="000000"/>
                </a:solidFill>
                <a:effectLst/>
                <a:cs typeface="Arial"/>
              </a:rPr>
              <a:t>Or do you not know that as many of us as were baptized into Christ Jesus were baptized into His </a:t>
            </a:r>
            <a:r>
              <a:rPr lang="en-US" sz="3200" b="1" dirty="0" smtClean="0">
                <a:solidFill>
                  <a:srgbClr val="000000"/>
                </a:solidFill>
                <a:effectLst/>
                <a:cs typeface="Arial"/>
              </a:rPr>
              <a:t>death? Therefore </a:t>
            </a:r>
            <a:r>
              <a:rPr lang="en-US" sz="3200" b="1" dirty="0">
                <a:solidFill>
                  <a:srgbClr val="000000"/>
                </a:solidFill>
                <a:effectLst/>
                <a:cs typeface="Arial"/>
              </a:rPr>
              <a:t>we were buried with Him through baptism into </a:t>
            </a:r>
            <a:r>
              <a:rPr lang="en-US" sz="3200" b="1" dirty="0" smtClean="0">
                <a:solidFill>
                  <a:srgbClr val="000000"/>
                </a:solidFill>
                <a:effectLst/>
                <a:cs typeface="Arial"/>
              </a:rPr>
              <a:t>death…</a:t>
            </a:r>
            <a:endParaRPr lang="en-US" sz="3200" b="1" dirty="0">
              <a:solidFill>
                <a:srgbClr val="000000"/>
              </a:solidFill>
              <a:effectLst/>
              <a:cs typeface="Arial"/>
            </a:endParaRPr>
          </a:p>
        </p:txBody>
      </p:sp>
      <p:sp>
        <p:nvSpPr>
          <p:cNvPr id="9" name="Line Callout 2 8"/>
          <p:cNvSpPr/>
          <p:nvPr/>
        </p:nvSpPr>
        <p:spPr bwMode="auto">
          <a:xfrm>
            <a:off x="156860" y="3738880"/>
            <a:ext cx="4191000" cy="4566920"/>
          </a:xfrm>
          <a:prstGeom prst="borderCallout2">
            <a:avLst>
              <a:gd name="adj1" fmla="val 30009"/>
              <a:gd name="adj2" fmla="val 99653"/>
              <a:gd name="adj3" fmla="val 31020"/>
              <a:gd name="adj4" fmla="val 100238"/>
              <a:gd name="adj5" fmla="val 118603"/>
              <a:gd name="adj6" fmla="val 125353"/>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600" b="1" dirty="0">
                <a:solidFill>
                  <a:srgbClr val="000000"/>
                </a:solidFill>
                <a:effectLst/>
                <a:cs typeface="Arial"/>
              </a:rPr>
              <a:t>For you are all sons of God through faith in Christ Jesus. </a:t>
            </a:r>
            <a:r>
              <a:rPr lang="en-US" sz="3600" b="1" dirty="0" smtClean="0">
                <a:solidFill>
                  <a:srgbClr val="000000"/>
                </a:solidFill>
                <a:effectLst/>
                <a:cs typeface="Arial"/>
              </a:rPr>
              <a:t>For </a:t>
            </a:r>
            <a:r>
              <a:rPr lang="en-US" sz="3600" b="1" dirty="0">
                <a:solidFill>
                  <a:srgbClr val="000000"/>
                </a:solidFill>
                <a:effectLst/>
                <a:cs typeface="Arial"/>
              </a:rPr>
              <a:t>as many of you as were baptized into Christ have put on Christ.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Picture 276"/>
          <p:cNvPicPr>
            <a:picLocks/>
          </p:cNvPicPr>
          <p:nvPr/>
        </p:nvPicPr>
        <p:blipFill>
          <a:blip r:embed="rId2">
            <a:extLst/>
          </a:blip>
          <a:stretch>
            <a:fillRect/>
          </a:stretch>
        </p:blipFill>
        <p:spPr>
          <a:xfrm>
            <a:off x="-54769" y="3162320"/>
            <a:ext cx="4614259" cy="6557414"/>
          </a:xfrm>
          <a:prstGeom prst="rect">
            <a:avLst/>
          </a:prstGeom>
        </p:spPr>
      </p:pic>
      <p:sp>
        <p:nvSpPr>
          <p:cNvPr id="280" name="Shape 280"/>
          <p:cNvSpPr/>
          <p:nvPr/>
        </p:nvSpPr>
        <p:spPr>
          <a:xfrm>
            <a:off x="0" y="2216148"/>
            <a:ext cx="13004801" cy="841256"/>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800">
                <a:latin typeface="Thames Nude Roman"/>
                <a:ea typeface="Thames Nude Roman"/>
                <a:cs typeface="Thames Nude Roman"/>
                <a:sym typeface="Thames Nude Roman"/>
              </a:defRPr>
            </a:lvl1pPr>
          </a:lstStyle>
          <a:p>
            <a:r>
              <a:rPr dirty="0" smtClean="0"/>
              <a:t>Th</a:t>
            </a:r>
            <a:r>
              <a:rPr lang="en-US" dirty="0" smtClean="0"/>
              <a:t>e</a:t>
            </a:r>
            <a:r>
              <a:rPr dirty="0" smtClean="0"/>
              <a:t> </a:t>
            </a:r>
            <a:r>
              <a:rPr dirty="0"/>
              <a:t>NEED To Escape SIN!</a:t>
            </a:r>
          </a:p>
        </p:txBody>
      </p:sp>
      <p:sp>
        <p:nvSpPr>
          <p:cNvPr id="281" name="Shape 281"/>
          <p:cNvSpPr/>
          <p:nvPr/>
        </p:nvSpPr>
        <p:spPr>
          <a:xfrm>
            <a:off x="4519124" y="3304127"/>
            <a:ext cx="8485676" cy="6104235"/>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spAutoFit/>
          </a:bodyPr>
          <a:lstStyle/>
          <a:p>
            <a:pPr marL="454211" indent="-454211" algn="l">
              <a:spcBef>
                <a:spcPts val="1200"/>
              </a:spcBef>
              <a:buSzPct val="52999"/>
              <a:buBlip>
                <a:blip r:embed="rId3"/>
              </a:buBlip>
              <a:defRPr sz="3300">
                <a:latin typeface="Avenir Next"/>
                <a:ea typeface="Avenir Next"/>
                <a:cs typeface="Avenir Next"/>
                <a:sym typeface="Avenir Next"/>
              </a:defRPr>
            </a:pPr>
            <a:r>
              <a:rPr dirty="0"/>
              <a:t>Escape sexual immorality – </a:t>
            </a:r>
            <a:r>
              <a:rPr b="1" dirty="0" smtClean="0">
                <a:solidFill>
                  <a:srgbClr val="FFFF00"/>
                </a:solidFill>
              </a:rPr>
              <a:t>Gen </a:t>
            </a:r>
            <a:r>
              <a:rPr b="1" dirty="0">
                <a:solidFill>
                  <a:srgbClr val="FFFF00"/>
                </a:solidFill>
              </a:rPr>
              <a:t>39:7-10; </a:t>
            </a:r>
            <a:r>
              <a:rPr lang="en-US" b="1" dirty="0" smtClean="0">
                <a:solidFill>
                  <a:srgbClr val="FFFF00"/>
                </a:solidFill>
              </a:rPr>
              <a:t>1 Cor. 6:9-10</a:t>
            </a:r>
          </a:p>
          <a:p>
            <a:pPr marL="454211" indent="-454211" algn="l">
              <a:spcBef>
                <a:spcPts val="1200"/>
              </a:spcBef>
              <a:buSzPct val="52999"/>
              <a:buBlip>
                <a:blip r:embed="rId3"/>
              </a:buBlip>
              <a:defRPr sz="3300">
                <a:latin typeface="Avenir Next"/>
                <a:ea typeface="Avenir Next"/>
                <a:cs typeface="Avenir Next"/>
                <a:sym typeface="Avenir Next"/>
              </a:defRPr>
            </a:pPr>
            <a:endParaRPr b="1" dirty="0">
              <a:solidFill>
                <a:srgbClr val="FFFF00"/>
              </a:solidFill>
            </a:endParaRPr>
          </a:p>
          <a:p>
            <a:pPr marL="454211" indent="-454211" algn="l">
              <a:spcBef>
                <a:spcPts val="1200"/>
              </a:spcBef>
              <a:buSzPct val="52999"/>
              <a:buBlip>
                <a:blip r:embed="rId3"/>
              </a:buBlip>
              <a:defRPr sz="3300">
                <a:latin typeface="Avenir Next"/>
                <a:ea typeface="Avenir Next"/>
                <a:cs typeface="Avenir Next"/>
                <a:sym typeface="Avenir Next"/>
              </a:defRPr>
            </a:pPr>
            <a:r>
              <a:rPr dirty="0"/>
              <a:t>Escape idolatry – </a:t>
            </a:r>
            <a:r>
              <a:rPr b="1" dirty="0" smtClean="0">
                <a:solidFill>
                  <a:srgbClr val="FFFF00"/>
                </a:solidFill>
              </a:rPr>
              <a:t>Ex. 13</a:t>
            </a:r>
            <a:r>
              <a:rPr lang="en-US" b="1" dirty="0" smtClean="0">
                <a:solidFill>
                  <a:srgbClr val="FFFF00"/>
                </a:solidFill>
              </a:rPr>
              <a:t>-</a:t>
            </a:r>
            <a:r>
              <a:rPr b="1" dirty="0" smtClean="0">
                <a:solidFill>
                  <a:srgbClr val="FFFF00"/>
                </a:solidFill>
              </a:rPr>
              <a:t>14</a:t>
            </a:r>
            <a:r>
              <a:rPr b="1" dirty="0">
                <a:solidFill>
                  <a:srgbClr val="FFFF00"/>
                </a:solidFill>
              </a:rPr>
              <a:t>; Acts </a:t>
            </a:r>
            <a:r>
              <a:rPr b="1" dirty="0" smtClean="0">
                <a:solidFill>
                  <a:srgbClr val="FFFF00"/>
                </a:solidFill>
              </a:rPr>
              <a:t>7:32-36</a:t>
            </a:r>
            <a:endParaRPr lang="en-US" b="1" dirty="0" smtClean="0">
              <a:solidFill>
                <a:srgbClr val="FFFF00"/>
              </a:solidFill>
            </a:endParaRPr>
          </a:p>
          <a:p>
            <a:pPr marL="454211" indent="-454211" algn="l">
              <a:spcBef>
                <a:spcPts val="1200"/>
              </a:spcBef>
              <a:buSzPct val="52999"/>
              <a:buBlip>
                <a:blip r:embed="rId3"/>
              </a:buBlip>
              <a:defRPr sz="3300">
                <a:latin typeface="Avenir Next"/>
                <a:ea typeface="Avenir Next"/>
                <a:cs typeface="Avenir Next"/>
                <a:sym typeface="Avenir Next"/>
              </a:defRPr>
            </a:pPr>
            <a:endParaRPr lang="en-US" b="1" dirty="0" smtClean="0">
              <a:solidFill>
                <a:srgbClr val="FFFF00"/>
              </a:solidFill>
            </a:endParaRPr>
          </a:p>
          <a:p>
            <a:pPr marL="454211" indent="-454211" algn="l">
              <a:spcBef>
                <a:spcPts val="1200"/>
              </a:spcBef>
              <a:buSzPct val="52999"/>
              <a:buBlip>
                <a:blip r:embed="rId3"/>
              </a:buBlip>
              <a:defRPr sz="3300">
                <a:latin typeface="Avenir Next"/>
                <a:ea typeface="Avenir Next"/>
                <a:cs typeface="Avenir Next"/>
                <a:sym typeface="Avenir Next"/>
              </a:defRPr>
            </a:pPr>
            <a:r>
              <a:rPr dirty="0" smtClean="0"/>
              <a:t>Temptation </a:t>
            </a:r>
            <a:r>
              <a:rPr dirty="0"/>
              <a:t>is serious and dangerous – </a:t>
            </a:r>
            <a:r>
              <a:rPr b="1" dirty="0" smtClean="0">
                <a:solidFill>
                  <a:srgbClr val="FFFF00"/>
                </a:solidFill>
              </a:rPr>
              <a:t>Ma</a:t>
            </a:r>
            <a:r>
              <a:rPr lang="en-US" b="1" dirty="0" smtClean="0">
                <a:solidFill>
                  <a:srgbClr val="FFFF00"/>
                </a:solidFill>
              </a:rPr>
              <a:t>t</a:t>
            </a:r>
            <a:r>
              <a:rPr b="1" dirty="0" smtClean="0">
                <a:solidFill>
                  <a:srgbClr val="FFFF00"/>
                </a:solidFill>
              </a:rPr>
              <a:t>t</a:t>
            </a:r>
            <a:r>
              <a:rPr b="1" dirty="0">
                <a:solidFill>
                  <a:srgbClr val="FFFF00"/>
                </a:solidFill>
              </a:rPr>
              <a:t>. </a:t>
            </a:r>
            <a:r>
              <a:rPr b="1" dirty="0" smtClean="0">
                <a:solidFill>
                  <a:srgbClr val="FFFF00"/>
                </a:solidFill>
              </a:rPr>
              <a:t>5:28</a:t>
            </a:r>
            <a:r>
              <a:rPr lang="en-US" b="1" dirty="0" smtClean="0">
                <a:solidFill>
                  <a:srgbClr val="FFFF00"/>
                </a:solidFill>
              </a:rPr>
              <a:t>-</a:t>
            </a:r>
            <a:r>
              <a:rPr b="1" dirty="0" smtClean="0">
                <a:solidFill>
                  <a:srgbClr val="FFFF00"/>
                </a:solidFill>
              </a:rPr>
              <a:t>29; </a:t>
            </a:r>
            <a:r>
              <a:rPr b="1" dirty="0">
                <a:solidFill>
                  <a:srgbClr val="FFFF00"/>
                </a:solidFill>
              </a:rPr>
              <a:t>Rom </a:t>
            </a:r>
            <a:r>
              <a:rPr b="1" dirty="0" smtClean="0">
                <a:solidFill>
                  <a:srgbClr val="FFFF00"/>
                </a:solidFill>
              </a:rPr>
              <a:t>6:23</a:t>
            </a:r>
            <a:endParaRPr lang="en-US" b="1" dirty="0" smtClean="0">
              <a:solidFill>
                <a:srgbClr val="FFFF00"/>
              </a:solidFill>
            </a:endParaRPr>
          </a:p>
          <a:p>
            <a:pPr marL="454211" indent="-454211" algn="l">
              <a:spcBef>
                <a:spcPts val="1200"/>
              </a:spcBef>
              <a:buSzPct val="52999"/>
              <a:buBlip>
                <a:blip r:embed="rId3"/>
              </a:buBlip>
              <a:defRPr sz="3300">
                <a:latin typeface="Avenir Next"/>
                <a:ea typeface="Avenir Next"/>
                <a:cs typeface="Avenir Next"/>
                <a:sym typeface="Avenir Next"/>
              </a:defRPr>
            </a:pPr>
            <a:endParaRPr b="1" dirty="0">
              <a:solidFill>
                <a:srgbClr val="FFFF00"/>
              </a:solidFill>
            </a:endParaRPr>
          </a:p>
          <a:p>
            <a:pPr marL="454211" indent="-454211" algn="l">
              <a:spcBef>
                <a:spcPts val="1200"/>
              </a:spcBef>
              <a:buSzPct val="52999"/>
              <a:buBlip>
                <a:blip r:embed="rId3"/>
              </a:buBlip>
              <a:defRPr sz="3300">
                <a:latin typeface="Avenir Next"/>
                <a:ea typeface="Avenir Next"/>
                <a:cs typeface="Avenir Next"/>
                <a:sym typeface="Avenir Next"/>
              </a:defRPr>
            </a:pPr>
            <a:r>
              <a:rPr dirty="0"/>
              <a:t>Sin is enslaving and destructive </a:t>
            </a:r>
            <a:r>
              <a:rPr dirty="0" smtClean="0"/>
              <a:t>–</a:t>
            </a:r>
            <a:r>
              <a:rPr lang="en-US" dirty="0" smtClean="0"/>
              <a:t> </a:t>
            </a:r>
            <a:r>
              <a:rPr b="1" dirty="0" smtClean="0">
                <a:solidFill>
                  <a:srgbClr val="FFFF00"/>
                </a:solidFill>
              </a:rPr>
              <a:t>Prov</a:t>
            </a:r>
            <a:r>
              <a:rPr lang="en-US" b="1" dirty="0" smtClean="0">
                <a:solidFill>
                  <a:srgbClr val="FFFF00"/>
                </a:solidFill>
              </a:rPr>
              <a:t>.</a:t>
            </a:r>
            <a:r>
              <a:rPr b="1" dirty="0" smtClean="0">
                <a:solidFill>
                  <a:srgbClr val="FFFF00"/>
                </a:solidFill>
              </a:rPr>
              <a:t> 5:22; Jn</a:t>
            </a:r>
            <a:r>
              <a:rPr lang="en-US" b="1" dirty="0" smtClean="0">
                <a:solidFill>
                  <a:srgbClr val="FFFF00"/>
                </a:solidFill>
              </a:rPr>
              <a:t>.</a:t>
            </a:r>
            <a:r>
              <a:rPr b="1" dirty="0" smtClean="0">
                <a:solidFill>
                  <a:srgbClr val="FFFF00"/>
                </a:solidFill>
              </a:rPr>
              <a:t> 8:34</a:t>
            </a:r>
            <a:endParaRPr b="1" dirty="0">
              <a:solidFill>
                <a:srgbClr val="FFFF00"/>
              </a:solidFill>
            </a:endParaRPr>
          </a:p>
        </p:txBody>
      </p:sp>
      <p:sp>
        <p:nvSpPr>
          <p:cNvPr id="7" name="Line Callout 2 6"/>
          <p:cNvSpPr/>
          <p:nvPr/>
        </p:nvSpPr>
        <p:spPr bwMode="auto">
          <a:xfrm>
            <a:off x="156860" y="3738880"/>
            <a:ext cx="4191000" cy="5557520"/>
          </a:xfrm>
          <a:prstGeom prst="borderCallout2">
            <a:avLst>
              <a:gd name="adj1" fmla="val 30009"/>
              <a:gd name="adj2" fmla="val 99653"/>
              <a:gd name="adj3" fmla="val 31020"/>
              <a:gd name="adj4" fmla="val 100238"/>
              <a:gd name="adj5" fmla="val 8258"/>
              <a:gd name="adj6" fmla="val 116141"/>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200" b="1" dirty="0">
                <a:solidFill>
                  <a:srgbClr val="000000"/>
                </a:solidFill>
                <a:effectLst/>
                <a:cs typeface="Arial"/>
              </a:rPr>
              <a:t>Do you not know that the unrighteous will not inherit the kingdom of God? Do not be deceived. Neither fornicators, nor idolaters, nor adulterers, nor </a:t>
            </a:r>
            <a:r>
              <a:rPr lang="en-US" sz="3200" b="1" dirty="0" smtClean="0">
                <a:solidFill>
                  <a:srgbClr val="000000"/>
                </a:solidFill>
                <a:effectLst/>
                <a:cs typeface="Arial"/>
              </a:rPr>
              <a:t>homosexuals…will </a:t>
            </a:r>
            <a:r>
              <a:rPr lang="en-US" sz="3200" b="1" dirty="0">
                <a:solidFill>
                  <a:srgbClr val="000000"/>
                </a:solidFill>
                <a:effectLst/>
                <a:cs typeface="Arial"/>
              </a:rPr>
              <a:t>inherit the kingdom of God. </a:t>
            </a:r>
          </a:p>
        </p:txBody>
      </p:sp>
      <p:sp>
        <p:nvSpPr>
          <p:cNvPr id="8" name="Line Callout 2 7"/>
          <p:cNvSpPr/>
          <p:nvPr/>
        </p:nvSpPr>
        <p:spPr bwMode="auto">
          <a:xfrm>
            <a:off x="136540" y="3749040"/>
            <a:ext cx="4191000" cy="5557520"/>
          </a:xfrm>
          <a:prstGeom prst="borderCallout2">
            <a:avLst>
              <a:gd name="adj1" fmla="val 30009"/>
              <a:gd name="adj2" fmla="val 99653"/>
              <a:gd name="adj3" fmla="val 31020"/>
              <a:gd name="adj4" fmla="val 100238"/>
              <a:gd name="adj5" fmla="val 60543"/>
              <a:gd name="adj6" fmla="val 115171"/>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b="1" dirty="0">
                <a:solidFill>
                  <a:srgbClr val="000000"/>
                </a:solidFill>
                <a:effectLst/>
                <a:cs typeface="Arial"/>
              </a:rPr>
              <a:t>W</a:t>
            </a:r>
            <a:r>
              <a:rPr lang="en-US" b="1" dirty="0" smtClean="0">
                <a:solidFill>
                  <a:srgbClr val="000000"/>
                </a:solidFill>
                <a:effectLst/>
                <a:cs typeface="Arial"/>
              </a:rPr>
              <a:t>hoever </a:t>
            </a:r>
            <a:r>
              <a:rPr lang="en-US" b="1" dirty="0">
                <a:solidFill>
                  <a:srgbClr val="000000"/>
                </a:solidFill>
                <a:effectLst/>
                <a:cs typeface="Arial"/>
              </a:rPr>
              <a:t>looks at a woman to lust for her has already committed adultery with her in his heart. </a:t>
            </a:r>
            <a:r>
              <a:rPr lang="en-US" b="1" dirty="0" smtClean="0">
                <a:solidFill>
                  <a:srgbClr val="000000"/>
                </a:solidFill>
                <a:effectLst/>
                <a:cs typeface="Arial"/>
              </a:rPr>
              <a:t>If </a:t>
            </a:r>
            <a:r>
              <a:rPr lang="en-US" b="1" dirty="0">
                <a:solidFill>
                  <a:srgbClr val="000000"/>
                </a:solidFill>
                <a:effectLst/>
                <a:cs typeface="Arial"/>
              </a:rPr>
              <a:t>your right eye causes you to sin, pluck it out and cast it from you; for it is more profitable for you that one of your members perish, than for your whole body to be cast into hell. </a:t>
            </a:r>
          </a:p>
        </p:txBody>
      </p:sp>
      <p:sp>
        <p:nvSpPr>
          <p:cNvPr id="9" name="Line Callout 2 8"/>
          <p:cNvSpPr/>
          <p:nvPr/>
        </p:nvSpPr>
        <p:spPr bwMode="auto">
          <a:xfrm>
            <a:off x="172100" y="3738880"/>
            <a:ext cx="4191000" cy="2966720"/>
          </a:xfrm>
          <a:prstGeom prst="borderCallout2">
            <a:avLst>
              <a:gd name="adj1" fmla="val 30009"/>
              <a:gd name="adj2" fmla="val 99653"/>
              <a:gd name="adj3" fmla="val 31020"/>
              <a:gd name="adj4" fmla="val 100238"/>
              <a:gd name="adj5" fmla="val 157597"/>
              <a:gd name="adj6" fmla="val 265474"/>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600" b="1" dirty="0">
                <a:solidFill>
                  <a:srgbClr val="000000"/>
                </a:solidFill>
                <a:effectLst/>
                <a:cs typeface="Arial"/>
              </a:rPr>
              <a:t>His own iniquities entrap the wicked man, And he is caught in the cords of his sin. </a:t>
            </a:r>
          </a:p>
        </p:txBody>
      </p:sp>
      <p:sp>
        <p:nvSpPr>
          <p:cNvPr id="10" name="Line Callout 2 9"/>
          <p:cNvSpPr/>
          <p:nvPr/>
        </p:nvSpPr>
        <p:spPr bwMode="auto">
          <a:xfrm>
            <a:off x="172100" y="3860800"/>
            <a:ext cx="4191000" cy="2966720"/>
          </a:xfrm>
          <a:prstGeom prst="borderCallout2">
            <a:avLst>
              <a:gd name="adj1" fmla="val 30009"/>
              <a:gd name="adj2" fmla="val 99653"/>
              <a:gd name="adj3" fmla="val 31020"/>
              <a:gd name="adj4" fmla="val 100238"/>
              <a:gd name="adj5" fmla="val 171296"/>
              <a:gd name="adj6" fmla="val 141838"/>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600" b="1" dirty="0" smtClean="0">
                <a:solidFill>
                  <a:srgbClr val="000000"/>
                </a:solidFill>
                <a:effectLst/>
                <a:cs typeface="Arial"/>
              </a:rPr>
              <a:t>Most </a:t>
            </a:r>
            <a:r>
              <a:rPr lang="en-US" sz="3600" b="1" dirty="0">
                <a:solidFill>
                  <a:srgbClr val="000000"/>
                </a:solidFill>
                <a:effectLst/>
                <a:cs typeface="Arial"/>
              </a:rPr>
              <a:t>assuredly, I say to you, whoever commits sin is a </a:t>
            </a:r>
            <a:r>
              <a:rPr lang="en-US" sz="3600" b="1" u="sng" dirty="0">
                <a:solidFill>
                  <a:srgbClr val="000000"/>
                </a:solidFill>
                <a:effectLst/>
                <a:cs typeface="Arial"/>
              </a:rPr>
              <a:t>slave</a:t>
            </a:r>
            <a:r>
              <a:rPr lang="en-US" sz="3600" b="1" dirty="0">
                <a:solidFill>
                  <a:srgbClr val="000000"/>
                </a:solidFill>
                <a:effectLst/>
                <a:cs typeface="Arial"/>
              </a:rPr>
              <a:t> of sin.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282"/>
          <p:cNvPicPr>
            <a:picLocks/>
          </p:cNvPicPr>
          <p:nvPr/>
        </p:nvPicPr>
        <p:blipFill>
          <a:blip r:embed="rId2">
            <a:extLst/>
          </a:blip>
          <a:stretch>
            <a:fillRect/>
          </a:stretch>
        </p:blipFill>
        <p:spPr>
          <a:xfrm>
            <a:off x="-54769" y="3162320"/>
            <a:ext cx="4614259" cy="6557414"/>
          </a:xfrm>
          <a:prstGeom prst="rect">
            <a:avLst/>
          </a:prstGeom>
        </p:spPr>
      </p:pic>
      <p:sp>
        <p:nvSpPr>
          <p:cNvPr id="286" name="Shape 286"/>
          <p:cNvSpPr/>
          <p:nvPr/>
        </p:nvSpPr>
        <p:spPr>
          <a:xfrm>
            <a:off x="0" y="2323870"/>
            <a:ext cx="13004801" cy="625812"/>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400">
                <a:latin typeface="Thames Nude Roman"/>
                <a:ea typeface="Thames Nude Roman"/>
                <a:cs typeface="Thames Nude Roman"/>
                <a:sym typeface="Thames Nude Roman"/>
              </a:defRPr>
            </a:lvl1pPr>
          </a:lstStyle>
          <a:p>
            <a:r>
              <a:rPr dirty="0" smtClean="0"/>
              <a:t>Th</a:t>
            </a:r>
            <a:r>
              <a:rPr lang="en-US" dirty="0" smtClean="0"/>
              <a:t>e</a:t>
            </a:r>
            <a:r>
              <a:rPr dirty="0" smtClean="0"/>
              <a:t> </a:t>
            </a:r>
            <a:r>
              <a:rPr dirty="0"/>
              <a:t>NEED To Escape Evil Companions:</a:t>
            </a:r>
          </a:p>
        </p:txBody>
      </p:sp>
      <p:sp>
        <p:nvSpPr>
          <p:cNvPr id="287" name="Shape 287"/>
          <p:cNvSpPr/>
          <p:nvPr/>
        </p:nvSpPr>
        <p:spPr>
          <a:xfrm>
            <a:off x="4712864" y="3460760"/>
            <a:ext cx="8291935" cy="5457904"/>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spAutoFit/>
          </a:bodyPr>
          <a:lstStyle/>
          <a:p>
            <a:pPr marL="454211" indent="-454211" algn="l">
              <a:spcBef>
                <a:spcPts val="1200"/>
              </a:spcBef>
              <a:buSzPct val="52999"/>
              <a:buBlip>
                <a:blip r:embed="rId3"/>
              </a:buBlip>
              <a:defRPr sz="3600">
                <a:latin typeface="Avenir Next"/>
                <a:ea typeface="Avenir Next"/>
                <a:cs typeface="Avenir Next"/>
                <a:sym typeface="Avenir Next"/>
              </a:defRPr>
            </a:pPr>
            <a:r>
              <a:rPr dirty="0"/>
              <a:t>Example of Lot – </a:t>
            </a:r>
            <a:r>
              <a:rPr b="1" dirty="0" smtClean="0">
                <a:solidFill>
                  <a:srgbClr val="FFFF00"/>
                </a:solidFill>
              </a:rPr>
              <a:t>Pet 2:</a:t>
            </a:r>
            <a:r>
              <a:rPr lang="en-US" b="1" dirty="0" smtClean="0">
                <a:solidFill>
                  <a:srgbClr val="FFFF00"/>
                </a:solidFill>
              </a:rPr>
              <a:t>7-8</a:t>
            </a:r>
            <a:endParaRPr b="1" dirty="0">
              <a:solidFill>
                <a:srgbClr val="FFFF00"/>
              </a:solidFill>
            </a:endParaRPr>
          </a:p>
          <a:p>
            <a:pPr marL="454211" indent="-454211" algn="l">
              <a:spcBef>
                <a:spcPts val="1200"/>
              </a:spcBef>
              <a:buSzPct val="52999"/>
              <a:buBlip>
                <a:blip r:embed="rId3"/>
              </a:buBlip>
              <a:defRPr sz="3600">
                <a:latin typeface="Avenir Next"/>
                <a:ea typeface="Avenir Next"/>
                <a:cs typeface="Avenir Next"/>
                <a:sym typeface="Avenir Next"/>
              </a:defRPr>
            </a:pPr>
            <a:endParaRPr lang="en-US" dirty="0" smtClean="0"/>
          </a:p>
          <a:p>
            <a:pPr marL="454211" indent="-454211" algn="l">
              <a:spcBef>
                <a:spcPts val="1200"/>
              </a:spcBef>
              <a:buSzPct val="52999"/>
              <a:buBlip>
                <a:blip r:embed="rId3"/>
              </a:buBlip>
              <a:defRPr sz="3600">
                <a:latin typeface="Avenir Next"/>
                <a:ea typeface="Avenir Next"/>
                <a:cs typeface="Avenir Next"/>
                <a:sym typeface="Avenir Next"/>
              </a:defRPr>
            </a:pPr>
            <a:r>
              <a:rPr dirty="0" smtClean="0"/>
              <a:t>Warning </a:t>
            </a:r>
            <a:r>
              <a:rPr dirty="0"/>
              <a:t>to Israel – </a:t>
            </a:r>
            <a:r>
              <a:rPr b="1" dirty="0" smtClean="0">
                <a:solidFill>
                  <a:srgbClr val="FFFF00"/>
                </a:solidFill>
              </a:rPr>
              <a:t>Ex</a:t>
            </a:r>
            <a:r>
              <a:rPr lang="en-US" b="1" dirty="0" smtClean="0">
                <a:solidFill>
                  <a:srgbClr val="FFFF00"/>
                </a:solidFill>
              </a:rPr>
              <a:t>.</a:t>
            </a:r>
            <a:r>
              <a:rPr b="1" dirty="0" smtClean="0">
                <a:solidFill>
                  <a:srgbClr val="FFFF00"/>
                </a:solidFill>
              </a:rPr>
              <a:t> 34:12-16</a:t>
            </a:r>
            <a:endParaRPr b="1" dirty="0">
              <a:solidFill>
                <a:srgbClr val="FFFF00"/>
              </a:solidFill>
            </a:endParaRPr>
          </a:p>
          <a:p>
            <a:pPr marL="454211" indent="-454211" algn="l">
              <a:spcBef>
                <a:spcPts val="1200"/>
              </a:spcBef>
              <a:buSzPct val="52999"/>
              <a:buBlip>
                <a:blip r:embed="rId3"/>
              </a:buBlip>
              <a:defRPr sz="3600">
                <a:latin typeface="Avenir Next"/>
                <a:ea typeface="Avenir Next"/>
                <a:cs typeface="Avenir Next"/>
                <a:sym typeface="Avenir Next"/>
              </a:defRPr>
            </a:pPr>
            <a:endParaRPr lang="en-US" dirty="0" smtClean="0"/>
          </a:p>
          <a:p>
            <a:pPr marL="454211" indent="-454211" algn="l">
              <a:spcBef>
                <a:spcPts val="1200"/>
              </a:spcBef>
              <a:buSzPct val="52999"/>
              <a:buBlip>
                <a:blip r:embed="rId3"/>
              </a:buBlip>
              <a:defRPr sz="3600">
                <a:latin typeface="Avenir Next"/>
                <a:ea typeface="Avenir Next"/>
                <a:cs typeface="Avenir Next"/>
                <a:sym typeface="Avenir Next"/>
              </a:defRPr>
            </a:pPr>
            <a:r>
              <a:rPr dirty="0" smtClean="0"/>
              <a:t>Warnings </a:t>
            </a:r>
            <a:r>
              <a:rPr dirty="0"/>
              <a:t>in Proverbs – </a:t>
            </a:r>
            <a:r>
              <a:rPr b="1" dirty="0" smtClean="0">
                <a:solidFill>
                  <a:srgbClr val="FFFF00"/>
                </a:solidFill>
              </a:rPr>
              <a:t>Prov</a:t>
            </a:r>
            <a:r>
              <a:rPr lang="en-US" b="1" dirty="0" smtClean="0">
                <a:solidFill>
                  <a:srgbClr val="FFFF00"/>
                </a:solidFill>
              </a:rPr>
              <a:t>.</a:t>
            </a:r>
            <a:r>
              <a:rPr b="1" dirty="0" smtClean="0">
                <a:solidFill>
                  <a:srgbClr val="FFFF00"/>
                </a:solidFill>
              </a:rPr>
              <a:t> </a:t>
            </a:r>
            <a:r>
              <a:rPr b="1" dirty="0">
                <a:solidFill>
                  <a:srgbClr val="FFFF00"/>
                </a:solidFill>
              </a:rPr>
              <a:t>1:11-19; 4:14,15; </a:t>
            </a:r>
            <a:r>
              <a:rPr b="1" dirty="0" smtClean="0">
                <a:solidFill>
                  <a:srgbClr val="FFFF00"/>
                </a:solidFill>
              </a:rPr>
              <a:t>13:20</a:t>
            </a:r>
            <a:endParaRPr b="1" dirty="0">
              <a:solidFill>
                <a:srgbClr val="FFFF00"/>
              </a:solidFill>
            </a:endParaRPr>
          </a:p>
          <a:p>
            <a:pPr marL="454211" indent="-454211" algn="l">
              <a:spcBef>
                <a:spcPts val="1200"/>
              </a:spcBef>
              <a:buSzPct val="52999"/>
              <a:buBlip>
                <a:blip r:embed="rId3"/>
              </a:buBlip>
              <a:defRPr sz="3600">
                <a:latin typeface="Avenir Next"/>
                <a:ea typeface="Avenir Next"/>
                <a:cs typeface="Avenir Next"/>
                <a:sym typeface="Avenir Next"/>
              </a:defRPr>
            </a:pPr>
            <a:endParaRPr lang="en-US" dirty="0" smtClean="0"/>
          </a:p>
          <a:p>
            <a:pPr marL="454211" indent="-454211" algn="l">
              <a:spcBef>
                <a:spcPts val="1200"/>
              </a:spcBef>
              <a:buSzPct val="52999"/>
              <a:buBlip>
                <a:blip r:embed="rId3"/>
              </a:buBlip>
              <a:defRPr sz="3600">
                <a:latin typeface="Avenir Next"/>
                <a:ea typeface="Avenir Next"/>
                <a:cs typeface="Avenir Next"/>
                <a:sym typeface="Avenir Next"/>
              </a:defRPr>
            </a:pPr>
            <a:r>
              <a:rPr dirty="0" smtClean="0"/>
              <a:t>Warnings </a:t>
            </a:r>
            <a:r>
              <a:rPr dirty="0"/>
              <a:t>to us </a:t>
            </a:r>
            <a:r>
              <a:rPr dirty="0" smtClean="0"/>
              <a:t>–</a:t>
            </a:r>
            <a:r>
              <a:rPr lang="en-US" dirty="0" smtClean="0"/>
              <a:t> </a:t>
            </a:r>
            <a:r>
              <a:rPr b="1" dirty="0" smtClean="0">
                <a:solidFill>
                  <a:srgbClr val="FFFF00"/>
                </a:solidFill>
              </a:rPr>
              <a:t>1 </a:t>
            </a:r>
            <a:r>
              <a:rPr b="1" dirty="0">
                <a:solidFill>
                  <a:srgbClr val="FFFF00"/>
                </a:solidFill>
              </a:rPr>
              <a:t>Cor. </a:t>
            </a:r>
            <a:r>
              <a:rPr b="1" dirty="0" smtClean="0">
                <a:solidFill>
                  <a:srgbClr val="FFFF00"/>
                </a:solidFill>
              </a:rPr>
              <a:t>15:</a:t>
            </a:r>
            <a:r>
              <a:rPr lang="en-US" b="1" dirty="0" smtClean="0">
                <a:solidFill>
                  <a:srgbClr val="FFFF00"/>
                </a:solidFill>
              </a:rPr>
              <a:t>33</a:t>
            </a:r>
            <a:endParaRPr b="1" dirty="0">
              <a:solidFill>
                <a:srgbClr val="FFFF00"/>
              </a:solidFill>
            </a:endParaRPr>
          </a:p>
        </p:txBody>
      </p:sp>
      <p:sp>
        <p:nvSpPr>
          <p:cNvPr id="7" name="Line Callout 2 6"/>
          <p:cNvSpPr/>
          <p:nvPr/>
        </p:nvSpPr>
        <p:spPr bwMode="auto">
          <a:xfrm>
            <a:off x="156860" y="3450600"/>
            <a:ext cx="4191000" cy="4779000"/>
          </a:xfrm>
          <a:prstGeom prst="borderCallout2">
            <a:avLst>
              <a:gd name="adj1" fmla="val 30009"/>
              <a:gd name="adj2" fmla="val 99653"/>
              <a:gd name="adj3" fmla="val 31020"/>
              <a:gd name="adj4" fmla="val 100238"/>
              <a:gd name="adj5" fmla="val 5693"/>
              <a:gd name="adj6" fmla="val 202444"/>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b="1" dirty="0">
                <a:solidFill>
                  <a:srgbClr val="000000"/>
                </a:solidFill>
                <a:effectLst/>
                <a:cs typeface="Arial"/>
              </a:rPr>
              <a:t>and delivered righteous Lot, who was </a:t>
            </a:r>
            <a:r>
              <a:rPr lang="en-US" b="1" u="sng" dirty="0">
                <a:solidFill>
                  <a:srgbClr val="000000"/>
                </a:solidFill>
                <a:effectLst/>
                <a:cs typeface="Arial"/>
              </a:rPr>
              <a:t>oppressed</a:t>
            </a:r>
            <a:r>
              <a:rPr lang="en-US" b="1" dirty="0">
                <a:solidFill>
                  <a:srgbClr val="000000"/>
                </a:solidFill>
                <a:effectLst/>
                <a:cs typeface="Arial"/>
              </a:rPr>
              <a:t> by the filthy conduct of the wicked </a:t>
            </a:r>
          </a:p>
          <a:p>
            <a:pPr defTabSz="914400">
              <a:defRPr/>
            </a:pPr>
            <a:r>
              <a:rPr lang="en-US" b="1" dirty="0" smtClean="0">
                <a:solidFill>
                  <a:srgbClr val="000000"/>
                </a:solidFill>
                <a:effectLst/>
                <a:cs typeface="Arial"/>
              </a:rPr>
              <a:t>(for </a:t>
            </a:r>
            <a:r>
              <a:rPr lang="en-US" b="1" dirty="0">
                <a:solidFill>
                  <a:srgbClr val="000000"/>
                </a:solidFill>
                <a:effectLst/>
                <a:cs typeface="Arial"/>
              </a:rPr>
              <a:t>that righteous man, dwelling among them, </a:t>
            </a:r>
            <a:r>
              <a:rPr lang="en-US" b="1" u="sng" dirty="0">
                <a:solidFill>
                  <a:srgbClr val="000000"/>
                </a:solidFill>
                <a:effectLst/>
                <a:cs typeface="Arial"/>
              </a:rPr>
              <a:t>tormented</a:t>
            </a:r>
            <a:r>
              <a:rPr lang="en-US" b="1" dirty="0">
                <a:solidFill>
                  <a:srgbClr val="000000"/>
                </a:solidFill>
                <a:effectLst/>
                <a:cs typeface="Arial"/>
              </a:rPr>
              <a:t> his righteous soul from day to day by seeing and hearing their lawless </a:t>
            </a:r>
            <a:r>
              <a:rPr lang="en-US" b="1" dirty="0" smtClean="0">
                <a:solidFill>
                  <a:srgbClr val="000000"/>
                </a:solidFill>
                <a:effectLst/>
                <a:cs typeface="Arial"/>
              </a:rPr>
              <a:t>deeds.</a:t>
            </a:r>
            <a:endParaRPr lang="en-US" b="1" dirty="0">
              <a:solidFill>
                <a:srgbClr val="000000"/>
              </a:solidFill>
              <a:effectLst/>
              <a:cs typeface="Arial"/>
            </a:endParaRPr>
          </a:p>
        </p:txBody>
      </p:sp>
      <p:sp>
        <p:nvSpPr>
          <p:cNvPr id="8" name="Line Callout 2 7"/>
          <p:cNvSpPr/>
          <p:nvPr/>
        </p:nvSpPr>
        <p:spPr bwMode="auto">
          <a:xfrm>
            <a:off x="156860" y="3450600"/>
            <a:ext cx="4402630" cy="1807200"/>
          </a:xfrm>
          <a:prstGeom prst="borderCallout2">
            <a:avLst>
              <a:gd name="adj1" fmla="val 30009"/>
              <a:gd name="adj2" fmla="val 99653"/>
              <a:gd name="adj3" fmla="val 31020"/>
              <a:gd name="adj4" fmla="val 100238"/>
              <a:gd name="adj5" fmla="val 277343"/>
              <a:gd name="adj6" fmla="val 195245"/>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200" b="1" dirty="0">
                <a:solidFill>
                  <a:srgbClr val="000000"/>
                </a:solidFill>
                <a:effectLst/>
                <a:cs typeface="Arial"/>
              </a:rPr>
              <a:t>Be not deceived: </a:t>
            </a:r>
            <a:r>
              <a:rPr lang="en-US" sz="3200" b="1" dirty="0" smtClean="0">
                <a:solidFill>
                  <a:srgbClr val="000000"/>
                </a:solidFill>
                <a:effectLst/>
                <a:cs typeface="Arial"/>
              </a:rPr>
              <a:t>Evil companionships </a:t>
            </a:r>
            <a:r>
              <a:rPr lang="en-US" sz="3200" b="1" dirty="0">
                <a:solidFill>
                  <a:srgbClr val="000000"/>
                </a:solidFill>
                <a:effectLst/>
                <a:cs typeface="Arial"/>
              </a:rPr>
              <a:t>corrupt good morals.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Picture 288"/>
          <p:cNvPicPr>
            <a:picLocks/>
          </p:cNvPicPr>
          <p:nvPr/>
        </p:nvPicPr>
        <p:blipFill>
          <a:blip r:embed="rId2">
            <a:extLst/>
          </a:blip>
          <a:stretch>
            <a:fillRect/>
          </a:stretch>
        </p:blipFill>
        <p:spPr>
          <a:xfrm>
            <a:off x="-54769" y="3162320"/>
            <a:ext cx="4614259" cy="6557414"/>
          </a:xfrm>
          <a:prstGeom prst="rect">
            <a:avLst/>
          </a:prstGeom>
        </p:spPr>
      </p:pic>
      <p:sp>
        <p:nvSpPr>
          <p:cNvPr id="292" name="Shape 292"/>
          <p:cNvSpPr/>
          <p:nvPr/>
        </p:nvSpPr>
        <p:spPr>
          <a:xfrm>
            <a:off x="0" y="2323870"/>
            <a:ext cx="13004801" cy="625812"/>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400">
                <a:latin typeface="Thames Nude Roman"/>
                <a:ea typeface="Thames Nude Roman"/>
                <a:cs typeface="Thames Nude Roman"/>
                <a:sym typeface="Thames Nude Roman"/>
              </a:defRPr>
            </a:lvl1pPr>
          </a:lstStyle>
          <a:p>
            <a:r>
              <a:rPr dirty="0" smtClean="0"/>
              <a:t>Th</a:t>
            </a:r>
            <a:r>
              <a:rPr lang="en-US" dirty="0" smtClean="0"/>
              <a:t>e</a:t>
            </a:r>
            <a:r>
              <a:rPr dirty="0" smtClean="0"/>
              <a:t> </a:t>
            </a:r>
            <a:r>
              <a:rPr dirty="0"/>
              <a:t>NEED To Escape Religious Error:</a:t>
            </a:r>
          </a:p>
        </p:txBody>
      </p:sp>
      <p:sp>
        <p:nvSpPr>
          <p:cNvPr id="293" name="Shape 293"/>
          <p:cNvSpPr/>
          <p:nvPr/>
        </p:nvSpPr>
        <p:spPr>
          <a:xfrm>
            <a:off x="4549352" y="3050127"/>
            <a:ext cx="8455448" cy="5227072"/>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spAutoFit/>
          </a:bodyPr>
          <a:lstStyle/>
          <a:p>
            <a:pPr marL="454211" indent="-454211" algn="l">
              <a:spcBef>
                <a:spcPts val="900"/>
              </a:spcBef>
              <a:buSzPct val="52999"/>
              <a:buBlip>
                <a:blip r:embed="rId3"/>
              </a:buBlip>
              <a:defRPr sz="3600">
                <a:latin typeface="Avenir Next"/>
                <a:ea typeface="Avenir Next"/>
                <a:cs typeface="Avenir Next"/>
                <a:sym typeface="Avenir Next"/>
              </a:defRPr>
            </a:pPr>
            <a:r>
              <a:rPr dirty="0"/>
              <a:t>Example of Israel – </a:t>
            </a:r>
            <a:r>
              <a:rPr b="1" dirty="0" smtClean="0">
                <a:solidFill>
                  <a:srgbClr val="FFFF00"/>
                </a:solidFill>
              </a:rPr>
              <a:t>Acts 7:38-43</a:t>
            </a:r>
            <a:endParaRPr lang="en-US" b="1" dirty="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endParaRPr b="1" dirty="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r>
              <a:rPr dirty="0"/>
              <a:t>Warning to Israel – </a:t>
            </a:r>
            <a:r>
              <a:rPr b="1" dirty="0" smtClean="0">
                <a:solidFill>
                  <a:srgbClr val="FFFF00"/>
                </a:solidFill>
              </a:rPr>
              <a:t>Deut</a:t>
            </a:r>
            <a:r>
              <a:rPr lang="en-US" b="1" dirty="0" smtClean="0">
                <a:solidFill>
                  <a:srgbClr val="FFFF00"/>
                </a:solidFill>
              </a:rPr>
              <a:t>.</a:t>
            </a:r>
            <a:r>
              <a:rPr b="1" dirty="0" smtClean="0">
                <a:solidFill>
                  <a:srgbClr val="FFFF00"/>
                </a:solidFill>
              </a:rPr>
              <a:t> 13:1-3</a:t>
            </a:r>
            <a:endParaRPr lang="en-US" b="1" dirty="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endParaRPr b="1" dirty="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r>
              <a:rPr dirty="0"/>
              <a:t>There are MANY false teachers </a:t>
            </a:r>
            <a:r>
              <a:rPr dirty="0" smtClean="0"/>
              <a:t>–</a:t>
            </a:r>
            <a:r>
              <a:rPr lang="en-US" dirty="0" smtClean="0"/>
              <a:t> </a:t>
            </a:r>
            <a:r>
              <a:rPr b="1" dirty="0" smtClean="0">
                <a:solidFill>
                  <a:srgbClr val="FFFF00"/>
                </a:solidFill>
              </a:rPr>
              <a:t>2 </a:t>
            </a:r>
            <a:r>
              <a:rPr b="1" dirty="0">
                <a:solidFill>
                  <a:srgbClr val="FFFF00"/>
                </a:solidFill>
              </a:rPr>
              <a:t>Cor. </a:t>
            </a:r>
            <a:r>
              <a:rPr b="1" dirty="0" smtClean="0">
                <a:solidFill>
                  <a:srgbClr val="FFFF00"/>
                </a:solidFill>
              </a:rPr>
              <a:t>11:13; 2 Pet</a:t>
            </a:r>
            <a:r>
              <a:rPr lang="en-US" b="1" dirty="0" smtClean="0">
                <a:solidFill>
                  <a:srgbClr val="FFFF00"/>
                </a:solidFill>
              </a:rPr>
              <a:t>.</a:t>
            </a:r>
            <a:r>
              <a:rPr b="1" dirty="0" smtClean="0">
                <a:solidFill>
                  <a:srgbClr val="FFFF00"/>
                </a:solidFill>
              </a:rPr>
              <a:t> 2:1</a:t>
            </a:r>
            <a:endParaRPr lang="en-US" b="1" dirty="0" smtClean="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endParaRPr b="1" dirty="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r>
              <a:rPr dirty="0"/>
              <a:t>Warnings to us </a:t>
            </a:r>
            <a:r>
              <a:rPr dirty="0" smtClean="0"/>
              <a:t>–</a:t>
            </a:r>
            <a:r>
              <a:rPr lang="en-US" dirty="0" smtClean="0"/>
              <a:t> </a:t>
            </a:r>
            <a:r>
              <a:rPr b="1" dirty="0" smtClean="0">
                <a:solidFill>
                  <a:srgbClr val="FFFF00"/>
                </a:solidFill>
              </a:rPr>
              <a:t>2 Jn</a:t>
            </a:r>
            <a:r>
              <a:rPr lang="en-US" b="1" dirty="0" smtClean="0">
                <a:solidFill>
                  <a:srgbClr val="FFFF00"/>
                </a:solidFill>
              </a:rPr>
              <a:t>.</a:t>
            </a:r>
            <a:r>
              <a:rPr b="1" dirty="0" smtClean="0">
                <a:solidFill>
                  <a:srgbClr val="FFFF00"/>
                </a:solidFill>
              </a:rPr>
              <a:t> 1:9-10</a:t>
            </a:r>
            <a:endParaRPr b="1" dirty="0">
              <a:solidFill>
                <a:srgbClr val="FFFF00"/>
              </a:solidFill>
            </a:endParaRPr>
          </a:p>
        </p:txBody>
      </p:sp>
      <p:sp>
        <p:nvSpPr>
          <p:cNvPr id="7" name="Line Callout 2 6"/>
          <p:cNvSpPr/>
          <p:nvPr/>
        </p:nvSpPr>
        <p:spPr bwMode="auto">
          <a:xfrm>
            <a:off x="156860" y="3450600"/>
            <a:ext cx="4402630" cy="3178800"/>
          </a:xfrm>
          <a:prstGeom prst="borderCallout2">
            <a:avLst>
              <a:gd name="adj1" fmla="val 30009"/>
              <a:gd name="adj2" fmla="val 99653"/>
              <a:gd name="adj3" fmla="val 31020"/>
              <a:gd name="adj4" fmla="val 100238"/>
              <a:gd name="adj5" fmla="val 91084"/>
              <a:gd name="adj6" fmla="val 110783"/>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200" b="1" dirty="0">
                <a:solidFill>
                  <a:srgbClr val="000000"/>
                </a:solidFill>
                <a:effectLst/>
                <a:cs typeface="Arial"/>
              </a:rPr>
              <a:t>For such are false apostles, deceitful workers, transforming themselves into apostles of Christ. </a:t>
            </a:r>
          </a:p>
        </p:txBody>
      </p:sp>
      <p:sp>
        <p:nvSpPr>
          <p:cNvPr id="8" name="Line Callout 2 7"/>
          <p:cNvSpPr/>
          <p:nvPr/>
        </p:nvSpPr>
        <p:spPr bwMode="auto">
          <a:xfrm>
            <a:off x="126402" y="3456960"/>
            <a:ext cx="4402630" cy="5001240"/>
          </a:xfrm>
          <a:prstGeom prst="borderCallout2">
            <a:avLst>
              <a:gd name="adj1" fmla="val 30009"/>
              <a:gd name="adj2" fmla="val 99653"/>
              <a:gd name="adj3" fmla="val 31020"/>
              <a:gd name="adj4" fmla="val 100238"/>
              <a:gd name="adj5" fmla="val 60324"/>
              <a:gd name="adj6" fmla="val 165706"/>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200" b="1" dirty="0">
                <a:solidFill>
                  <a:srgbClr val="000000"/>
                </a:solidFill>
                <a:effectLst/>
                <a:cs typeface="Arial"/>
              </a:rPr>
              <a:t>But there were also false prophets among the people, even as there will be false teachers among you, who will secretly bring in destructive heresies, </a:t>
            </a:r>
            <a:r>
              <a:rPr lang="en-US" sz="3200" b="1" dirty="0" smtClean="0">
                <a:solidFill>
                  <a:srgbClr val="000000"/>
                </a:solidFill>
                <a:effectLst/>
                <a:cs typeface="Arial"/>
              </a:rPr>
              <a:t>… and </a:t>
            </a:r>
            <a:r>
              <a:rPr lang="en-US" sz="3200" b="1" dirty="0">
                <a:solidFill>
                  <a:srgbClr val="000000"/>
                </a:solidFill>
                <a:effectLst/>
                <a:cs typeface="Arial"/>
              </a:rPr>
              <a:t>bring on themselves swift destruction. </a:t>
            </a:r>
          </a:p>
        </p:txBody>
      </p:sp>
      <p:sp>
        <p:nvSpPr>
          <p:cNvPr id="9" name="Line Callout 2 8"/>
          <p:cNvSpPr/>
          <p:nvPr/>
        </p:nvSpPr>
        <p:spPr bwMode="auto">
          <a:xfrm>
            <a:off x="126402" y="3450600"/>
            <a:ext cx="4402630" cy="5001240"/>
          </a:xfrm>
          <a:prstGeom prst="borderCallout2">
            <a:avLst>
              <a:gd name="adj1" fmla="val 30009"/>
              <a:gd name="adj2" fmla="val 99653"/>
              <a:gd name="adj3" fmla="val 31020"/>
              <a:gd name="adj4" fmla="val 100238"/>
              <a:gd name="adj5" fmla="val 85921"/>
              <a:gd name="adj6" fmla="val 190629"/>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200" b="1" dirty="0">
                <a:solidFill>
                  <a:srgbClr val="000000"/>
                </a:solidFill>
                <a:effectLst/>
                <a:cs typeface="Arial"/>
              </a:rPr>
              <a:t>Whoever transgresses and does not abide in the doctrine of Christ does not have God. He who abides in the doctrine of Christ has both the Father and the Son.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icture 294"/>
          <p:cNvPicPr>
            <a:picLocks/>
          </p:cNvPicPr>
          <p:nvPr/>
        </p:nvPicPr>
        <p:blipFill>
          <a:blip r:embed="rId2">
            <a:extLst/>
          </a:blip>
          <a:stretch>
            <a:fillRect/>
          </a:stretch>
        </p:blipFill>
        <p:spPr>
          <a:xfrm>
            <a:off x="-54769" y="3162320"/>
            <a:ext cx="4614259" cy="6557414"/>
          </a:xfrm>
          <a:prstGeom prst="rect">
            <a:avLst/>
          </a:prstGeom>
        </p:spPr>
      </p:pic>
      <p:sp>
        <p:nvSpPr>
          <p:cNvPr id="298" name="Shape 298"/>
          <p:cNvSpPr/>
          <p:nvPr/>
        </p:nvSpPr>
        <p:spPr>
          <a:xfrm>
            <a:off x="0" y="2323870"/>
            <a:ext cx="13004801" cy="625812"/>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400">
                <a:latin typeface="Thames Nude Roman"/>
                <a:ea typeface="Thames Nude Roman"/>
                <a:cs typeface="Thames Nude Roman"/>
                <a:sym typeface="Thames Nude Roman"/>
              </a:defRPr>
            </a:lvl1pPr>
          </a:lstStyle>
          <a:p>
            <a:r>
              <a:rPr dirty="0" smtClean="0"/>
              <a:t>Th</a:t>
            </a:r>
            <a:r>
              <a:rPr lang="en-US" dirty="0" smtClean="0"/>
              <a:t>e</a:t>
            </a:r>
            <a:r>
              <a:rPr dirty="0" smtClean="0"/>
              <a:t> </a:t>
            </a:r>
            <a:r>
              <a:rPr dirty="0"/>
              <a:t>NEED To Escape From The World:</a:t>
            </a:r>
          </a:p>
        </p:txBody>
      </p:sp>
      <p:sp>
        <p:nvSpPr>
          <p:cNvPr id="299" name="Shape 299"/>
          <p:cNvSpPr/>
          <p:nvPr/>
        </p:nvSpPr>
        <p:spPr>
          <a:xfrm>
            <a:off x="4549352" y="3260857"/>
            <a:ext cx="8455449" cy="5227072"/>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spAutoFit/>
          </a:bodyPr>
          <a:lstStyle/>
          <a:p>
            <a:pPr marL="454211" indent="-454211" algn="l">
              <a:spcBef>
                <a:spcPts val="900"/>
              </a:spcBef>
              <a:buSzPct val="52999"/>
              <a:buBlip>
                <a:blip r:embed="rId3"/>
              </a:buBlip>
              <a:defRPr sz="3600">
                <a:latin typeface="Avenir Next"/>
                <a:ea typeface="Avenir Next"/>
                <a:cs typeface="Avenir Next"/>
                <a:sym typeface="Avenir Next"/>
              </a:defRPr>
            </a:pPr>
            <a:r>
              <a:rPr dirty="0"/>
              <a:t>Example of Noah – </a:t>
            </a:r>
            <a:r>
              <a:rPr b="1" dirty="0" smtClean="0">
                <a:solidFill>
                  <a:srgbClr val="FFFF00"/>
                </a:solidFill>
              </a:rPr>
              <a:t>Gen</a:t>
            </a:r>
            <a:r>
              <a:rPr b="1" dirty="0">
                <a:solidFill>
                  <a:srgbClr val="FFFF00"/>
                </a:solidFill>
              </a:rPr>
              <a:t>. </a:t>
            </a:r>
            <a:r>
              <a:rPr b="1" dirty="0" smtClean="0">
                <a:solidFill>
                  <a:srgbClr val="FFFF00"/>
                </a:solidFill>
              </a:rPr>
              <a:t>6</a:t>
            </a:r>
            <a:r>
              <a:rPr lang="en-US" b="1" dirty="0" smtClean="0">
                <a:solidFill>
                  <a:srgbClr val="FFFF00"/>
                </a:solidFill>
              </a:rPr>
              <a:t>-</a:t>
            </a:r>
            <a:r>
              <a:rPr b="1" dirty="0" smtClean="0">
                <a:solidFill>
                  <a:srgbClr val="FFFF00"/>
                </a:solidFill>
              </a:rPr>
              <a:t>7</a:t>
            </a:r>
            <a:endParaRPr lang="en-US" b="1" dirty="0" smtClean="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endParaRPr b="1" dirty="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r>
              <a:rPr dirty="0"/>
              <a:t>Example of Moses – </a:t>
            </a:r>
            <a:r>
              <a:rPr b="1" dirty="0" smtClean="0">
                <a:solidFill>
                  <a:srgbClr val="FFFF00"/>
                </a:solidFill>
              </a:rPr>
              <a:t>Heb</a:t>
            </a:r>
            <a:r>
              <a:rPr lang="en-US" b="1" dirty="0" smtClean="0">
                <a:solidFill>
                  <a:srgbClr val="FFFF00"/>
                </a:solidFill>
              </a:rPr>
              <a:t>.</a:t>
            </a:r>
            <a:r>
              <a:rPr b="1" dirty="0" smtClean="0">
                <a:solidFill>
                  <a:srgbClr val="FFFF00"/>
                </a:solidFill>
              </a:rPr>
              <a:t> 11:24-27</a:t>
            </a:r>
            <a:endParaRPr lang="en-US" b="1" dirty="0" smtClean="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endParaRPr b="1" dirty="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r>
              <a:rPr dirty="0" smtClean="0"/>
              <a:t>Do not Love the world –</a:t>
            </a:r>
            <a:r>
              <a:rPr lang="en-US" dirty="0" smtClean="0"/>
              <a:t> </a:t>
            </a:r>
            <a:r>
              <a:rPr b="1" dirty="0" smtClean="0">
                <a:solidFill>
                  <a:srgbClr val="FFFF00"/>
                </a:solidFill>
              </a:rPr>
              <a:t>1 Jn</a:t>
            </a:r>
            <a:r>
              <a:rPr lang="en-US" b="1" dirty="0" smtClean="0">
                <a:solidFill>
                  <a:srgbClr val="FFFF00"/>
                </a:solidFill>
              </a:rPr>
              <a:t>.</a:t>
            </a:r>
            <a:r>
              <a:rPr b="1" dirty="0" smtClean="0">
                <a:solidFill>
                  <a:srgbClr val="FFFF00"/>
                </a:solidFill>
              </a:rPr>
              <a:t> 2:15-17</a:t>
            </a:r>
            <a:endParaRPr lang="en-US" b="1" dirty="0" smtClean="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endParaRPr b="1" dirty="0" smtClean="0">
              <a:solidFill>
                <a:srgbClr val="FFFF00"/>
              </a:solidFill>
            </a:endParaRPr>
          </a:p>
          <a:p>
            <a:pPr marL="454211" indent="-454211" algn="l">
              <a:spcBef>
                <a:spcPts val="900"/>
              </a:spcBef>
              <a:buSzPct val="52999"/>
              <a:buBlip>
                <a:blip r:embed="rId3"/>
              </a:buBlip>
              <a:defRPr sz="3600">
                <a:latin typeface="Avenir Next"/>
                <a:ea typeface="Avenir Next"/>
                <a:cs typeface="Avenir Next"/>
                <a:sym typeface="Avenir Next"/>
              </a:defRPr>
            </a:pPr>
            <a:r>
              <a:rPr dirty="0" smtClean="0"/>
              <a:t>The </a:t>
            </a:r>
            <a:r>
              <a:rPr dirty="0"/>
              <a:t>way of escape – </a:t>
            </a:r>
            <a:r>
              <a:rPr b="1" dirty="0" smtClean="0">
                <a:solidFill>
                  <a:srgbClr val="FFFF00"/>
                </a:solidFill>
              </a:rPr>
              <a:t>Mat</a:t>
            </a:r>
            <a:r>
              <a:rPr lang="en-US" b="1" dirty="0" smtClean="0">
                <a:solidFill>
                  <a:srgbClr val="FFFF00"/>
                </a:solidFill>
              </a:rPr>
              <a:t>t</a:t>
            </a:r>
            <a:r>
              <a:rPr b="1" dirty="0" smtClean="0">
                <a:solidFill>
                  <a:srgbClr val="FFFF00"/>
                </a:solidFill>
              </a:rPr>
              <a:t>. 7:13</a:t>
            </a:r>
            <a:r>
              <a:rPr lang="en-US" b="1" dirty="0" smtClean="0">
                <a:solidFill>
                  <a:srgbClr val="FFFF00"/>
                </a:solidFill>
              </a:rPr>
              <a:t>-</a:t>
            </a:r>
            <a:r>
              <a:rPr b="1" dirty="0" smtClean="0">
                <a:solidFill>
                  <a:srgbClr val="FFFF00"/>
                </a:solidFill>
              </a:rPr>
              <a:t>14</a:t>
            </a:r>
            <a:r>
              <a:rPr b="1" dirty="0">
                <a:solidFill>
                  <a:srgbClr val="FFFF00"/>
                </a:solidFill>
              </a:rPr>
              <a:t>; </a:t>
            </a:r>
            <a:r>
              <a:rPr b="1" dirty="0" smtClean="0">
                <a:solidFill>
                  <a:srgbClr val="FFFF00"/>
                </a:solidFill>
              </a:rPr>
              <a:t>Jn</a:t>
            </a:r>
            <a:r>
              <a:rPr lang="en-US" b="1" dirty="0" smtClean="0">
                <a:solidFill>
                  <a:srgbClr val="FFFF00"/>
                </a:solidFill>
              </a:rPr>
              <a:t>.</a:t>
            </a:r>
            <a:r>
              <a:rPr b="1" dirty="0" smtClean="0">
                <a:solidFill>
                  <a:srgbClr val="FFFF00"/>
                </a:solidFill>
              </a:rPr>
              <a:t> </a:t>
            </a:r>
            <a:r>
              <a:rPr b="1" dirty="0">
                <a:solidFill>
                  <a:srgbClr val="FFFF00"/>
                </a:solidFill>
              </a:rPr>
              <a:t>14:6; </a:t>
            </a:r>
            <a:r>
              <a:rPr b="1" dirty="0" smtClean="0">
                <a:solidFill>
                  <a:srgbClr val="FFFF00"/>
                </a:solidFill>
              </a:rPr>
              <a:t>Mk</a:t>
            </a:r>
            <a:r>
              <a:rPr lang="en-US" b="1" dirty="0" smtClean="0">
                <a:solidFill>
                  <a:srgbClr val="FFFF00"/>
                </a:solidFill>
              </a:rPr>
              <a:t>.</a:t>
            </a:r>
            <a:r>
              <a:rPr b="1" dirty="0" smtClean="0">
                <a:solidFill>
                  <a:srgbClr val="FFFF00"/>
                </a:solidFill>
              </a:rPr>
              <a:t> 16:16</a:t>
            </a:r>
            <a:endParaRPr b="1" dirty="0">
              <a:solidFill>
                <a:srgbClr val="FFFF00"/>
              </a:solidFill>
            </a:endParaRPr>
          </a:p>
        </p:txBody>
      </p:sp>
      <p:sp>
        <p:nvSpPr>
          <p:cNvPr id="7" name="Line Callout 2 6"/>
          <p:cNvSpPr/>
          <p:nvPr/>
        </p:nvSpPr>
        <p:spPr bwMode="auto">
          <a:xfrm>
            <a:off x="126402" y="3450600"/>
            <a:ext cx="4402630" cy="5236200"/>
          </a:xfrm>
          <a:prstGeom prst="borderCallout2">
            <a:avLst>
              <a:gd name="adj1" fmla="val 30009"/>
              <a:gd name="adj2" fmla="val 99653"/>
              <a:gd name="adj3" fmla="val 31020"/>
              <a:gd name="adj4" fmla="val 100238"/>
              <a:gd name="adj5" fmla="val 49870"/>
              <a:gd name="adj6" fmla="val 221552"/>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b="1" dirty="0">
                <a:solidFill>
                  <a:srgbClr val="000000"/>
                </a:solidFill>
                <a:effectLst/>
                <a:cs typeface="Arial"/>
              </a:rPr>
              <a:t>Do not love the world or the things in the world. If anyone loves the world, the love of the Father is not in him. </a:t>
            </a:r>
            <a:r>
              <a:rPr lang="en-US" b="1" dirty="0" smtClean="0">
                <a:solidFill>
                  <a:srgbClr val="000000"/>
                </a:solidFill>
                <a:effectLst/>
                <a:cs typeface="Arial"/>
              </a:rPr>
              <a:t>For </a:t>
            </a:r>
            <a:r>
              <a:rPr lang="en-US" b="1" dirty="0">
                <a:solidFill>
                  <a:srgbClr val="000000"/>
                </a:solidFill>
                <a:effectLst/>
                <a:cs typeface="Arial"/>
              </a:rPr>
              <a:t>all that is in the world—the lust of the flesh, the lust of the eyes, and the pride of life—is not of the Father but is of the </a:t>
            </a:r>
            <a:r>
              <a:rPr lang="en-US" b="1" dirty="0" smtClean="0">
                <a:solidFill>
                  <a:srgbClr val="000000"/>
                </a:solidFill>
                <a:effectLst/>
                <a:cs typeface="Arial"/>
              </a:rPr>
              <a:t>world. And </a:t>
            </a:r>
            <a:r>
              <a:rPr lang="en-US" b="1" dirty="0">
                <a:solidFill>
                  <a:srgbClr val="000000"/>
                </a:solidFill>
                <a:effectLst/>
                <a:cs typeface="Arial"/>
              </a:rPr>
              <a:t>the world is passing away, and the lust of </a:t>
            </a:r>
            <a:r>
              <a:rPr lang="en-US" b="1" dirty="0" smtClean="0">
                <a:solidFill>
                  <a:srgbClr val="000000"/>
                </a:solidFill>
                <a:effectLst/>
                <a:cs typeface="Arial"/>
              </a:rPr>
              <a:t>it…</a:t>
            </a:r>
            <a:endParaRPr lang="en-US" b="1" dirty="0">
              <a:solidFill>
                <a:srgbClr val="000000"/>
              </a:solidFill>
              <a:effectLst/>
              <a:cs typeface="Arial"/>
            </a:endParaRPr>
          </a:p>
        </p:txBody>
      </p:sp>
      <p:sp>
        <p:nvSpPr>
          <p:cNvPr id="8" name="Line Callout 2 7"/>
          <p:cNvSpPr/>
          <p:nvPr/>
        </p:nvSpPr>
        <p:spPr bwMode="auto">
          <a:xfrm>
            <a:off x="126402" y="3450600"/>
            <a:ext cx="4402630" cy="4855200"/>
          </a:xfrm>
          <a:prstGeom prst="borderCallout2">
            <a:avLst>
              <a:gd name="adj1" fmla="val 30009"/>
              <a:gd name="adj2" fmla="val 99653"/>
              <a:gd name="adj3" fmla="val 31020"/>
              <a:gd name="adj4" fmla="val 100238"/>
              <a:gd name="adj5" fmla="val 80026"/>
              <a:gd name="adj6" fmla="val 208629"/>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b="1" dirty="0">
                <a:solidFill>
                  <a:srgbClr val="000000"/>
                </a:solidFill>
                <a:effectLst/>
                <a:cs typeface="Arial"/>
              </a:rPr>
              <a:t>Enter by the narrow gate; for wide is the gate and broad is the way that leads to destruction, and there are many who go in by it. </a:t>
            </a:r>
            <a:r>
              <a:rPr lang="en-US" b="1" dirty="0" smtClean="0">
                <a:solidFill>
                  <a:srgbClr val="000000"/>
                </a:solidFill>
                <a:effectLst/>
                <a:cs typeface="Arial"/>
              </a:rPr>
              <a:t>Because </a:t>
            </a:r>
            <a:r>
              <a:rPr lang="en-US" b="1" dirty="0">
                <a:solidFill>
                  <a:srgbClr val="000000"/>
                </a:solidFill>
                <a:effectLst/>
                <a:cs typeface="Arial"/>
              </a:rPr>
              <a:t>narrow is the gate and difficult is the way which leads to life, and there are few who find it.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pasted-image.pdf"/>
          <p:cNvPicPr>
            <a:picLocks noChangeAspect="1"/>
          </p:cNvPicPr>
          <p:nvPr/>
        </p:nvPicPr>
        <p:blipFill>
          <a:blip r:embed="rId2">
            <a:extLst/>
          </a:blip>
          <a:stretch>
            <a:fillRect/>
          </a:stretch>
        </p:blipFill>
        <p:spPr>
          <a:xfrm flipH="1">
            <a:off x="-4234" y="2877450"/>
            <a:ext cx="6739221" cy="6893084"/>
          </a:xfrm>
          <a:prstGeom prst="rect">
            <a:avLst/>
          </a:prstGeom>
          <a:ln w="12700">
            <a:miter lim="400000"/>
          </a:ln>
        </p:spPr>
      </p:pic>
      <p:sp>
        <p:nvSpPr>
          <p:cNvPr id="304" name="Shape 304"/>
          <p:cNvSpPr/>
          <p:nvPr/>
        </p:nvSpPr>
        <p:spPr>
          <a:xfrm>
            <a:off x="0" y="2249426"/>
            <a:ext cx="13004801" cy="774701"/>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700">
                <a:latin typeface="Thames Nude Roman"/>
                <a:ea typeface="Thames Nude Roman"/>
                <a:cs typeface="Thames Nude Roman"/>
                <a:sym typeface="Thames Nude Roman"/>
              </a:defRPr>
            </a:lvl1pPr>
          </a:lstStyle>
          <a:p>
            <a:r>
              <a:t>Will You Escape Condemnation?</a:t>
            </a:r>
          </a:p>
        </p:txBody>
      </p:sp>
      <p:sp>
        <p:nvSpPr>
          <p:cNvPr id="305" name="Shape 305"/>
          <p:cNvSpPr/>
          <p:nvPr/>
        </p:nvSpPr>
        <p:spPr>
          <a:xfrm>
            <a:off x="4871086" y="3475577"/>
            <a:ext cx="8133714" cy="4026743"/>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spAutoFit/>
          </a:bodyPr>
          <a:lstStyle/>
          <a:p>
            <a:pPr marL="454211" indent="-454211" algn="l">
              <a:spcBef>
                <a:spcPts val="900"/>
              </a:spcBef>
              <a:buSzPct val="52999"/>
              <a:buBlip>
                <a:blip r:embed="rId3"/>
              </a:buBlip>
              <a:defRPr sz="5500">
                <a:latin typeface="Avenir Next"/>
                <a:ea typeface="Avenir Next"/>
                <a:cs typeface="Avenir Next"/>
                <a:sym typeface="Avenir Next"/>
              </a:defRPr>
            </a:pPr>
            <a:r>
              <a:rPr sz="4800" dirty="0"/>
              <a:t>God has given us warning – </a:t>
            </a:r>
            <a:r>
              <a:rPr sz="4800" b="1" dirty="0">
                <a:solidFill>
                  <a:srgbClr val="FFFF00"/>
                </a:solidFill>
              </a:rPr>
              <a:t>Acts </a:t>
            </a:r>
            <a:r>
              <a:rPr sz="4800" b="1" dirty="0" smtClean="0">
                <a:solidFill>
                  <a:srgbClr val="FFFF00"/>
                </a:solidFill>
              </a:rPr>
              <a:t>17:30</a:t>
            </a:r>
            <a:r>
              <a:rPr lang="en-US" sz="4800" b="1" dirty="0" smtClean="0">
                <a:solidFill>
                  <a:srgbClr val="FFFF00"/>
                </a:solidFill>
              </a:rPr>
              <a:t>-</a:t>
            </a:r>
            <a:r>
              <a:rPr sz="4800" b="1" dirty="0" smtClean="0">
                <a:solidFill>
                  <a:srgbClr val="FFFF00"/>
                </a:solidFill>
              </a:rPr>
              <a:t>31</a:t>
            </a:r>
            <a:r>
              <a:rPr sz="4800" b="1" dirty="0">
                <a:solidFill>
                  <a:srgbClr val="FFFF00"/>
                </a:solidFill>
              </a:rPr>
              <a:t>; 2 Cor. </a:t>
            </a:r>
            <a:r>
              <a:rPr sz="4800" b="1" dirty="0" smtClean="0">
                <a:solidFill>
                  <a:srgbClr val="FFFF00"/>
                </a:solidFill>
              </a:rPr>
              <a:t>5:10</a:t>
            </a:r>
            <a:endParaRPr lang="en-US" sz="4800" b="1" dirty="0" smtClean="0">
              <a:solidFill>
                <a:srgbClr val="FFFF00"/>
              </a:solidFill>
            </a:endParaRPr>
          </a:p>
          <a:p>
            <a:pPr marL="454211" indent="-454211" algn="l">
              <a:spcBef>
                <a:spcPts val="900"/>
              </a:spcBef>
              <a:buSzPct val="52999"/>
              <a:buBlip>
                <a:blip r:embed="rId3"/>
              </a:buBlip>
              <a:defRPr sz="5500">
                <a:latin typeface="Avenir Next"/>
                <a:ea typeface="Avenir Next"/>
                <a:cs typeface="Avenir Next"/>
                <a:sym typeface="Avenir Next"/>
              </a:defRPr>
            </a:pPr>
            <a:endParaRPr sz="4800" b="1" dirty="0">
              <a:solidFill>
                <a:srgbClr val="FFFF00"/>
              </a:solidFill>
            </a:endParaRPr>
          </a:p>
          <a:p>
            <a:pPr marL="454211" indent="-454211" algn="l">
              <a:spcBef>
                <a:spcPts val="900"/>
              </a:spcBef>
              <a:buSzPct val="52999"/>
              <a:buBlip>
                <a:blip r:embed="rId3"/>
              </a:buBlip>
              <a:defRPr sz="5500">
                <a:latin typeface="Avenir Next"/>
                <a:ea typeface="Avenir Next"/>
                <a:cs typeface="Avenir Next"/>
                <a:sym typeface="Avenir Next"/>
              </a:defRPr>
            </a:pPr>
            <a:r>
              <a:rPr sz="4800" dirty="0"/>
              <a:t>Jesus has made salvation possible – </a:t>
            </a:r>
            <a:r>
              <a:rPr sz="4800" b="1" dirty="0" smtClean="0">
                <a:solidFill>
                  <a:srgbClr val="FFFF00"/>
                </a:solidFill>
              </a:rPr>
              <a:t>Jn</a:t>
            </a:r>
            <a:r>
              <a:rPr lang="en-US" sz="4800" b="1" dirty="0" smtClean="0">
                <a:solidFill>
                  <a:srgbClr val="FFFF00"/>
                </a:solidFill>
              </a:rPr>
              <a:t>.</a:t>
            </a:r>
            <a:r>
              <a:rPr sz="4800" b="1" dirty="0" smtClean="0">
                <a:solidFill>
                  <a:srgbClr val="FFFF00"/>
                </a:solidFill>
              </a:rPr>
              <a:t> 3:16</a:t>
            </a:r>
            <a:endParaRPr sz="48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0" y="1912876"/>
            <a:ext cx="13004801" cy="1447801"/>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3700">
                <a:latin typeface="Thames Nude Roman"/>
                <a:ea typeface="Thames Nude Roman"/>
                <a:cs typeface="Thames Nude Roman"/>
                <a:sym typeface="Thames Nude Roman"/>
              </a:defRPr>
            </a:pPr>
            <a:r>
              <a:t>Heaven Is A Prepared Place </a:t>
            </a:r>
          </a:p>
          <a:p>
            <a:pPr>
              <a:defRPr sz="3700">
                <a:latin typeface="Thames Nude Roman"/>
                <a:ea typeface="Thames Nude Roman"/>
                <a:cs typeface="Thames Nude Roman"/>
                <a:sym typeface="Thames Nude Roman"/>
              </a:defRPr>
            </a:pPr>
            <a:r>
              <a:t>For A Prepared People: </a:t>
            </a:r>
          </a:p>
        </p:txBody>
      </p:sp>
      <p:sp>
        <p:nvSpPr>
          <p:cNvPr id="310" name="Shape 310"/>
          <p:cNvSpPr/>
          <p:nvPr/>
        </p:nvSpPr>
        <p:spPr>
          <a:xfrm>
            <a:off x="254000" y="3420543"/>
            <a:ext cx="12750800" cy="6104235"/>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spAutoFit/>
          </a:bodyPr>
          <a:lstStyle/>
          <a:p>
            <a:pPr marL="454211" indent="-454211" algn="l">
              <a:spcBef>
                <a:spcPts val="900"/>
              </a:spcBef>
              <a:buSzPct val="52999"/>
              <a:buBlip>
                <a:blip r:embed="rId2"/>
              </a:buBlip>
              <a:defRPr sz="3900">
                <a:latin typeface="Avenir Next"/>
                <a:ea typeface="Avenir Next"/>
                <a:cs typeface="Avenir Next"/>
                <a:sym typeface="Avenir Next"/>
              </a:defRPr>
            </a:pPr>
            <a:r>
              <a:rPr dirty="0"/>
              <a:t>Requires intent – </a:t>
            </a:r>
            <a:r>
              <a:rPr b="1" dirty="0" smtClean="0">
                <a:solidFill>
                  <a:srgbClr val="FFFF00"/>
                </a:solidFill>
              </a:rPr>
              <a:t>Ma</a:t>
            </a:r>
            <a:r>
              <a:rPr lang="en-US" b="1" dirty="0" smtClean="0">
                <a:solidFill>
                  <a:srgbClr val="FFFF00"/>
                </a:solidFill>
              </a:rPr>
              <a:t>t</a:t>
            </a:r>
            <a:r>
              <a:rPr b="1" dirty="0" smtClean="0">
                <a:solidFill>
                  <a:srgbClr val="FFFF00"/>
                </a:solidFill>
              </a:rPr>
              <a:t>t</a:t>
            </a:r>
            <a:r>
              <a:rPr lang="en-US" b="1" dirty="0">
                <a:solidFill>
                  <a:srgbClr val="FFFF00"/>
                </a:solidFill>
              </a:rPr>
              <a:t>.</a:t>
            </a:r>
            <a:r>
              <a:rPr b="1" dirty="0" smtClean="0">
                <a:solidFill>
                  <a:srgbClr val="FFFF00"/>
                </a:solidFill>
              </a:rPr>
              <a:t> 7:13,14</a:t>
            </a:r>
            <a:endParaRPr lang="en-US" b="1" dirty="0" smtClean="0">
              <a:solidFill>
                <a:srgbClr val="FFFF00"/>
              </a:solidFill>
            </a:endParaRPr>
          </a:p>
          <a:p>
            <a:pPr marL="454211" indent="-454211" algn="l">
              <a:spcBef>
                <a:spcPts val="900"/>
              </a:spcBef>
              <a:buSzPct val="52999"/>
              <a:buBlip>
                <a:blip r:embed="rId2"/>
              </a:buBlip>
              <a:defRPr sz="3900">
                <a:latin typeface="Avenir Next"/>
                <a:ea typeface="Avenir Next"/>
                <a:cs typeface="Avenir Next"/>
                <a:sym typeface="Avenir Next"/>
              </a:defRPr>
            </a:pPr>
            <a:endParaRPr sz="2400" b="1" dirty="0">
              <a:solidFill>
                <a:srgbClr val="FFFF00"/>
              </a:solidFill>
            </a:endParaRPr>
          </a:p>
          <a:p>
            <a:pPr marL="454211" indent="-454211" algn="l">
              <a:spcBef>
                <a:spcPts val="900"/>
              </a:spcBef>
              <a:buSzPct val="52999"/>
              <a:buBlip>
                <a:blip r:embed="rId2"/>
              </a:buBlip>
              <a:defRPr sz="3900">
                <a:latin typeface="Avenir Next"/>
                <a:ea typeface="Avenir Next"/>
                <a:cs typeface="Avenir Next"/>
                <a:sym typeface="Avenir Next"/>
              </a:defRPr>
            </a:pPr>
            <a:r>
              <a:rPr dirty="0"/>
              <a:t>Requires faith – </a:t>
            </a:r>
            <a:r>
              <a:rPr b="1" dirty="0" smtClean="0">
                <a:solidFill>
                  <a:srgbClr val="FFFF00"/>
                </a:solidFill>
              </a:rPr>
              <a:t>Jn</a:t>
            </a:r>
            <a:r>
              <a:rPr lang="en-US" b="1" dirty="0" smtClean="0">
                <a:solidFill>
                  <a:srgbClr val="FFFF00"/>
                </a:solidFill>
              </a:rPr>
              <a:t>.</a:t>
            </a:r>
            <a:r>
              <a:rPr b="1" dirty="0" smtClean="0">
                <a:solidFill>
                  <a:srgbClr val="FFFF00"/>
                </a:solidFill>
              </a:rPr>
              <a:t> </a:t>
            </a:r>
            <a:r>
              <a:rPr b="1" dirty="0">
                <a:solidFill>
                  <a:srgbClr val="FFFF00"/>
                </a:solidFill>
              </a:rPr>
              <a:t>8:24; </a:t>
            </a:r>
            <a:r>
              <a:rPr b="1" dirty="0" err="1">
                <a:solidFill>
                  <a:srgbClr val="FFFF00"/>
                </a:solidFill>
              </a:rPr>
              <a:t>Heb</a:t>
            </a:r>
            <a:r>
              <a:rPr b="1" dirty="0">
                <a:solidFill>
                  <a:srgbClr val="FFFF00"/>
                </a:solidFill>
              </a:rPr>
              <a:t> </a:t>
            </a:r>
            <a:r>
              <a:rPr b="1" dirty="0" smtClean="0">
                <a:solidFill>
                  <a:srgbClr val="FFFF00"/>
                </a:solidFill>
              </a:rPr>
              <a:t>11:6</a:t>
            </a:r>
            <a:endParaRPr lang="en-US" b="1" dirty="0" smtClean="0">
              <a:solidFill>
                <a:srgbClr val="FFFF00"/>
              </a:solidFill>
            </a:endParaRPr>
          </a:p>
          <a:p>
            <a:pPr marL="454211" indent="-454211" algn="l">
              <a:spcBef>
                <a:spcPts val="900"/>
              </a:spcBef>
              <a:buSzPct val="52999"/>
              <a:buBlip>
                <a:blip r:embed="rId2"/>
              </a:buBlip>
              <a:defRPr sz="3900">
                <a:latin typeface="Avenir Next"/>
                <a:ea typeface="Avenir Next"/>
                <a:cs typeface="Avenir Next"/>
                <a:sym typeface="Avenir Next"/>
              </a:defRPr>
            </a:pPr>
            <a:endParaRPr sz="2400" b="1" dirty="0">
              <a:solidFill>
                <a:srgbClr val="FFFF00"/>
              </a:solidFill>
            </a:endParaRPr>
          </a:p>
          <a:p>
            <a:pPr marL="454211" indent="-454211" algn="l">
              <a:spcBef>
                <a:spcPts val="900"/>
              </a:spcBef>
              <a:buSzPct val="52999"/>
              <a:buBlip>
                <a:blip r:embed="rId2"/>
              </a:buBlip>
              <a:defRPr sz="3900">
                <a:latin typeface="Avenir Next"/>
                <a:ea typeface="Avenir Next"/>
                <a:cs typeface="Avenir Next"/>
                <a:sym typeface="Avenir Next"/>
              </a:defRPr>
            </a:pPr>
            <a:r>
              <a:rPr dirty="0"/>
              <a:t>Requires repentance – </a:t>
            </a:r>
            <a:r>
              <a:rPr b="1" dirty="0">
                <a:solidFill>
                  <a:srgbClr val="FFFF00"/>
                </a:solidFill>
              </a:rPr>
              <a:t>Acts </a:t>
            </a:r>
            <a:r>
              <a:rPr b="1" dirty="0" smtClean="0">
                <a:solidFill>
                  <a:srgbClr val="FFFF00"/>
                </a:solidFill>
              </a:rPr>
              <a:t>17:30,31</a:t>
            </a:r>
            <a:endParaRPr lang="en-US" b="1" dirty="0" smtClean="0">
              <a:solidFill>
                <a:srgbClr val="FFFF00"/>
              </a:solidFill>
            </a:endParaRPr>
          </a:p>
          <a:p>
            <a:pPr marL="454211" indent="-454211" algn="l">
              <a:spcBef>
                <a:spcPts val="900"/>
              </a:spcBef>
              <a:buSzPct val="52999"/>
              <a:buBlip>
                <a:blip r:embed="rId2"/>
              </a:buBlip>
              <a:defRPr sz="3900">
                <a:latin typeface="Avenir Next"/>
                <a:ea typeface="Avenir Next"/>
                <a:cs typeface="Avenir Next"/>
                <a:sym typeface="Avenir Next"/>
              </a:defRPr>
            </a:pPr>
            <a:endParaRPr sz="2400" b="1" dirty="0">
              <a:solidFill>
                <a:srgbClr val="FFFF00"/>
              </a:solidFill>
            </a:endParaRPr>
          </a:p>
          <a:p>
            <a:pPr marL="454211" indent="-454211" algn="l">
              <a:spcBef>
                <a:spcPts val="900"/>
              </a:spcBef>
              <a:buSzPct val="52999"/>
              <a:buBlip>
                <a:blip r:embed="rId2"/>
              </a:buBlip>
              <a:defRPr sz="3900">
                <a:latin typeface="Avenir Next"/>
                <a:ea typeface="Avenir Next"/>
                <a:cs typeface="Avenir Next"/>
                <a:sym typeface="Avenir Next"/>
              </a:defRPr>
            </a:pPr>
            <a:r>
              <a:rPr dirty="0"/>
              <a:t>Requires confession – </a:t>
            </a:r>
            <a:r>
              <a:rPr b="1" dirty="0" smtClean="0">
                <a:solidFill>
                  <a:srgbClr val="FFFF00"/>
                </a:solidFill>
              </a:rPr>
              <a:t>Ma</a:t>
            </a:r>
            <a:r>
              <a:rPr lang="en-US" b="1" dirty="0" smtClean="0">
                <a:solidFill>
                  <a:srgbClr val="FFFF00"/>
                </a:solidFill>
              </a:rPr>
              <a:t>t</a:t>
            </a:r>
            <a:r>
              <a:rPr b="1" dirty="0" smtClean="0">
                <a:solidFill>
                  <a:srgbClr val="FFFF00"/>
                </a:solidFill>
              </a:rPr>
              <a:t>t</a:t>
            </a:r>
            <a:r>
              <a:rPr b="1" dirty="0">
                <a:solidFill>
                  <a:srgbClr val="FFFF00"/>
                </a:solidFill>
              </a:rPr>
              <a:t>. </a:t>
            </a:r>
            <a:r>
              <a:rPr b="1" dirty="0" smtClean="0">
                <a:solidFill>
                  <a:srgbClr val="FFFF00"/>
                </a:solidFill>
              </a:rPr>
              <a:t>10:32</a:t>
            </a:r>
            <a:endParaRPr lang="en-US" b="1" dirty="0" smtClean="0">
              <a:solidFill>
                <a:srgbClr val="FFFF00"/>
              </a:solidFill>
            </a:endParaRPr>
          </a:p>
          <a:p>
            <a:pPr marL="454211" indent="-454211" algn="l">
              <a:spcBef>
                <a:spcPts val="900"/>
              </a:spcBef>
              <a:buSzPct val="52999"/>
              <a:buBlip>
                <a:blip r:embed="rId2"/>
              </a:buBlip>
              <a:defRPr sz="3900">
                <a:latin typeface="Avenir Next"/>
                <a:ea typeface="Avenir Next"/>
                <a:cs typeface="Avenir Next"/>
                <a:sym typeface="Avenir Next"/>
              </a:defRPr>
            </a:pPr>
            <a:endParaRPr lang="en-US" sz="2400" b="1" dirty="0" smtClean="0">
              <a:solidFill>
                <a:srgbClr val="FFFF00"/>
              </a:solidFill>
            </a:endParaRPr>
          </a:p>
          <a:p>
            <a:pPr marL="454211" indent="-454211" algn="l">
              <a:spcBef>
                <a:spcPts val="900"/>
              </a:spcBef>
              <a:buSzPct val="52999"/>
              <a:buBlip>
                <a:blip r:embed="rId2"/>
              </a:buBlip>
              <a:defRPr sz="3900">
                <a:latin typeface="Avenir Next"/>
                <a:ea typeface="Avenir Next"/>
                <a:cs typeface="Avenir Next"/>
                <a:sym typeface="Avenir Next"/>
              </a:defRPr>
            </a:pPr>
            <a:r>
              <a:rPr dirty="0" smtClean="0"/>
              <a:t>Requires </a:t>
            </a:r>
            <a:r>
              <a:rPr dirty="0"/>
              <a:t>baptism &amp; continued obedience – </a:t>
            </a:r>
            <a:r>
              <a:rPr b="1" dirty="0">
                <a:solidFill>
                  <a:srgbClr val="FFFF00"/>
                </a:solidFill>
              </a:rPr>
              <a:t>Mark 16:16; Acts 2:38; Rom. 6:3-6,16,17; Heb. </a:t>
            </a:r>
            <a:r>
              <a:rPr b="1" dirty="0" smtClean="0">
                <a:solidFill>
                  <a:srgbClr val="FFFF00"/>
                </a:solidFill>
              </a:rPr>
              <a:t>5:8,9</a:t>
            </a:r>
            <a:endParaRPr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asted-image.tiff"/>
          <p:cNvPicPr>
            <a:picLocks noChangeAspect="1"/>
          </p:cNvPicPr>
          <p:nvPr/>
        </p:nvPicPr>
        <p:blipFill>
          <a:blip r:embed="rId3">
            <a:extLst/>
          </a:blip>
          <a:srcRect l="10877"/>
          <a:stretch>
            <a:fillRect/>
          </a:stretch>
        </p:blipFill>
        <p:spPr>
          <a:xfrm>
            <a:off x="478" y="-3836"/>
            <a:ext cx="13003845" cy="9761377"/>
          </a:xfrm>
          <a:prstGeom prst="rect">
            <a:avLst/>
          </a:prstGeom>
          <a:ln w="12700">
            <a:miter lim="400000"/>
          </a:ln>
        </p:spPr>
      </p:pic>
      <p:sp>
        <p:nvSpPr>
          <p:cNvPr id="8" name="AutoShape 4"/>
          <p:cNvSpPr>
            <a:spLocks noChangeArrowheads="1"/>
          </p:cNvSpPr>
          <p:nvPr/>
        </p:nvSpPr>
        <p:spPr bwMode="auto">
          <a:xfrm>
            <a:off x="3773902" y="4876851"/>
            <a:ext cx="7162800" cy="4880689"/>
          </a:xfrm>
          <a:prstGeom prst="horizontalScroll">
            <a:avLst>
              <a:gd name="adj" fmla="val 12500"/>
            </a:avLst>
          </a:prstGeom>
          <a:solidFill>
            <a:srgbClr val="000000"/>
          </a:solidFill>
          <a:ln w="9525">
            <a:solidFill>
              <a:srgbClr val="808080"/>
            </a:solidFill>
            <a:round/>
            <a:headEnd/>
            <a:tailEnd/>
          </a:ln>
        </p:spPr>
        <p:txBody>
          <a:bodyPr/>
          <a:lstStyle/>
          <a:p>
            <a:pPr marL="0" marR="0" lvl="0" indent="0" algn="l" defTabSz="91440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Hear		</a:t>
            </a:r>
            <a:r>
              <a:rPr kumimoji="0" lang="en-US" sz="3200" b="1"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	John </a:t>
            </a:r>
            <a:r>
              <a:rPr kumimoji="0" 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12:48</a:t>
            </a:r>
          </a:p>
          <a:p>
            <a:pPr marL="0" marR="0" lvl="0" indent="0" algn="l" defTabSz="91440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Believe		John 8:24</a:t>
            </a:r>
          </a:p>
          <a:p>
            <a:pPr marL="0" marR="0" lvl="0" indent="0" algn="l" defTabSz="91440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Repent		Luke 13:3</a:t>
            </a:r>
          </a:p>
          <a:p>
            <a:pPr marL="0" marR="0" lvl="0" indent="0" algn="l" defTabSz="91440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Confess	</a:t>
            </a:r>
            <a:r>
              <a:rPr kumimoji="0" lang="en-US" sz="3200" b="1"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	Matt</a:t>
            </a:r>
            <a:r>
              <a:rPr kumimoji="0" 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 10:32-33</a:t>
            </a:r>
          </a:p>
          <a:p>
            <a:pPr marL="0" marR="0" lvl="0" indent="0" algn="l" defTabSz="91440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Baptized	</a:t>
            </a:r>
            <a:r>
              <a:rPr kumimoji="0" lang="en-US" sz="3200" b="1"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	Mark </a:t>
            </a:r>
            <a:r>
              <a:rPr kumimoji="0" 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16:16</a:t>
            </a:r>
          </a:p>
          <a:p>
            <a:pPr marL="0" marR="0" lvl="0" indent="0" algn="l" defTabSz="91440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Arial" pitchFamily="34" charset="0"/>
              </a:rPr>
              <a:t>Faithful		Matt. 24:13</a:t>
            </a:r>
          </a:p>
          <a:p>
            <a:pPr marL="342900" marR="0" lvl="0" indent="-342900" algn="r" defTabSz="914400" eaLnBrk="1" fontAlgn="base" latinLnBrk="0" hangingPunct="1">
              <a:lnSpc>
                <a:spcPct val="100000"/>
              </a:lnSpc>
              <a:spcBef>
                <a:spcPct val="20000"/>
              </a:spcBef>
              <a:spcAft>
                <a:spcPct val="0"/>
              </a:spcAft>
              <a:buClrTx/>
              <a:buSzTx/>
              <a:buFontTx/>
              <a:buNone/>
              <a:tabLst/>
              <a:defRPr/>
            </a:pPr>
            <a:endParaRPr kumimoji="0" lang="en-US" sz="2800" b="0" i="1"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450540" y="309033"/>
            <a:ext cx="12103721" cy="9135834"/>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lIns="50800" tIns="50800" rIns="50800" bIns="50800">
            <a:spAutoFit/>
          </a:bodyPr>
          <a:lstStyle/>
          <a:p>
            <a:pPr defTabSz="457200">
              <a:spcBef>
                <a:spcPts val="1800"/>
              </a:spcBef>
              <a:defRPr sz="5200">
                <a:solidFill>
                  <a:srgbClr val="FFD479"/>
                </a:solidFill>
                <a:effectLst>
                  <a:outerShdw blurRad="63500" dist="63500" dir="1627582" rotWithShape="0">
                    <a:srgbClr val="000000"/>
                  </a:outerShdw>
                </a:effectLst>
                <a:latin typeface="Thames Nude Roman"/>
                <a:ea typeface="Thames Nude Roman"/>
                <a:cs typeface="Thames Nude Roman"/>
                <a:sym typeface="Thames Nude Roman"/>
              </a:defRPr>
            </a:pPr>
            <a:r>
              <a:rPr dirty="0"/>
              <a:t>Genesis </a:t>
            </a:r>
            <a:r>
              <a:rPr dirty="0" smtClean="0"/>
              <a:t>19:12–17</a:t>
            </a:r>
            <a:endParaRPr dirty="0"/>
          </a:p>
          <a:p>
            <a:pPr defTabSz="457200">
              <a:spcBef>
                <a:spcPts val="1800"/>
              </a:spcBef>
              <a:defRPr sz="5500">
                <a:solidFill>
                  <a:srgbClr val="FFFFFF"/>
                </a:solidFill>
                <a:effectLst>
                  <a:outerShdw blurRad="63500" dist="63500" dir="1627582" rotWithShape="0">
                    <a:srgbClr val="000000"/>
                  </a:outerShdw>
                </a:effectLst>
                <a:latin typeface="Adelon"/>
                <a:ea typeface="Adelon"/>
                <a:cs typeface="Adelon"/>
                <a:sym typeface="Adelon"/>
              </a:defRPr>
            </a:pPr>
            <a:r>
              <a:rPr sz="5200" baseline="31999" dirty="0"/>
              <a:t>14</a:t>
            </a:r>
            <a:r>
              <a:rPr sz="5200" dirty="0"/>
              <a:t> So Lot went out and spoke to his sons-in-law, who had married his daughters, and said, “Get up, get out of this place; for the Lord will destroy this city!” But to his sons-in-law he seemed to be joking. </a:t>
            </a:r>
            <a:r>
              <a:rPr sz="5200" baseline="31999" dirty="0"/>
              <a:t>15</a:t>
            </a:r>
            <a:r>
              <a:rPr sz="5200" dirty="0"/>
              <a:t> When the morning dawned, the angels urged Lot to hurry, saying, “Arise, take your wife and your two daughters who are here, lest you be consumed in the punishment of the city.”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254000" y="309033"/>
            <a:ext cx="12496800" cy="8828058"/>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spAutoFit/>
          </a:bodyPr>
          <a:lstStyle/>
          <a:p>
            <a:pPr defTabSz="457200">
              <a:spcBef>
                <a:spcPts val="1800"/>
              </a:spcBef>
              <a:defRPr sz="5200">
                <a:solidFill>
                  <a:srgbClr val="FFD479"/>
                </a:solidFill>
                <a:effectLst>
                  <a:outerShdw blurRad="63500" dist="63500" dir="1627582" rotWithShape="0">
                    <a:srgbClr val="000000"/>
                  </a:outerShdw>
                </a:effectLst>
                <a:latin typeface="Thames Nude Roman"/>
                <a:ea typeface="Thames Nude Roman"/>
                <a:cs typeface="Thames Nude Roman"/>
                <a:sym typeface="Thames Nude Roman"/>
              </a:defRPr>
            </a:pPr>
            <a:r>
              <a:rPr dirty="0"/>
              <a:t>Genesis </a:t>
            </a:r>
            <a:r>
              <a:rPr dirty="0" smtClean="0"/>
              <a:t>19:12–17</a:t>
            </a:r>
            <a:endParaRPr dirty="0"/>
          </a:p>
          <a:p>
            <a:pPr defTabSz="457200">
              <a:spcBef>
                <a:spcPts val="1800"/>
              </a:spcBef>
              <a:defRPr sz="5400">
                <a:solidFill>
                  <a:srgbClr val="FFFFFF"/>
                </a:solidFill>
                <a:effectLst>
                  <a:outerShdw blurRad="63500" dist="63500" dir="1627582" rotWithShape="0">
                    <a:srgbClr val="000000"/>
                  </a:outerShdw>
                </a:effectLst>
                <a:latin typeface="Adelon"/>
                <a:ea typeface="Adelon"/>
                <a:cs typeface="Adelon"/>
                <a:sym typeface="Adelon"/>
              </a:defRPr>
            </a:pPr>
            <a:r>
              <a:rPr sz="5000" baseline="31999" dirty="0"/>
              <a:t>16</a:t>
            </a:r>
            <a:r>
              <a:rPr sz="5000" dirty="0"/>
              <a:t> And while he lingered, the men took hold of his hand, his wife’s hand, and the hands of his two daughters, the Lord being merciful to him, and they brought him out and set him outside the city. </a:t>
            </a:r>
            <a:r>
              <a:rPr sz="5000" baseline="31999" dirty="0"/>
              <a:t>17</a:t>
            </a:r>
            <a:r>
              <a:rPr sz="5000" dirty="0"/>
              <a:t> So it came to pass, when they had brought them outside, that he said, “</a:t>
            </a:r>
            <a:r>
              <a:rPr sz="5000" b="1" dirty="0">
                <a:solidFill>
                  <a:srgbClr val="FFFF00"/>
                </a:solidFill>
              </a:rPr>
              <a:t>Escape for your life! </a:t>
            </a:r>
            <a:r>
              <a:rPr sz="5000" dirty="0"/>
              <a:t>Do not look behind you nor stay anywhere in the plain. Escape to the mountains, lest you be destroyed.”</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asted-image.tiff"/>
          <p:cNvPicPr>
            <a:picLocks noChangeAspect="1"/>
          </p:cNvPicPr>
          <p:nvPr/>
        </p:nvPicPr>
        <p:blipFill>
          <a:blip r:embed="rId3">
            <a:extLst/>
          </a:blip>
          <a:srcRect l="10877"/>
          <a:stretch>
            <a:fillRect/>
          </a:stretch>
        </p:blipFill>
        <p:spPr>
          <a:xfrm>
            <a:off x="478" y="-3836"/>
            <a:ext cx="13003845" cy="9761377"/>
          </a:xfrm>
          <a:prstGeom prst="rect">
            <a:avLst/>
          </a:prstGeom>
          <a:ln w="12700">
            <a:miter lim="400000"/>
          </a:ln>
        </p:spPr>
      </p:pic>
      <p:sp>
        <p:nvSpPr>
          <p:cNvPr id="203" name="Shape 203"/>
          <p:cNvSpPr/>
          <p:nvPr/>
        </p:nvSpPr>
        <p:spPr>
          <a:xfrm>
            <a:off x="-16934" y="5861642"/>
            <a:ext cx="13038667" cy="1146049"/>
          </a:xfrm>
          <a:prstGeom prst="rect">
            <a:avLst/>
          </a:prstGeom>
          <a:gradFill>
            <a:gsLst>
              <a:gs pos="0">
                <a:srgbClr val="0096FF">
                  <a:alpha val="22343"/>
                </a:srgbClr>
              </a:gs>
              <a:gs pos="100000">
                <a:srgbClr val="0433FF">
                  <a:alpha val="52610"/>
                </a:srgbClr>
              </a:gs>
            </a:gsLst>
          </a:gradFill>
          <a:ln w="12700">
            <a:miter lim="400000"/>
          </a:ln>
          <a:effectLst>
            <a:outerShdw blurRad="50800" dist="25400" dir="5400000" rotWithShape="0">
              <a:srgbClr val="000000">
                <a:alpha val="50000"/>
              </a:srgbClr>
            </a:outerShdw>
          </a:effectLst>
        </p:spPr>
        <p:txBody>
          <a:bodyPr lIns="50800" tIns="50800" rIns="50800" bIns="50800"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204" name="Shape 204"/>
          <p:cNvSpPr/>
          <p:nvPr/>
        </p:nvSpPr>
        <p:spPr>
          <a:xfrm>
            <a:off x="2388971" y="5964766"/>
            <a:ext cx="8226858" cy="939801"/>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defRPr sz="4800">
                <a:solidFill>
                  <a:srgbClr val="FFFFFF"/>
                </a:solidFill>
                <a:effectLst>
                  <a:outerShdw blurRad="63500" dist="63500" dir="3394953" rotWithShape="0">
                    <a:srgbClr val="000000"/>
                  </a:outerShdw>
                </a:effectLst>
                <a:latin typeface="Avenir Next"/>
                <a:ea typeface="Avenir Next"/>
                <a:cs typeface="Avenir Next"/>
                <a:sym typeface="Avenir Next"/>
              </a:defRPr>
            </a:lvl1pPr>
          </a:lstStyle>
          <a:p>
            <a:r>
              <a:t>Tuesday September 11, 2001</a:t>
            </a:r>
          </a:p>
        </p:txBody>
      </p:sp>
      <p:sp>
        <p:nvSpPr>
          <p:cNvPr id="4" name="TextBox 3"/>
          <p:cNvSpPr txBox="1"/>
          <p:nvPr/>
        </p:nvSpPr>
        <p:spPr>
          <a:xfrm>
            <a:off x="254000" y="1239639"/>
            <a:ext cx="95250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rgbClr val="FFFF00"/>
                </a:solidFill>
                <a:effectLst>
                  <a:outerShdw blurRad="50800" dist="25400" dir="5400000" rotWithShape="0">
                    <a:srgbClr val="000000"/>
                  </a:outerShdw>
                </a:effectLst>
                <a:uFillTx/>
                <a:latin typeface="Helvetica Neue Medium"/>
                <a:ea typeface="Helvetica Neue Medium"/>
                <a:cs typeface="Helvetica Neue Medium"/>
                <a:sym typeface="Helvetica Neue Medium"/>
              </a:rPr>
              <a:t>Escape for</a:t>
            </a:r>
            <a:r>
              <a:rPr kumimoji="0" lang="en-US" sz="6000" b="1" i="0" u="none" strike="noStrike" cap="none" spc="0" normalizeH="0" dirty="0" smtClean="0">
                <a:ln>
                  <a:noFill/>
                </a:ln>
                <a:solidFill>
                  <a:srgbClr val="FFFF00"/>
                </a:solidFill>
                <a:effectLst>
                  <a:outerShdw blurRad="50800" dist="25400" dir="5400000" rotWithShape="0">
                    <a:srgbClr val="000000"/>
                  </a:outerShdw>
                </a:effectLst>
                <a:uFillTx/>
                <a:latin typeface="Helvetica Neue Medium"/>
                <a:ea typeface="Helvetica Neue Medium"/>
                <a:cs typeface="Helvetica Neue Medium"/>
                <a:sym typeface="Helvetica Neue Medium"/>
              </a:rPr>
              <a:t> Your Life</a:t>
            </a:r>
            <a:endParaRPr kumimoji="0" lang="en-US" sz="6000" b="1" i="0" u="none" strike="noStrike" cap="none" spc="0" normalizeH="0" baseline="0" dirty="0">
              <a:ln>
                <a:noFill/>
              </a:ln>
              <a:solidFill>
                <a:srgbClr val="FFFF00"/>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Picture 247"/>
          <p:cNvPicPr>
            <a:picLocks/>
          </p:cNvPicPr>
          <p:nvPr/>
        </p:nvPicPr>
        <p:blipFill>
          <a:blip r:embed="rId2">
            <a:extLst/>
          </a:blip>
          <a:stretch>
            <a:fillRect/>
          </a:stretch>
        </p:blipFill>
        <p:spPr>
          <a:xfrm>
            <a:off x="8466" y="1785250"/>
            <a:ext cx="6236177" cy="7934484"/>
          </a:xfrm>
          <a:prstGeom prst="rect">
            <a:avLst/>
          </a:prstGeom>
        </p:spPr>
      </p:pic>
      <p:sp>
        <p:nvSpPr>
          <p:cNvPr id="249" name="Shape 249"/>
          <p:cNvSpPr/>
          <p:nvPr/>
        </p:nvSpPr>
        <p:spPr>
          <a:xfrm>
            <a:off x="6306582" y="1891691"/>
            <a:ext cx="6517086" cy="6966010"/>
          </a:xfrm>
          <a:prstGeom prst="rect">
            <a:avLst/>
          </a:prstGeom>
          <a:ln w="12700">
            <a:miter lim="400000"/>
          </a:ln>
          <a:effectLst>
            <a:outerShdw blurRad="177800" dist="141282" dir="7777311" rotWithShape="0">
              <a:srgbClr val="000000"/>
            </a:outerShdw>
          </a:effectLst>
          <a:extLst>
            <a:ext uri="{C572A759-6A51-4108-AA02-DFA0A04FC94B}">
              <ma14:wrappingTextBoxFlag xmlns:ma14="http://schemas.microsoft.com/office/mac/drawingml/2011/main" xmlns="" val="1"/>
            </a:ext>
          </a:extLst>
        </p:spPr>
        <p:txBody>
          <a:bodyPr lIns="50800" tIns="50800" rIns="50800" bIns="50800">
            <a:spAutoFit/>
          </a:bodyPr>
          <a:lstStyle/>
          <a:p>
            <a:pPr marL="454211" indent="-454211" algn="l">
              <a:spcBef>
                <a:spcPts val="1200"/>
              </a:spcBef>
              <a:buSzPct val="52999"/>
              <a:buBlip>
                <a:blip r:embed="rId3"/>
              </a:buBlip>
              <a:defRPr sz="3300">
                <a:latin typeface="Avenir Next"/>
                <a:ea typeface="Avenir Next"/>
                <a:cs typeface="Avenir Next"/>
                <a:sym typeface="Avenir Next"/>
              </a:defRPr>
            </a:pPr>
            <a:r>
              <a:rPr dirty="0"/>
              <a:t>God informs Abraham of His intentions to destroy Sodom &amp; Gomorrah – </a:t>
            </a:r>
            <a:r>
              <a:rPr b="1" dirty="0">
                <a:solidFill>
                  <a:srgbClr val="FFFF00"/>
                </a:solidFill>
              </a:rPr>
              <a:t>18:20</a:t>
            </a:r>
          </a:p>
          <a:p>
            <a:pPr marL="454211" indent="-454211" algn="l">
              <a:spcBef>
                <a:spcPts val="1200"/>
              </a:spcBef>
              <a:buSzPct val="52999"/>
              <a:buBlip>
                <a:blip r:embed="rId3"/>
              </a:buBlip>
              <a:defRPr sz="3300">
                <a:latin typeface="Avenir Next"/>
                <a:ea typeface="Avenir Next"/>
                <a:cs typeface="Avenir Next"/>
                <a:sym typeface="Avenir Next"/>
              </a:defRPr>
            </a:pPr>
            <a:r>
              <a:rPr dirty="0"/>
              <a:t>Abraham intercedes for the cities of the plain – </a:t>
            </a:r>
            <a:r>
              <a:rPr b="1" dirty="0">
                <a:solidFill>
                  <a:srgbClr val="FFFF00"/>
                </a:solidFill>
              </a:rPr>
              <a:t>18:21-33</a:t>
            </a:r>
          </a:p>
          <a:p>
            <a:pPr marL="454211" indent="-454211" algn="l">
              <a:spcBef>
                <a:spcPts val="1200"/>
              </a:spcBef>
              <a:buSzPct val="52999"/>
              <a:buBlip>
                <a:blip r:embed="rId3"/>
              </a:buBlip>
              <a:defRPr sz="3300">
                <a:latin typeface="Avenir Next"/>
                <a:ea typeface="Avenir Next"/>
                <a:cs typeface="Avenir Next"/>
                <a:sym typeface="Avenir Next"/>
              </a:defRPr>
            </a:pPr>
            <a:r>
              <a:rPr dirty="0"/>
              <a:t>Two angels taken in and protected by Lot – </a:t>
            </a:r>
            <a:r>
              <a:rPr b="1" dirty="0">
                <a:solidFill>
                  <a:srgbClr val="FFFF00"/>
                </a:solidFill>
              </a:rPr>
              <a:t>19:1-11</a:t>
            </a:r>
          </a:p>
          <a:p>
            <a:pPr marL="454211" indent="-454211" algn="l">
              <a:spcBef>
                <a:spcPts val="1200"/>
              </a:spcBef>
              <a:buSzPct val="52999"/>
              <a:buBlip>
                <a:blip r:embed="rId3"/>
              </a:buBlip>
              <a:defRPr sz="3300">
                <a:latin typeface="Avenir Next"/>
                <a:ea typeface="Avenir Next"/>
                <a:cs typeface="Avenir Next"/>
                <a:sym typeface="Avenir Next"/>
              </a:defRPr>
            </a:pPr>
            <a:r>
              <a:rPr dirty="0"/>
              <a:t>Lot warned to flee - </a:t>
            </a:r>
            <a:r>
              <a:rPr b="1" dirty="0">
                <a:solidFill>
                  <a:srgbClr val="FFFF00"/>
                </a:solidFill>
              </a:rPr>
              <a:t>19:12-17</a:t>
            </a:r>
          </a:p>
          <a:p>
            <a:pPr marL="454211" indent="-454211" algn="l">
              <a:spcBef>
                <a:spcPts val="1200"/>
              </a:spcBef>
              <a:buSzPct val="52999"/>
              <a:buBlip>
                <a:blip r:embed="rId3"/>
              </a:buBlip>
              <a:defRPr sz="3300">
                <a:latin typeface="Avenir Next"/>
                <a:ea typeface="Avenir Next"/>
                <a:cs typeface="Avenir Next"/>
                <a:sym typeface="Avenir Next"/>
              </a:defRPr>
            </a:pPr>
            <a:r>
              <a:rPr dirty="0"/>
              <a:t>Lot pleads for permission to flee to </a:t>
            </a:r>
            <a:r>
              <a:rPr dirty="0" err="1"/>
              <a:t>Zoar</a:t>
            </a:r>
            <a:r>
              <a:rPr dirty="0"/>
              <a:t> – </a:t>
            </a:r>
            <a:r>
              <a:rPr b="1" dirty="0">
                <a:solidFill>
                  <a:srgbClr val="FFFF00"/>
                </a:solidFill>
              </a:rPr>
              <a:t>19:18-22</a:t>
            </a:r>
          </a:p>
          <a:p>
            <a:pPr marL="454211" indent="-454211" algn="l">
              <a:spcBef>
                <a:spcPts val="1200"/>
              </a:spcBef>
              <a:buSzPct val="52999"/>
              <a:buBlip>
                <a:blip r:embed="rId3"/>
              </a:buBlip>
              <a:defRPr sz="3300">
                <a:latin typeface="Avenir Next"/>
                <a:ea typeface="Avenir Next"/>
                <a:cs typeface="Avenir Next"/>
                <a:sym typeface="Avenir Next"/>
              </a:defRPr>
            </a:pPr>
            <a:r>
              <a:rPr dirty="0"/>
              <a:t>Sodom &amp; Gomorrah is destroyed – </a:t>
            </a:r>
            <a:r>
              <a:rPr b="1" dirty="0">
                <a:solidFill>
                  <a:srgbClr val="FFFF00"/>
                </a:solidFill>
              </a:rPr>
              <a:t>19:23-29</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0" y="2293092"/>
            <a:ext cx="13004801" cy="687368"/>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latin typeface="Thames Nude Roman"/>
                <a:ea typeface="Thames Nude Roman"/>
                <a:cs typeface="Thames Nude Roman"/>
                <a:sym typeface="Thames Nude Roman"/>
              </a:defRPr>
            </a:lvl1pPr>
          </a:lstStyle>
          <a:p>
            <a:r>
              <a:rPr dirty="0" smtClean="0"/>
              <a:t>Th</a:t>
            </a:r>
            <a:r>
              <a:rPr lang="en-US" dirty="0" smtClean="0"/>
              <a:t>e</a:t>
            </a:r>
            <a:r>
              <a:rPr dirty="0" smtClean="0"/>
              <a:t> </a:t>
            </a:r>
            <a:r>
              <a:rPr dirty="0"/>
              <a:t>Judgment of God Is Coming!</a:t>
            </a:r>
          </a:p>
        </p:txBody>
      </p:sp>
      <p:sp>
        <p:nvSpPr>
          <p:cNvPr id="254" name="Shape 254"/>
          <p:cNvSpPr/>
          <p:nvPr/>
        </p:nvSpPr>
        <p:spPr>
          <a:xfrm>
            <a:off x="345214" y="3273802"/>
            <a:ext cx="12314372" cy="5483552"/>
          </a:xfrm>
          <a:prstGeom prst="rect">
            <a:avLst/>
          </a:prstGeom>
          <a:gradFill>
            <a:gsLst>
              <a:gs pos="0">
                <a:srgbClr val="000000">
                  <a:alpha val="32000"/>
                </a:srgbClr>
              </a:gs>
              <a:gs pos="100000">
                <a:srgbClr val="000000">
                  <a:alpha val="24000"/>
                </a:srgbClr>
              </a:gs>
            </a:gsLst>
            <a:lin ang="5400000"/>
          </a:gradFill>
          <a:ln w="12700">
            <a:miter lim="400000"/>
          </a:ln>
          <a:effectLst>
            <a:outerShdw blurRad="152400" dist="1905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spcBef>
                <a:spcPts val="2000"/>
              </a:spcBef>
              <a:defRPr sz="5100">
                <a:solidFill>
                  <a:srgbClr val="FFFBB9"/>
                </a:solidFill>
                <a:effectLst>
                  <a:outerShdw blurRad="152400" dist="190500" dir="2700000" rotWithShape="0">
                    <a:srgbClr val="000000"/>
                  </a:outerShdw>
                </a:effectLst>
                <a:latin typeface="Boulder"/>
                <a:ea typeface="Boulder"/>
                <a:cs typeface="Boulder"/>
                <a:sym typeface="Boulder"/>
              </a:defRPr>
            </a:pPr>
            <a:r>
              <a:rPr b="1" dirty="0" err="1" smtClean="0">
                <a:solidFill>
                  <a:srgbClr val="FFFF00"/>
                </a:solidFill>
              </a:rPr>
              <a:t>Ecc</a:t>
            </a:r>
            <a:r>
              <a:rPr lang="en-US" b="1" dirty="0" smtClean="0">
                <a:solidFill>
                  <a:srgbClr val="FFFF00"/>
                </a:solidFill>
              </a:rPr>
              <a:t>.</a:t>
            </a:r>
            <a:r>
              <a:rPr b="1" dirty="0" smtClean="0">
                <a:solidFill>
                  <a:srgbClr val="FFFF00"/>
                </a:solidFill>
              </a:rPr>
              <a:t> </a:t>
            </a:r>
            <a:r>
              <a:rPr b="1" dirty="0">
                <a:solidFill>
                  <a:srgbClr val="FFFF00"/>
                </a:solidFill>
              </a:rPr>
              <a:t>12:13–14 </a:t>
            </a:r>
          </a:p>
          <a:p>
            <a:pPr>
              <a:spcBef>
                <a:spcPts val="2000"/>
              </a:spcBef>
              <a:defRPr sz="4700">
                <a:solidFill>
                  <a:srgbClr val="FFFBB9"/>
                </a:solidFill>
                <a:effectLst>
                  <a:outerShdw blurRad="152400" dist="190500" dir="2700000" rotWithShape="0">
                    <a:srgbClr val="000000"/>
                  </a:outerShdw>
                </a:effectLst>
                <a:latin typeface="ZapfHumnst BT"/>
                <a:ea typeface="ZapfHumnst BT"/>
                <a:cs typeface="ZapfHumnst BT"/>
                <a:sym typeface="ZapfHumnst BT"/>
              </a:defRPr>
            </a:pPr>
            <a:r>
              <a:rPr baseline="31999" dirty="0"/>
              <a:t>13</a:t>
            </a:r>
            <a:r>
              <a:rPr dirty="0"/>
              <a:t> Let us hear the conclusion of the whole matter: Fear God and keep His commandments, For this is man’s all. </a:t>
            </a:r>
            <a:r>
              <a:rPr baseline="31999" dirty="0"/>
              <a:t>14</a:t>
            </a:r>
            <a:r>
              <a:rPr dirty="0"/>
              <a:t> For God will bring </a:t>
            </a:r>
            <a:r>
              <a:rPr b="1" u="sng" dirty="0"/>
              <a:t>every work into judgment</a:t>
            </a:r>
            <a:r>
              <a:rPr dirty="0"/>
              <a:t>, Including every secret thing, Whether good or evil.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p:nvPr/>
        </p:nvSpPr>
        <p:spPr>
          <a:xfrm>
            <a:off x="0" y="2293092"/>
            <a:ext cx="13004801" cy="687368"/>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latin typeface="Thames Nude Roman"/>
                <a:ea typeface="Thames Nude Roman"/>
                <a:cs typeface="Thames Nude Roman"/>
                <a:sym typeface="Thames Nude Roman"/>
              </a:defRPr>
            </a:lvl1pPr>
          </a:lstStyle>
          <a:p>
            <a:r>
              <a:rPr dirty="0" smtClean="0"/>
              <a:t>Th</a:t>
            </a:r>
            <a:r>
              <a:rPr lang="en-US" dirty="0" smtClean="0"/>
              <a:t>e</a:t>
            </a:r>
            <a:r>
              <a:rPr dirty="0" smtClean="0"/>
              <a:t> </a:t>
            </a:r>
            <a:r>
              <a:rPr dirty="0"/>
              <a:t>Judgment of God Is Coming!</a:t>
            </a:r>
          </a:p>
        </p:txBody>
      </p:sp>
      <p:sp>
        <p:nvSpPr>
          <p:cNvPr id="259" name="Shape 259"/>
          <p:cNvSpPr/>
          <p:nvPr/>
        </p:nvSpPr>
        <p:spPr>
          <a:xfrm>
            <a:off x="345214" y="3088227"/>
            <a:ext cx="12314372" cy="6261101"/>
          </a:xfrm>
          <a:prstGeom prst="rect">
            <a:avLst/>
          </a:prstGeom>
          <a:gradFill>
            <a:gsLst>
              <a:gs pos="0">
                <a:srgbClr val="000000">
                  <a:alpha val="32000"/>
                </a:srgbClr>
              </a:gs>
              <a:gs pos="100000">
                <a:srgbClr val="000000">
                  <a:alpha val="24000"/>
                </a:srgbClr>
              </a:gs>
            </a:gsLst>
            <a:lin ang="5400000"/>
          </a:gradFill>
          <a:ln w="12700">
            <a:miter lim="400000"/>
          </a:ln>
          <a:effectLst>
            <a:outerShdw blurRad="152400" dist="1905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spcBef>
                <a:spcPts val="2000"/>
              </a:spcBef>
              <a:defRPr sz="5100">
                <a:solidFill>
                  <a:srgbClr val="FFFBB9"/>
                </a:solidFill>
                <a:effectLst>
                  <a:outerShdw blurRad="152400" dist="190500" dir="2700000" rotWithShape="0">
                    <a:srgbClr val="000000"/>
                  </a:outerShdw>
                </a:effectLst>
                <a:latin typeface="Boulder"/>
                <a:ea typeface="Boulder"/>
                <a:cs typeface="Boulder"/>
                <a:sym typeface="Boulder"/>
              </a:defRPr>
            </a:pPr>
            <a:r>
              <a:rPr b="1" dirty="0">
                <a:solidFill>
                  <a:srgbClr val="FFFF00"/>
                </a:solidFill>
              </a:rPr>
              <a:t>Acts </a:t>
            </a:r>
            <a:r>
              <a:rPr b="1" dirty="0" smtClean="0">
                <a:solidFill>
                  <a:srgbClr val="FFFF00"/>
                </a:solidFill>
              </a:rPr>
              <a:t>17:30–31</a:t>
            </a:r>
            <a:endParaRPr b="1" dirty="0">
              <a:solidFill>
                <a:srgbClr val="FFFF00"/>
              </a:solidFill>
            </a:endParaRPr>
          </a:p>
          <a:p>
            <a:pPr>
              <a:spcBef>
                <a:spcPts val="2000"/>
              </a:spcBef>
              <a:defRPr sz="4700">
                <a:solidFill>
                  <a:srgbClr val="FFFBB9"/>
                </a:solidFill>
                <a:effectLst>
                  <a:outerShdw blurRad="152400" dist="190500" dir="2700000" rotWithShape="0">
                    <a:srgbClr val="000000"/>
                  </a:outerShdw>
                </a:effectLst>
                <a:latin typeface="ZapfHumnst BT"/>
                <a:ea typeface="ZapfHumnst BT"/>
                <a:cs typeface="ZapfHumnst BT"/>
                <a:sym typeface="ZapfHumnst BT"/>
              </a:defRPr>
            </a:pPr>
            <a:r>
              <a:rPr baseline="31999" dirty="0"/>
              <a:t>30</a:t>
            </a:r>
            <a:r>
              <a:rPr dirty="0"/>
              <a:t> Truly, these times of ignorance God overlooked, but now commands all men everywhere to repent, </a:t>
            </a:r>
            <a:r>
              <a:rPr baseline="31999" dirty="0"/>
              <a:t>31</a:t>
            </a:r>
            <a:r>
              <a:rPr dirty="0"/>
              <a:t> because He has appointed a day on which </a:t>
            </a:r>
            <a:r>
              <a:rPr b="1" u="sng" dirty="0"/>
              <a:t>He will judge</a:t>
            </a:r>
            <a:r>
              <a:rPr b="1" dirty="0"/>
              <a:t> </a:t>
            </a:r>
            <a:r>
              <a:rPr dirty="0"/>
              <a:t>the world in righteousness by the Man whom He has ordained. He has given assurance of this to all by raising Him from the dead.”</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0" y="2293092"/>
            <a:ext cx="13004801" cy="687368"/>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latin typeface="Thames Nude Roman"/>
                <a:ea typeface="Thames Nude Roman"/>
                <a:cs typeface="Thames Nude Roman"/>
                <a:sym typeface="Thames Nude Roman"/>
              </a:defRPr>
            </a:lvl1pPr>
          </a:lstStyle>
          <a:p>
            <a:r>
              <a:rPr dirty="0" smtClean="0"/>
              <a:t>Th</a:t>
            </a:r>
            <a:r>
              <a:rPr lang="en-US" dirty="0" smtClean="0"/>
              <a:t>e</a:t>
            </a:r>
            <a:r>
              <a:rPr dirty="0" smtClean="0"/>
              <a:t> </a:t>
            </a:r>
            <a:r>
              <a:rPr dirty="0"/>
              <a:t>Judgment of God Is Coming!</a:t>
            </a:r>
          </a:p>
        </p:txBody>
      </p:sp>
      <p:sp>
        <p:nvSpPr>
          <p:cNvPr id="264" name="Shape 264"/>
          <p:cNvSpPr/>
          <p:nvPr/>
        </p:nvSpPr>
        <p:spPr>
          <a:xfrm>
            <a:off x="345214" y="3493935"/>
            <a:ext cx="12314372" cy="5483552"/>
          </a:xfrm>
          <a:prstGeom prst="rect">
            <a:avLst/>
          </a:prstGeom>
          <a:gradFill>
            <a:gsLst>
              <a:gs pos="0">
                <a:srgbClr val="000000">
                  <a:alpha val="32000"/>
                </a:srgbClr>
              </a:gs>
              <a:gs pos="100000">
                <a:srgbClr val="000000">
                  <a:alpha val="24000"/>
                </a:srgbClr>
              </a:gs>
            </a:gsLst>
            <a:lin ang="5400000"/>
          </a:gradFill>
          <a:ln w="12700">
            <a:miter lim="400000"/>
          </a:ln>
          <a:effectLst>
            <a:outerShdw blurRad="152400" dist="1905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spcBef>
                <a:spcPts val="2000"/>
              </a:spcBef>
              <a:defRPr sz="5100">
                <a:solidFill>
                  <a:srgbClr val="FFFBB9"/>
                </a:solidFill>
                <a:effectLst>
                  <a:outerShdw blurRad="152400" dist="190500" dir="2700000" rotWithShape="0">
                    <a:srgbClr val="000000"/>
                  </a:outerShdw>
                </a:effectLst>
                <a:latin typeface="Boulder"/>
                <a:ea typeface="Boulder"/>
                <a:cs typeface="Boulder"/>
                <a:sym typeface="Boulder"/>
              </a:defRPr>
            </a:pPr>
            <a:r>
              <a:rPr b="1" dirty="0">
                <a:solidFill>
                  <a:srgbClr val="FFFF00"/>
                </a:solidFill>
              </a:rPr>
              <a:t>2 </a:t>
            </a:r>
            <a:r>
              <a:rPr b="1" dirty="0" smtClean="0">
                <a:solidFill>
                  <a:srgbClr val="FFFF00"/>
                </a:solidFill>
              </a:rPr>
              <a:t>Cor</a:t>
            </a:r>
            <a:r>
              <a:rPr lang="en-US" b="1" dirty="0" smtClean="0">
                <a:solidFill>
                  <a:srgbClr val="FFFF00"/>
                </a:solidFill>
              </a:rPr>
              <a:t>.</a:t>
            </a:r>
            <a:r>
              <a:rPr b="1" dirty="0" smtClean="0">
                <a:solidFill>
                  <a:srgbClr val="FFFF00"/>
                </a:solidFill>
              </a:rPr>
              <a:t> 5:10–11</a:t>
            </a:r>
            <a:endParaRPr b="1" dirty="0">
              <a:solidFill>
                <a:srgbClr val="FFFF00"/>
              </a:solidFill>
            </a:endParaRPr>
          </a:p>
          <a:p>
            <a:pPr>
              <a:spcBef>
                <a:spcPts val="2000"/>
              </a:spcBef>
              <a:defRPr sz="4700">
                <a:solidFill>
                  <a:srgbClr val="FFFBB9"/>
                </a:solidFill>
                <a:effectLst>
                  <a:outerShdw blurRad="152400" dist="190500" dir="2700000" rotWithShape="0">
                    <a:srgbClr val="000000"/>
                  </a:outerShdw>
                </a:effectLst>
                <a:latin typeface="ZapfHumnst BT"/>
                <a:ea typeface="ZapfHumnst BT"/>
                <a:cs typeface="ZapfHumnst BT"/>
                <a:sym typeface="ZapfHumnst BT"/>
              </a:defRPr>
            </a:pPr>
            <a:r>
              <a:rPr baseline="31999" dirty="0"/>
              <a:t>10</a:t>
            </a:r>
            <a:r>
              <a:rPr dirty="0"/>
              <a:t> For we must all appear before the </a:t>
            </a:r>
            <a:r>
              <a:rPr b="1" u="sng" dirty="0"/>
              <a:t>judgment seat of Christ</a:t>
            </a:r>
            <a:r>
              <a:rPr dirty="0"/>
              <a:t>, that each one may receive the things done in the body, according to what he has done, whether good or bad. </a:t>
            </a:r>
            <a:r>
              <a:rPr baseline="31999" dirty="0"/>
              <a:t>11</a:t>
            </a:r>
            <a:r>
              <a:rPr dirty="0"/>
              <a:t> Knowing, therefore, the terror of the Lord, we persuade </a:t>
            </a:r>
            <a:r>
              <a:rPr dirty="0" smtClean="0"/>
              <a:t>men</a:t>
            </a:r>
            <a:r>
              <a:rPr lang="en-US" dirty="0" smtClean="0"/>
              <a:t>..</a:t>
            </a:r>
            <a:r>
              <a:rPr dirty="0" smtClean="0"/>
              <a:t>.</a:t>
            </a:r>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0" y="2293092"/>
            <a:ext cx="13004801" cy="687368"/>
          </a:xfrm>
          <a:prstGeom prst="rect">
            <a:avLst/>
          </a:prstGeom>
          <a:gradFill>
            <a:gsLst>
              <a:gs pos="0">
                <a:srgbClr val="424242">
                  <a:alpha val="75228"/>
                </a:srgbClr>
              </a:gs>
              <a:gs pos="100000">
                <a:srgbClr val="212121">
                  <a:alpha val="80207"/>
                </a:srgbClr>
              </a:gs>
            </a:gsLst>
          </a:gra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latin typeface="Thames Nude Roman"/>
                <a:ea typeface="Thames Nude Roman"/>
                <a:cs typeface="Thames Nude Roman"/>
                <a:sym typeface="Thames Nude Roman"/>
              </a:defRPr>
            </a:lvl1pPr>
          </a:lstStyle>
          <a:p>
            <a:r>
              <a:rPr dirty="0" smtClean="0"/>
              <a:t>Th</a:t>
            </a:r>
            <a:r>
              <a:rPr lang="en-US" dirty="0"/>
              <a:t>e</a:t>
            </a:r>
            <a:r>
              <a:rPr dirty="0" smtClean="0"/>
              <a:t> </a:t>
            </a:r>
            <a:r>
              <a:rPr dirty="0"/>
              <a:t>Judgment of God Is Coming!</a:t>
            </a:r>
          </a:p>
        </p:txBody>
      </p:sp>
      <p:sp>
        <p:nvSpPr>
          <p:cNvPr id="269" name="Shape 269"/>
          <p:cNvSpPr/>
          <p:nvPr/>
        </p:nvSpPr>
        <p:spPr>
          <a:xfrm>
            <a:off x="345214" y="3589877"/>
            <a:ext cx="12314372" cy="4851401"/>
          </a:xfrm>
          <a:prstGeom prst="rect">
            <a:avLst/>
          </a:prstGeom>
          <a:gradFill>
            <a:gsLst>
              <a:gs pos="0">
                <a:srgbClr val="000000">
                  <a:alpha val="32000"/>
                </a:srgbClr>
              </a:gs>
              <a:gs pos="100000">
                <a:srgbClr val="000000">
                  <a:alpha val="24000"/>
                </a:srgbClr>
              </a:gs>
            </a:gsLst>
            <a:lin ang="5400000"/>
          </a:gradFill>
          <a:ln w="12700">
            <a:miter lim="400000"/>
          </a:ln>
          <a:effectLst>
            <a:outerShdw blurRad="152400" dist="190500" dir="270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spcBef>
                <a:spcPts val="2000"/>
              </a:spcBef>
              <a:defRPr sz="5100">
                <a:solidFill>
                  <a:srgbClr val="FFFBB9"/>
                </a:solidFill>
                <a:effectLst>
                  <a:outerShdw blurRad="152400" dist="190500" dir="2700000" rotWithShape="0">
                    <a:srgbClr val="000000"/>
                  </a:outerShdw>
                </a:effectLst>
                <a:latin typeface="Boulder"/>
                <a:ea typeface="Boulder"/>
                <a:cs typeface="Boulder"/>
                <a:sym typeface="Boulder"/>
              </a:defRPr>
            </a:pPr>
            <a:r>
              <a:rPr b="1" dirty="0">
                <a:solidFill>
                  <a:srgbClr val="FFFF00"/>
                </a:solidFill>
              </a:rPr>
              <a:t>2 </a:t>
            </a:r>
            <a:r>
              <a:rPr b="1" dirty="0" smtClean="0">
                <a:solidFill>
                  <a:srgbClr val="FFFF00"/>
                </a:solidFill>
              </a:rPr>
              <a:t>Pet</a:t>
            </a:r>
            <a:r>
              <a:rPr lang="en-US" b="1" dirty="0" smtClean="0">
                <a:solidFill>
                  <a:srgbClr val="FFFF00"/>
                </a:solidFill>
              </a:rPr>
              <a:t>.</a:t>
            </a:r>
            <a:r>
              <a:rPr b="1" dirty="0" smtClean="0">
                <a:solidFill>
                  <a:srgbClr val="FFFF00"/>
                </a:solidFill>
              </a:rPr>
              <a:t> </a:t>
            </a:r>
            <a:r>
              <a:rPr b="1" dirty="0">
                <a:solidFill>
                  <a:srgbClr val="FFFF00"/>
                </a:solidFill>
              </a:rPr>
              <a:t>3:10 </a:t>
            </a:r>
          </a:p>
          <a:p>
            <a:pPr>
              <a:spcBef>
                <a:spcPts val="2000"/>
              </a:spcBef>
              <a:defRPr sz="4800">
                <a:solidFill>
                  <a:srgbClr val="FFFBB9"/>
                </a:solidFill>
                <a:effectLst>
                  <a:outerShdw blurRad="152400" dist="190500" dir="2700000" rotWithShape="0">
                    <a:srgbClr val="000000"/>
                  </a:outerShdw>
                </a:effectLst>
                <a:latin typeface="ZapfHumnst BT"/>
                <a:ea typeface="ZapfHumnst BT"/>
                <a:cs typeface="ZapfHumnst BT"/>
                <a:sym typeface="ZapfHumnst BT"/>
              </a:defRPr>
            </a:pPr>
            <a:r>
              <a:rPr baseline="31999" dirty="0"/>
              <a:t>10</a:t>
            </a:r>
            <a:r>
              <a:rPr dirty="0"/>
              <a:t> But the day of the Lord will come as a thief in the night, in which the heavens will pass away with a great noise, and the elements will melt with fervent heat; both the earth and the works that are in it will be burned up.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TotalTime>
  <Words>1616</Words>
  <Application>Microsoft Office PowerPoint</Application>
  <PresentationFormat>Custom</PresentationFormat>
  <Paragraphs>108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New_Template2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Croft</dc:creator>
  <cp:lastModifiedBy>John Croft</cp:lastModifiedBy>
  <cp:revision>14</cp:revision>
  <dcterms:modified xsi:type="dcterms:W3CDTF">2016-12-02T22:39:30Z</dcterms:modified>
</cp:coreProperties>
</file>