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8"/>
  </p:notesMasterIdLst>
  <p:sldIdLst>
    <p:sldId id="256" r:id="rId3"/>
    <p:sldId id="272" r:id="rId4"/>
    <p:sldId id="273" r:id="rId5"/>
    <p:sldId id="283" r:id="rId6"/>
    <p:sldId id="257" r:id="rId7"/>
    <p:sldId id="258" r:id="rId8"/>
    <p:sldId id="278" r:id="rId9"/>
    <p:sldId id="277" r:id="rId10"/>
    <p:sldId id="259" r:id="rId11"/>
    <p:sldId id="280" r:id="rId12"/>
    <p:sldId id="279" r:id="rId13"/>
    <p:sldId id="260" r:id="rId14"/>
    <p:sldId id="261" r:id="rId15"/>
    <p:sldId id="281" r:id="rId16"/>
    <p:sldId id="262" r:id="rId17"/>
    <p:sldId id="263" r:id="rId18"/>
    <p:sldId id="271" r:id="rId19"/>
    <p:sldId id="264" r:id="rId20"/>
    <p:sldId id="266" r:id="rId21"/>
    <p:sldId id="267" r:id="rId22"/>
    <p:sldId id="268" r:id="rId23"/>
    <p:sldId id="269" r:id="rId24"/>
    <p:sldId id="274" r:id="rId25"/>
    <p:sldId id="270" r:id="rId26"/>
    <p:sldId id="282"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D2884"/>
    <a:srgbClr val="421C5E"/>
    <a:srgbClr val="99FFCC"/>
    <a:srgbClr val="66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5" autoAdjust="0"/>
    <p:restoredTop sz="74555" autoAdjust="0"/>
  </p:normalViewPr>
  <p:slideViewPr>
    <p:cSldViewPr>
      <p:cViewPr varScale="1">
        <p:scale>
          <a:sx n="50" d="100"/>
          <a:sy n="50" d="100"/>
        </p:scale>
        <p:origin x="-1668"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1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1EBFA1-9CBB-4649-999C-37949C08FAE9}" type="datetimeFigureOut">
              <a:rPr lang="en-US"/>
              <a:pPr>
                <a:defRPr/>
              </a:pPr>
              <a:t>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80CA1A-AFDA-4849-8CFC-199943AC102A}" type="slidenum">
              <a:rPr lang="en-US"/>
              <a:pPr>
                <a:defRPr/>
              </a:pPr>
              <a:t>‹#›</a:t>
            </a:fld>
            <a:endParaRPr lang="en-US"/>
          </a:p>
        </p:txBody>
      </p:sp>
    </p:spTree>
    <p:extLst>
      <p:ext uri="{BB962C8B-B14F-4D97-AF65-F5344CB8AC3E}">
        <p14:creationId xmlns:p14="http://schemas.microsoft.com/office/powerpoint/2010/main" val="586099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8805E2F-F1F4-49A1-AE89-78DF333C7CAD}"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71791D8-C097-4C1A-A8CA-8BDB0BDA4C75}"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1. Jer. 10:12 “He has made the earth by His power, He has established the world by His wisdom, And has stretched out the heavens at His discretion.”</a:t>
            </a:r>
          </a:p>
          <a:p>
            <a:pPr eaLnBrk="1" hangingPunct="1">
              <a:spcBef>
                <a:spcPct val="0"/>
              </a:spcBef>
            </a:pPr>
            <a:r>
              <a:rPr lang="en-US" altLang="en-US" smtClean="0"/>
              <a:t>D. The Bible repeatedly affirms throughout that the world and the life on it are the result of Divine creation.</a:t>
            </a:r>
          </a:p>
          <a:p>
            <a:pPr eaLnBrk="1" hangingPunct="1">
              <a:spcBef>
                <a:spcPct val="0"/>
              </a:spcBef>
            </a:pPr>
            <a:r>
              <a:rPr lang="en-US" altLang="en-US" smtClean="0"/>
              <a:t>1. To deny this denies, not just Gen. 1, but the fundamental essence of the whole Scriptures.</a:t>
            </a:r>
          </a:p>
          <a:p>
            <a:pPr eaLnBrk="1" hangingPunct="1">
              <a:spcBef>
                <a:spcPct val="0"/>
              </a:spcBef>
            </a:pPr>
            <a:r>
              <a:rPr lang="en-US" altLang="en-US" smtClean="0"/>
              <a:t>2. No wonder that, when people come to believe in evolution, they often lose their faith in God.</a:t>
            </a:r>
          </a:p>
          <a:p>
            <a:pPr eaLnBrk="1" hangingPunct="1">
              <a:spcBef>
                <a:spcPct val="0"/>
              </a:spcBef>
            </a:pPr>
            <a:r>
              <a:rPr lang="en-US" altLang="en-US" smtClean="0"/>
              <a:t>3. They have denied an obvious proof of God's existence, they have accepted a major tenet of unbelief, and they have called in question a doctrine found many times throughout the Bible.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2148599-7082-4343-9377-AFCEC491ADAC}"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2. Evolution says the universe evolved over billions of years, the Bible says all was created in 6 days</a:t>
            </a:r>
          </a:p>
          <a:p>
            <a:pPr eaLnBrk="1" hangingPunct="1">
              <a:spcBef>
                <a:spcPct val="0"/>
              </a:spcBef>
            </a:pPr>
            <a:r>
              <a:rPr lang="en-US" altLang="en-US" smtClean="0"/>
              <a:t>A. Many scientists claim that all living things - plants, animals, and man – had their beginnings by the process of evolution over billions of years.</a:t>
            </a:r>
          </a:p>
          <a:p>
            <a:pPr eaLnBrk="1" hangingPunct="1">
              <a:spcBef>
                <a:spcPct val="0"/>
              </a:spcBef>
            </a:pPr>
            <a:r>
              <a:rPr lang="en-US" altLang="en-US" smtClean="0"/>
              <a:t>1. Dates range from 10 to 20 billion years</a:t>
            </a:r>
          </a:p>
          <a:p>
            <a:pPr eaLnBrk="1" hangingPunct="1">
              <a:spcBef>
                <a:spcPct val="0"/>
              </a:spcBef>
            </a:pPr>
            <a:r>
              <a:rPr lang="en-US" altLang="en-US" smtClean="0"/>
              <a:t>B. The first image here is a simple version of one of evolution's "Trees of Life". You can easily follow the evolutionary path and it is quite nice and convincing. But is it accurate? Let me ask you, what is on the black lines, or 'branches'? Why don't they show them?</a:t>
            </a:r>
          </a:p>
          <a:p>
            <a:r>
              <a:rPr lang="en-US" altLang="en-US" smtClean="0"/>
              <a:t>C. The reason that they do not show what is on these lines is because they do not know. There simply is nothing to show so instead, they draw lines. What they really have is in this second image to the right: fully formed plants, animals and humans with nothing in-between!  That's right, instead of a tree, what is actually found by real science are fossils of the last leaf on the end of their supposed branches. To make their trees honestly reflect what is observed in nature, we need to remove the lines. What is left, is no evidence of evolution at all.</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90CB833-64E7-46BA-8C5C-C3B771224A71}"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B. Genesis 1:31-2:3, says God made heavens and earth and all the host of them in 6 days and rested on the 7</a:t>
            </a:r>
            <a:r>
              <a:rPr lang="en-US" baseline="30000" dirty="0" smtClean="0"/>
              <a:t>th</a:t>
            </a:r>
            <a:r>
              <a:rPr lang="en-US" dirty="0" smtClean="0"/>
              <a:t> day.</a:t>
            </a:r>
          </a:p>
          <a:p>
            <a:pPr eaLnBrk="1" fontAlgn="auto" hangingPunct="1">
              <a:spcBef>
                <a:spcPts val="0"/>
              </a:spcBef>
              <a:spcAft>
                <a:spcPts val="0"/>
              </a:spcAft>
              <a:defRPr/>
            </a:pPr>
            <a:r>
              <a:rPr lang="en-US" dirty="0" smtClean="0"/>
              <a:t>1. What is the significance of "day"? Should the days be understood to refer to 24 hours?</a:t>
            </a:r>
          </a:p>
          <a:p>
            <a:pPr eaLnBrk="1" fontAlgn="auto" hangingPunct="1">
              <a:spcBef>
                <a:spcPts val="0"/>
              </a:spcBef>
              <a:spcAft>
                <a:spcPts val="0"/>
              </a:spcAft>
              <a:defRPr/>
            </a:pPr>
            <a:r>
              <a:rPr lang="en-US" dirty="0" smtClean="0"/>
              <a:t>2. Some say the days were long, billions of years each.</a:t>
            </a:r>
          </a:p>
          <a:p>
            <a:pPr eaLnBrk="1" fontAlgn="auto" hangingPunct="1">
              <a:spcBef>
                <a:spcPts val="0"/>
              </a:spcBef>
              <a:spcAft>
                <a:spcPts val="0"/>
              </a:spcAft>
              <a:defRPr/>
            </a:pPr>
            <a:r>
              <a:rPr lang="en-US" dirty="0" smtClean="0"/>
              <a:t>a. This is an attempt to harmonize the Bible with evolution.</a:t>
            </a:r>
          </a:p>
          <a:p>
            <a:pPr eaLnBrk="1" fontAlgn="auto" hangingPunct="1">
              <a:spcBef>
                <a:spcPts val="0"/>
              </a:spcBef>
              <a:spcAft>
                <a:spcPts val="0"/>
              </a:spcAft>
              <a:defRPr/>
            </a:pPr>
            <a:r>
              <a:rPr lang="en-US" dirty="0" smtClean="0"/>
              <a:t>3. But consider the evidence that the days in Gen. 1 are natural days, 24 hours long as we think of days.</a:t>
            </a:r>
          </a:p>
          <a:p>
            <a:pPr eaLnBrk="1" fontAlgn="auto" hangingPunct="1">
              <a:spcBef>
                <a:spcPts val="0"/>
              </a:spcBef>
              <a:spcAft>
                <a:spcPts val="0"/>
              </a:spcAft>
              <a:defRPr/>
            </a:pPr>
            <a:r>
              <a:rPr lang="en-US" dirty="0" smtClean="0"/>
              <a:t>a. Note that the 7 "days" must all mean the same throughout Gen. 1.</a:t>
            </a:r>
          </a:p>
          <a:p>
            <a:pPr eaLnBrk="1" fontAlgn="auto" hangingPunct="1">
              <a:spcBef>
                <a:spcPts val="0"/>
              </a:spcBef>
              <a:spcAft>
                <a:spcPts val="0"/>
              </a:spcAft>
              <a:defRPr/>
            </a:pPr>
            <a:r>
              <a:rPr lang="en-US" dirty="0" smtClean="0"/>
              <a:t>b. God itemizes them one after the other and makes no distinction among them.</a:t>
            </a:r>
          </a:p>
          <a:p>
            <a:pPr eaLnBrk="1" fontAlgn="auto" hangingPunct="1">
              <a:spcBef>
                <a:spcPts val="0"/>
              </a:spcBef>
              <a:spcAft>
                <a:spcPts val="0"/>
              </a:spcAft>
              <a:defRPr/>
            </a:pPr>
            <a:r>
              <a:rPr lang="en-US" dirty="0" smtClean="0"/>
              <a:t>c. Each consists of "evening and morning," each is counted</a:t>
            </a:r>
          </a:p>
          <a:p>
            <a:pPr eaLnBrk="1" fontAlgn="auto" hangingPunct="1">
              <a:spcBef>
                <a:spcPts val="0"/>
              </a:spcBef>
              <a:spcAft>
                <a:spcPts val="0"/>
              </a:spcAft>
              <a:defRPr/>
            </a:pPr>
            <a:r>
              <a:rPr lang="en-US" dirty="0" smtClean="0"/>
              <a:t>d. The word “day” “</a:t>
            </a:r>
            <a:r>
              <a:rPr lang="en-US" dirty="0" err="1" smtClean="0"/>
              <a:t>yom</a:t>
            </a:r>
            <a:r>
              <a:rPr lang="en-US" dirty="0" smtClean="0"/>
              <a:t>” means a 24 hour period</a:t>
            </a:r>
          </a:p>
          <a:p>
            <a:pPr>
              <a:defRPr/>
            </a:pPr>
            <a:r>
              <a:rPr lang="en-US" dirty="0" smtClean="0"/>
              <a:t>4. Ex. 20:9-11</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8673CC9-D161-47D1-8D0C-63980752379D}"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0752A06-46C4-468E-AD4C-798E6A0F3AD0}"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3. Evolution says life originated from non-living matter, the Bible says life came from life, the eternal God</a:t>
            </a:r>
          </a:p>
          <a:p>
            <a:pPr eaLnBrk="1" hangingPunct="1">
              <a:spcBef>
                <a:spcPct val="0"/>
              </a:spcBef>
            </a:pPr>
            <a:r>
              <a:rPr lang="en-US" altLang="en-US" smtClean="0"/>
              <a:t>A. Evolution teaches that billions of years ago the first living thing came from a primordial soup in which nothing was alive. </a:t>
            </a:r>
          </a:p>
          <a:p>
            <a:pPr eaLnBrk="1" hangingPunct="1">
              <a:spcBef>
                <a:spcPct val="0"/>
              </a:spcBef>
            </a:pPr>
            <a:r>
              <a:rPr lang="en-US" altLang="en-US" smtClean="0"/>
              <a:t>B. Spontaneous Generation  = living thing spontaneous generates from a non-living thing. Never proven, never observed, never replicated in a lab, and all of evolution hinges on this being a fact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397F600-0147-404A-A3A1-7393BAFC2D9A}"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 This belief of evolution conflicts with both the Bible and science.</a:t>
            </a:r>
          </a:p>
          <a:p>
            <a:pPr eaLnBrk="1" hangingPunct="1">
              <a:spcBef>
                <a:spcPct val="0"/>
              </a:spcBef>
            </a:pPr>
            <a:r>
              <a:rPr lang="en-US" altLang="en-US" smtClean="0"/>
              <a:t>1. Genesis 1:11,20,24,26 - The first living creatures were created by the eternal, living God. (Life came from Life)</a:t>
            </a:r>
          </a:p>
          <a:p>
            <a:pPr eaLnBrk="1" hangingPunct="1">
              <a:spcBef>
                <a:spcPct val="0"/>
              </a:spcBef>
            </a:pPr>
            <a:r>
              <a:rPr lang="en-US" altLang="en-US" smtClean="0"/>
              <a:t>2. This is what the Bible teaches throughout.</a:t>
            </a:r>
          </a:p>
          <a:p>
            <a:pPr eaLnBrk="1" hangingPunct="1">
              <a:spcBef>
                <a:spcPct val="0"/>
              </a:spcBef>
            </a:pPr>
            <a:r>
              <a:rPr lang="en-US" altLang="en-US" smtClean="0"/>
              <a:t>3. We partake of the nature of that from which we are the offspring.</a:t>
            </a:r>
          </a:p>
          <a:p>
            <a:pPr eaLnBrk="1" hangingPunct="1">
              <a:spcBef>
                <a:spcPct val="0"/>
              </a:spcBef>
            </a:pPr>
            <a:r>
              <a:rPr lang="en-US" altLang="en-US" smtClean="0"/>
              <a:t>a. We are the offspring of God, so we must realize that He is alive and is the giver of life.</a:t>
            </a:r>
          </a:p>
          <a:p>
            <a:pPr eaLnBrk="1" hangingPunct="1">
              <a:spcBef>
                <a:spcPct val="0"/>
              </a:spcBef>
            </a:pPr>
            <a:r>
              <a:rPr lang="en-US" altLang="en-US" smtClean="0"/>
              <a:t>b. Evolution, in contrast, says that life began by chance in a primordial soup. Then from that, life came all the present kinds of living things. </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4C49F9E-4DB6-4592-89CC-3541717FA542}"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 One of the most firmly established laws of science is the Law of Biogenesis, which says that life comes only from living things. (law, not theory)</a:t>
            </a:r>
          </a:p>
          <a:p>
            <a:pPr eaLnBrk="1" hangingPunct="1">
              <a:spcBef>
                <a:spcPct val="0"/>
              </a:spcBef>
            </a:pPr>
            <a:r>
              <a:rPr lang="en-US" altLang="en-US" smtClean="0"/>
              <a:t>1. There is no evidence that non-living matter can spontaneously generate life.</a:t>
            </a:r>
          </a:p>
          <a:p>
            <a:pPr eaLnBrk="1" hangingPunct="1">
              <a:spcBef>
                <a:spcPct val="0"/>
              </a:spcBef>
            </a:pPr>
            <a:r>
              <a:rPr lang="en-US" altLang="en-US" smtClean="0"/>
              <a:t>2. The Bible agrees with this scientific fact, for it says that life came from the eternally living Creator Acts 14:15 – “you should turn from these useless things to the living God, who made the heaven, the earth, the sea, and all things that are in them”</a:t>
            </a:r>
          </a:p>
          <a:p>
            <a:pPr eaLnBrk="1" hangingPunct="1">
              <a:spcBef>
                <a:spcPct val="0"/>
              </a:spcBef>
            </a:pPr>
            <a:r>
              <a:rPr lang="en-US" altLang="en-US" smtClean="0"/>
              <a:t>3. However, evolution contradicts both science and the Bible since it demands that Non-living matter must have sometime in the past produced life. (contradicts law of biogenesis, contradicts the Word of God)</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368779D-8496-4D7A-A456-4F11EE73C808}"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4. Evolution says man is an advanced animal, the Bible says is totally separate and unique from animals</a:t>
            </a:r>
          </a:p>
          <a:p>
            <a:pPr eaLnBrk="1" hangingPunct="1">
              <a:spcBef>
                <a:spcPct val="0"/>
              </a:spcBef>
            </a:pPr>
            <a:r>
              <a:rPr lang="en-US" altLang="en-US" smtClean="0"/>
              <a:t>A. Evolution Says Men Came from Animals.</a:t>
            </a:r>
          </a:p>
          <a:p>
            <a:pPr eaLnBrk="1" hangingPunct="1">
              <a:spcBef>
                <a:spcPct val="0"/>
              </a:spcBef>
            </a:pPr>
            <a:r>
              <a:rPr lang="en-US" altLang="en-US" smtClean="0"/>
              <a:t>1. Note this quote from prominent evolutionist George Simpson: "Few doubt that man's closest living relatives are the apes. ...”</a:t>
            </a:r>
          </a:p>
          <a:p>
            <a:pPr eaLnBrk="1" hangingPunct="1">
              <a:spcBef>
                <a:spcPct val="0"/>
              </a:spcBef>
            </a:pPr>
            <a:r>
              <a:rPr lang="en-US" altLang="en-US" smtClean="0"/>
              <a:t>2. We have already seen the flaws of evolution, but if man evolved from animals then we are just animals and no more. Why many people sometimes behave like animals, been taught they are nothing but evolved animals</a:t>
            </a:r>
          </a:p>
          <a:p>
            <a:pPr eaLnBrk="1" hangingPunct="1">
              <a:spcBef>
                <a:spcPct val="0"/>
              </a:spcBef>
            </a:pPr>
            <a:r>
              <a:rPr lang="en-US" altLang="en-US" smtClean="0"/>
              <a:t>B. The Bible Says Man Was Created in God's Image. Genesis 1:26 “Then God said, "Let Us make man in Our image, according to Our likeness”</a:t>
            </a:r>
          </a:p>
          <a:p>
            <a:pPr eaLnBrk="1" hangingPunct="1">
              <a:spcBef>
                <a:spcPct val="0"/>
              </a:spcBef>
            </a:pPr>
            <a:r>
              <a:rPr lang="en-US" altLang="en-US" smtClean="0"/>
              <a:t>1. Unlike the animals, man was created in the image or likeness of God. As a result, God gave men dominion over the animals. </a:t>
            </a:r>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352AF18-CFC0-40E1-B3FB-F54FA6416009}"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What is involved in the "image of God"? It appears that man is similar to God (though not on His level) and unlike animals in the following ways:</a:t>
            </a:r>
          </a:p>
          <a:p>
            <a:pPr eaLnBrk="1" hangingPunct="1">
              <a:spcBef>
                <a:spcPct val="0"/>
              </a:spcBef>
            </a:pPr>
            <a:r>
              <a:rPr lang="en-US" altLang="en-US" smtClean="0"/>
              <a:t>a. Man has rational intelligence. He has ability to reason, invent, communicate, in ways far beyond animals. His ability in this regard allows him to communicate with God and understand God's will for him.</a:t>
            </a:r>
          </a:p>
          <a:p>
            <a:pPr eaLnBrk="1" hangingPunct="1">
              <a:spcBef>
                <a:spcPct val="0"/>
              </a:spcBef>
            </a:pPr>
            <a:r>
              <a:rPr lang="en-US" altLang="en-US" smtClean="0"/>
              <a:t>b. Man has a will, and a power to choose. He is a free moral agent. He is able to choose between alternatives and determine which course he will pursue. He is therefore accountable before God to make the choices and pursue the goals that God instructs him to.</a:t>
            </a:r>
          </a:p>
          <a:p>
            <a:pPr eaLnBrk="1" hangingPunct="1">
              <a:spcBef>
                <a:spcPct val="0"/>
              </a:spcBef>
            </a:pPr>
            <a:r>
              <a:rPr lang="en-US" altLang="en-US" smtClean="0"/>
              <a:t>c. Man has emotions. He can experience joy, love, anger, hatred, sorrow. The Bible also attributes such feelings to God.</a:t>
            </a:r>
          </a:p>
          <a:p>
            <a:pPr eaLnBrk="1" hangingPunct="1">
              <a:spcBef>
                <a:spcPct val="0"/>
              </a:spcBef>
            </a:pPr>
            <a:r>
              <a:rPr lang="en-US" altLang="en-US" smtClean="0"/>
              <a:t>d. Man has a conscience. He is able, not only to distinguish right from wrong, but also to have an inherent sense of guilt when he has done wrong and a sense of approval when he has done right. Not wrong for animals to kill other animals</a:t>
            </a:r>
          </a:p>
          <a:p>
            <a:pPr eaLnBrk="1" hangingPunct="1">
              <a:spcBef>
                <a:spcPct val="0"/>
              </a:spcBef>
            </a:pPr>
            <a:r>
              <a:rPr lang="en-US" altLang="en-US" smtClean="0"/>
              <a:t>e. Man has an eternal spirit which was put in man when he was created, and will live forever</a:t>
            </a:r>
          </a:p>
          <a:p>
            <a:pPr eaLnBrk="1" hangingPunct="1">
              <a:spcBef>
                <a:spcPct val="0"/>
              </a:spcBef>
            </a:pPr>
            <a:r>
              <a:rPr lang="en-US" altLang="en-US" smtClean="0"/>
              <a:t>*** The image of God may involve more than this, but it surely includes all this. In all these ways men are like God, but unlike animals.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50C58AB-43D3-479D-A244-C060FD06D9BF}"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0F0748E-657A-427D-95B8-3850E107F897}"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Here is another major contradiction between the Bible and evolution.</a:t>
            </a:r>
          </a:p>
          <a:p>
            <a:pPr eaLnBrk="1" hangingPunct="1">
              <a:spcBef>
                <a:spcPct val="0"/>
              </a:spcBef>
            </a:pPr>
            <a:r>
              <a:rPr lang="en-US" altLang="en-US" smtClean="0"/>
              <a:t>1. If man evolved from animals, then, we must partake of the nature of that from which we are the offspring.</a:t>
            </a:r>
          </a:p>
          <a:p>
            <a:pPr eaLnBrk="1" hangingPunct="1">
              <a:spcBef>
                <a:spcPct val="0"/>
              </a:spcBef>
            </a:pPr>
            <a:r>
              <a:rPr lang="en-US" altLang="en-US" smtClean="0"/>
              <a:t>2. If we evolved from the animals, we are just animals. And we will act just like them, and any other behavior should not be expected from man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C000895-2BD9-4090-934E-BECD5B1DF6D4}"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But if God created us, then we are the offspring of God, and we partake of characteristics in common with God, and distinct from the animals. We have an eternal soul, and unlike the animals, we have an opportunity to dwell forever with the Lord in heaven or with Satan in a devil’s hell</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FF852C2-2F6E-40D6-9936-C17B1A681031}"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2E4BFEC-B0A0-4FDD-9C3B-0C79A26E2B16}"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6236D92-6131-48D7-980D-A50CDAF3F24E}" type="slidenum">
              <a:rPr lang="en-US" altLang="en-US" smtClean="0"/>
              <a:pPr/>
              <a:t>23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[Charles Smith] [From Ameba to Man] “In the beginning was matter, which begat the ameba, which begat the worm, which begat</a:t>
            </a:r>
          </a:p>
          <a:p>
            <a:pPr eaLnBrk="1" hangingPunct="1">
              <a:spcBef>
                <a:spcPct val="0"/>
              </a:spcBef>
            </a:pPr>
            <a:r>
              <a:rPr lang="en-US" altLang="en-US" smtClean="0"/>
              <a:t>the fish, which begat the amphibian, which begat the reptile, which begat the lower mammal, which begat the lemur, which begat the monkey, which begat man, who imagined God. This is the genealogy of man.” </a:t>
            </a:r>
          </a:p>
          <a:p>
            <a:pPr eaLnBrk="1" hangingPunct="1">
              <a:spcBef>
                <a:spcPct val="0"/>
              </a:spcBef>
            </a:pPr>
            <a:r>
              <a:rPr lang="en-US" altLang="en-US" smtClean="0"/>
              <a:t>2. Evolution may be defined as the belief that somehow, millions of years ago, life began by natural causes from nonliving matter; then gradually that original life changed till from it came all the modern kinds of plants and animals including man.</a:t>
            </a:r>
          </a:p>
          <a:p>
            <a:pPr eaLnBrk="1" hangingPunct="1">
              <a:spcBef>
                <a:spcPct val="0"/>
              </a:spcBef>
            </a:pPr>
            <a:r>
              <a:rPr lang="en-US" altLang="en-US" smtClean="0"/>
              <a:t>3. Christians should have serious problems with the Theory of Evolution because the Bible teaches Creationism.</a:t>
            </a:r>
          </a:p>
          <a:p>
            <a:pPr eaLnBrk="1" hangingPunct="1">
              <a:spcBef>
                <a:spcPct val="0"/>
              </a:spcBef>
            </a:pPr>
            <a:r>
              <a:rPr lang="en-US" altLang="en-US" smtClean="0"/>
              <a:t>a. We believe that there is an all-wise, all-powerful, eternal God who created the Universe and all the forms of life in it, including humans.</a:t>
            </a:r>
          </a:p>
          <a:p>
            <a:pPr eaLnBrk="1" hangingPunct="1">
              <a:spcBef>
                <a:spcPct val="0"/>
              </a:spcBef>
            </a:pPr>
            <a:r>
              <a:rPr lang="en-US" altLang="en-US" smtClean="0"/>
              <a:t>b. Evolution and creation are two fundamentally different and competing beliefs about the origin of the Universe, of life, and of mankind.</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7FD5771-C133-40AB-99D7-E7D915B4161F}"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Some people, even in the church, have wondered why we cannot believe both the Bible and evolution.</a:t>
            </a:r>
          </a:p>
          <a:p>
            <a:pPr eaLnBrk="1" hangingPunct="1">
              <a:spcBef>
                <a:spcPct val="0"/>
              </a:spcBef>
            </a:pPr>
            <a:r>
              <a:rPr lang="en-US" altLang="en-US" smtClean="0"/>
              <a:t>a. Many claim that the two can be harmonized.</a:t>
            </a:r>
          </a:p>
          <a:p>
            <a:pPr eaLnBrk="1" hangingPunct="1">
              <a:spcBef>
                <a:spcPct val="0"/>
              </a:spcBef>
            </a:pPr>
            <a:r>
              <a:rPr lang="en-US" altLang="en-US" smtClean="0"/>
              <a:t>b. Theistic evolutionists say that everything evolved from an original life form, but God began the process and directed it.</a:t>
            </a:r>
          </a:p>
          <a:p>
            <a:pPr eaLnBrk="1" hangingPunct="1">
              <a:spcBef>
                <a:spcPct val="0"/>
              </a:spcBef>
            </a:pPr>
            <a:r>
              <a:rPr lang="en-US" altLang="en-US" smtClean="0"/>
              <a:t>c. They cannot take Gen. 1 literally, so they say it is figurative speech or legend.</a:t>
            </a:r>
          </a:p>
          <a:p>
            <a:pPr eaLnBrk="1" hangingPunct="1">
              <a:spcBef>
                <a:spcPct val="0"/>
              </a:spcBef>
            </a:pPr>
            <a:r>
              <a:rPr lang="en-US" altLang="en-US" smtClean="0"/>
              <a:t>2. Is it possible to believe both evolution and the Bible?</a:t>
            </a:r>
          </a:p>
          <a:p>
            <a:pPr eaLnBrk="1" hangingPunct="1">
              <a:spcBef>
                <a:spcPct val="0"/>
              </a:spcBef>
            </a:pPr>
            <a:r>
              <a:rPr lang="en-US" altLang="en-US" smtClean="0"/>
              <a:t>a. Does evolution necessarily contradict the Bible?</a:t>
            </a:r>
          </a:p>
          <a:p>
            <a:pPr eaLnBrk="1" hangingPunct="1">
              <a:spcBef>
                <a:spcPct val="0"/>
              </a:spcBef>
            </a:pPr>
            <a:r>
              <a:rPr lang="en-US" altLang="en-US" smtClean="0"/>
              <a:t>b. Can a person firmly defend evolution and still be a faithful Christian?</a:t>
            </a:r>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8CFC6C0-0EDC-4A03-9671-4C94F0D454A1}"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1. Evolution says the universe began by natural processes, the Bible says God created the universe and everything in it</a:t>
            </a:r>
          </a:p>
          <a:p>
            <a:pPr eaLnBrk="1" hangingPunct="1">
              <a:spcBef>
                <a:spcPct val="0"/>
              </a:spcBef>
            </a:pPr>
            <a:r>
              <a:rPr lang="en-US" altLang="en-US" smtClean="0"/>
              <a:t>A. Evolution Is a Major Doctrine of Unbelievers.</a:t>
            </a:r>
          </a:p>
          <a:p>
            <a:pPr eaLnBrk="1" hangingPunct="1">
              <a:spcBef>
                <a:spcPct val="0"/>
              </a:spcBef>
            </a:pPr>
            <a:r>
              <a:rPr lang="en-US" altLang="en-US" smtClean="0"/>
              <a:t>1. The doctrine destroys faith in God, undermines the arguments for God's existence, and is a fundamental tenet of all who disbelieve the Bible.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0A108DC-C342-4F69-B440-0AC1187B0D8D}"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Origin of Species</a:t>
            </a:r>
          </a:p>
          <a:p>
            <a:pPr eaLnBrk="1" hangingPunct="1">
              <a:spcBef>
                <a:spcPct val="0"/>
              </a:spcBef>
            </a:pPr>
            <a:r>
              <a:rPr lang="en-US" altLang="en-US" smtClean="0"/>
              <a:t>Agnostic = not enough evidence to prove or disprove whether there is a God. ashamed to admit their an atheist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F02511C-5AA5-4600-AA03-4C519CA1EF29}"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DCAF5AD-13B8-48F1-AA40-A68D4DCEF27E}"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American Association for the Advancement of Atheism</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27449F6-489F-4EE1-9D20-843F2BAD7447}"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 While evolution (from man) teaches that all things evolved from nothing, the Bible (which has been proven to not be from man) repeatedly affirms the doctrine of creation. - Gen. 1</a:t>
            </a:r>
          </a:p>
          <a:p>
            <a:pPr eaLnBrk="1" hangingPunct="1"/>
            <a:r>
              <a:rPr lang="en-US" altLang="en-US" smtClean="0"/>
              <a:t>1. Acts 17:24 “God, who made the world and everything in it, since He is Lord of heaven and earth, does not dwell in temples made with hands.”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B26BC1D-BAAD-42E0-AA24-892F7DFC0CF6}"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33606F9-6681-452D-9931-3513793301BB}" type="slidenum">
              <a:rPr lang="en-US"/>
              <a:pPr>
                <a:defRPr/>
              </a:pPr>
              <a:t>‹#›</a:t>
            </a:fld>
            <a:endParaRPr lang="en-US"/>
          </a:p>
        </p:txBody>
      </p:sp>
    </p:spTree>
    <p:extLst>
      <p:ext uri="{BB962C8B-B14F-4D97-AF65-F5344CB8AC3E}">
        <p14:creationId xmlns:p14="http://schemas.microsoft.com/office/powerpoint/2010/main" val="400952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73BEF42-F2D4-47DE-9D1D-18CEA1E3F852}" type="slidenum">
              <a:rPr lang="en-US"/>
              <a:pPr>
                <a:defRPr/>
              </a:pPr>
              <a:t>‹#›</a:t>
            </a:fld>
            <a:endParaRPr lang="en-US"/>
          </a:p>
        </p:txBody>
      </p:sp>
    </p:spTree>
    <p:extLst>
      <p:ext uri="{BB962C8B-B14F-4D97-AF65-F5344CB8AC3E}">
        <p14:creationId xmlns:p14="http://schemas.microsoft.com/office/powerpoint/2010/main" val="404424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0A0B2E1-9D34-4525-A91C-7DC91274FC71}" type="slidenum">
              <a:rPr lang="en-US"/>
              <a:pPr>
                <a:defRPr/>
              </a:pPr>
              <a:t>‹#›</a:t>
            </a:fld>
            <a:endParaRPr lang="en-US"/>
          </a:p>
        </p:txBody>
      </p:sp>
    </p:spTree>
    <p:extLst>
      <p:ext uri="{BB962C8B-B14F-4D97-AF65-F5344CB8AC3E}">
        <p14:creationId xmlns:p14="http://schemas.microsoft.com/office/powerpoint/2010/main" val="332531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6"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7"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8"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9"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1"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2"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3"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025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1025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4"/>
          <p:cNvSpPr>
            <a:spLocks noGrp="1" noChangeArrowheads="1"/>
          </p:cNvSpPr>
          <p:nvPr>
            <p:ph type="dt" sz="quarter" idx="10"/>
          </p:nvPr>
        </p:nvSpPr>
        <p:spPr/>
        <p:txBody>
          <a:bodyPr/>
          <a:lstStyle>
            <a:lvl1pPr>
              <a:defRPr/>
            </a:lvl1pPr>
          </a:lstStyle>
          <a:p>
            <a:pPr>
              <a:defRPr/>
            </a:pPr>
            <a:endParaRPr lang="en-US"/>
          </a:p>
        </p:txBody>
      </p:sp>
      <p:sp>
        <p:nvSpPr>
          <p:cNvPr id="15" name="Rectangle 15"/>
          <p:cNvSpPr>
            <a:spLocks noGrp="1" noChangeArrowheads="1"/>
          </p:cNvSpPr>
          <p:nvPr>
            <p:ph type="ftr" sz="quarter" idx="11"/>
          </p:nvPr>
        </p:nvSpPr>
        <p:spPr/>
        <p:txBody>
          <a:bodyPr/>
          <a:lstStyle>
            <a:lvl1pPr>
              <a:defRPr/>
            </a:lvl1pPr>
          </a:lstStyle>
          <a:p>
            <a:pPr>
              <a:defRPr/>
            </a:pPr>
            <a:endParaRPr lang="en-US"/>
          </a:p>
        </p:txBody>
      </p:sp>
      <p:sp>
        <p:nvSpPr>
          <p:cNvPr id="16" name="Rectangle 16"/>
          <p:cNvSpPr>
            <a:spLocks noGrp="1" noChangeArrowheads="1"/>
          </p:cNvSpPr>
          <p:nvPr>
            <p:ph type="sldNum" sz="quarter" idx="12"/>
          </p:nvPr>
        </p:nvSpPr>
        <p:spPr/>
        <p:txBody>
          <a:bodyPr/>
          <a:lstStyle>
            <a:lvl1pPr>
              <a:defRPr/>
            </a:lvl1pPr>
          </a:lstStyle>
          <a:p>
            <a:pPr>
              <a:defRPr/>
            </a:pPr>
            <a:fld id="{7A704DCC-5ECA-4339-8E55-4672EE3BF401}" type="slidenum">
              <a:rPr lang="en-US"/>
              <a:pPr>
                <a:defRPr/>
              </a:pPr>
              <a:t>‹#›</a:t>
            </a:fld>
            <a:endParaRPr lang="en-US"/>
          </a:p>
        </p:txBody>
      </p:sp>
    </p:spTree>
    <p:extLst>
      <p:ext uri="{BB962C8B-B14F-4D97-AF65-F5344CB8AC3E}">
        <p14:creationId xmlns:p14="http://schemas.microsoft.com/office/powerpoint/2010/main" val="270589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FA11543C-0E1C-47D9-BEED-7A5E04B5741B}" type="slidenum">
              <a:rPr lang="en-US"/>
              <a:pPr>
                <a:defRPr/>
              </a:pPr>
              <a:t>‹#›</a:t>
            </a:fld>
            <a:endParaRPr lang="en-US"/>
          </a:p>
        </p:txBody>
      </p:sp>
    </p:spTree>
    <p:extLst>
      <p:ext uri="{BB962C8B-B14F-4D97-AF65-F5344CB8AC3E}">
        <p14:creationId xmlns:p14="http://schemas.microsoft.com/office/powerpoint/2010/main" val="12612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293A9800-D12A-40F1-963D-3327D8E3BB0D}" type="slidenum">
              <a:rPr lang="en-US"/>
              <a:pPr>
                <a:defRPr/>
              </a:pPr>
              <a:t>‹#›</a:t>
            </a:fld>
            <a:endParaRPr lang="en-US"/>
          </a:p>
        </p:txBody>
      </p:sp>
    </p:spTree>
    <p:extLst>
      <p:ext uri="{BB962C8B-B14F-4D97-AF65-F5344CB8AC3E}">
        <p14:creationId xmlns:p14="http://schemas.microsoft.com/office/powerpoint/2010/main" val="167839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9EB9F1B0-A284-4E3F-B3B8-3D5C64182645}" type="slidenum">
              <a:rPr lang="en-US"/>
              <a:pPr>
                <a:defRPr/>
              </a:pPr>
              <a:t>‹#›</a:t>
            </a:fld>
            <a:endParaRPr lang="en-US"/>
          </a:p>
        </p:txBody>
      </p:sp>
    </p:spTree>
    <p:extLst>
      <p:ext uri="{BB962C8B-B14F-4D97-AF65-F5344CB8AC3E}">
        <p14:creationId xmlns:p14="http://schemas.microsoft.com/office/powerpoint/2010/main" val="424302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DB1F6539-1936-49E9-A326-2EE8DDB5DE5A}" type="slidenum">
              <a:rPr lang="en-US"/>
              <a:pPr>
                <a:defRPr/>
              </a:pPr>
              <a:t>‹#›</a:t>
            </a:fld>
            <a:endParaRPr lang="en-US"/>
          </a:p>
        </p:txBody>
      </p:sp>
    </p:spTree>
    <p:extLst>
      <p:ext uri="{BB962C8B-B14F-4D97-AF65-F5344CB8AC3E}">
        <p14:creationId xmlns:p14="http://schemas.microsoft.com/office/powerpoint/2010/main" val="332051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16AFAA15-E668-41B6-A27E-1E28DF8C51BC}" type="slidenum">
              <a:rPr lang="en-US"/>
              <a:pPr>
                <a:defRPr/>
              </a:pPr>
              <a:t>‹#›</a:t>
            </a:fld>
            <a:endParaRPr lang="en-US"/>
          </a:p>
        </p:txBody>
      </p:sp>
    </p:spTree>
    <p:extLst>
      <p:ext uri="{BB962C8B-B14F-4D97-AF65-F5344CB8AC3E}">
        <p14:creationId xmlns:p14="http://schemas.microsoft.com/office/powerpoint/2010/main" val="85629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E032DCE0-B378-471A-BDF2-E6113CEB08E5}" type="slidenum">
              <a:rPr lang="en-US"/>
              <a:pPr>
                <a:defRPr/>
              </a:pPr>
              <a:t>‹#›</a:t>
            </a:fld>
            <a:endParaRPr lang="en-US"/>
          </a:p>
        </p:txBody>
      </p:sp>
    </p:spTree>
    <p:extLst>
      <p:ext uri="{BB962C8B-B14F-4D97-AF65-F5344CB8AC3E}">
        <p14:creationId xmlns:p14="http://schemas.microsoft.com/office/powerpoint/2010/main" val="100218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FB058D16-9F13-45A2-BBE3-6DEC50B5C279}" type="slidenum">
              <a:rPr lang="en-US"/>
              <a:pPr>
                <a:defRPr/>
              </a:pPr>
              <a:t>‹#›</a:t>
            </a:fld>
            <a:endParaRPr lang="en-US"/>
          </a:p>
        </p:txBody>
      </p:sp>
    </p:spTree>
    <p:extLst>
      <p:ext uri="{BB962C8B-B14F-4D97-AF65-F5344CB8AC3E}">
        <p14:creationId xmlns:p14="http://schemas.microsoft.com/office/powerpoint/2010/main" val="106591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D07431F-5EC4-46A7-B2BD-06D28932B54D}" type="slidenum">
              <a:rPr lang="en-US"/>
              <a:pPr>
                <a:defRPr/>
              </a:pPr>
              <a:t>‹#›</a:t>
            </a:fld>
            <a:endParaRPr lang="en-US"/>
          </a:p>
        </p:txBody>
      </p:sp>
    </p:spTree>
    <p:extLst>
      <p:ext uri="{BB962C8B-B14F-4D97-AF65-F5344CB8AC3E}">
        <p14:creationId xmlns:p14="http://schemas.microsoft.com/office/powerpoint/2010/main" val="2329041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C7F79609-1359-4CA4-8602-F832BA0622A1}" type="slidenum">
              <a:rPr lang="en-US"/>
              <a:pPr>
                <a:defRPr/>
              </a:pPr>
              <a:t>‹#›</a:t>
            </a:fld>
            <a:endParaRPr lang="en-US"/>
          </a:p>
        </p:txBody>
      </p:sp>
    </p:spTree>
    <p:extLst>
      <p:ext uri="{BB962C8B-B14F-4D97-AF65-F5344CB8AC3E}">
        <p14:creationId xmlns:p14="http://schemas.microsoft.com/office/powerpoint/2010/main" val="2385761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887678BA-25F5-4E99-82CC-94F02BF04E53}" type="slidenum">
              <a:rPr lang="en-US"/>
              <a:pPr>
                <a:defRPr/>
              </a:pPr>
              <a:t>‹#›</a:t>
            </a:fld>
            <a:endParaRPr lang="en-US"/>
          </a:p>
        </p:txBody>
      </p:sp>
    </p:spTree>
    <p:extLst>
      <p:ext uri="{BB962C8B-B14F-4D97-AF65-F5344CB8AC3E}">
        <p14:creationId xmlns:p14="http://schemas.microsoft.com/office/powerpoint/2010/main" val="345303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550691FE-9D79-4A8C-BEDF-333EFB3E29E5}" type="slidenum">
              <a:rPr lang="en-US"/>
              <a:pPr>
                <a:defRPr/>
              </a:pPr>
              <a:t>‹#›</a:t>
            </a:fld>
            <a:endParaRPr lang="en-US"/>
          </a:p>
        </p:txBody>
      </p:sp>
    </p:spTree>
    <p:extLst>
      <p:ext uri="{BB962C8B-B14F-4D97-AF65-F5344CB8AC3E}">
        <p14:creationId xmlns:p14="http://schemas.microsoft.com/office/powerpoint/2010/main" val="244547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63D21B9-3C45-4943-975A-5592E6F1AA8A}" type="slidenum">
              <a:rPr lang="en-US"/>
              <a:pPr>
                <a:defRPr/>
              </a:pPr>
              <a:t>‹#›</a:t>
            </a:fld>
            <a:endParaRPr lang="en-US"/>
          </a:p>
        </p:txBody>
      </p:sp>
    </p:spTree>
    <p:extLst>
      <p:ext uri="{BB962C8B-B14F-4D97-AF65-F5344CB8AC3E}">
        <p14:creationId xmlns:p14="http://schemas.microsoft.com/office/powerpoint/2010/main" val="348463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C482EAF-0004-48DC-83F3-312E8DCA90AD}" type="slidenum">
              <a:rPr lang="en-US"/>
              <a:pPr>
                <a:defRPr/>
              </a:pPr>
              <a:t>‹#›</a:t>
            </a:fld>
            <a:endParaRPr lang="en-US"/>
          </a:p>
        </p:txBody>
      </p:sp>
    </p:spTree>
    <p:extLst>
      <p:ext uri="{BB962C8B-B14F-4D97-AF65-F5344CB8AC3E}">
        <p14:creationId xmlns:p14="http://schemas.microsoft.com/office/powerpoint/2010/main" val="25073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1772D906-0EF5-45A0-80DF-8DF4C891F5C0}" type="slidenum">
              <a:rPr lang="en-US"/>
              <a:pPr>
                <a:defRPr/>
              </a:pPr>
              <a:t>‹#›</a:t>
            </a:fld>
            <a:endParaRPr lang="en-US"/>
          </a:p>
        </p:txBody>
      </p:sp>
    </p:spTree>
    <p:extLst>
      <p:ext uri="{BB962C8B-B14F-4D97-AF65-F5344CB8AC3E}">
        <p14:creationId xmlns:p14="http://schemas.microsoft.com/office/powerpoint/2010/main" val="281074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A742BBB1-A41D-4174-887F-AE51A52C4555}" type="slidenum">
              <a:rPr lang="en-US"/>
              <a:pPr>
                <a:defRPr/>
              </a:pPr>
              <a:t>‹#›</a:t>
            </a:fld>
            <a:endParaRPr lang="en-US"/>
          </a:p>
        </p:txBody>
      </p:sp>
    </p:spTree>
    <p:extLst>
      <p:ext uri="{BB962C8B-B14F-4D97-AF65-F5344CB8AC3E}">
        <p14:creationId xmlns:p14="http://schemas.microsoft.com/office/powerpoint/2010/main" val="14844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B47ADDE2-8E9A-44AC-BC32-62D4EAA964ED}" type="slidenum">
              <a:rPr lang="en-US"/>
              <a:pPr>
                <a:defRPr/>
              </a:pPr>
              <a:t>‹#›</a:t>
            </a:fld>
            <a:endParaRPr lang="en-US"/>
          </a:p>
        </p:txBody>
      </p:sp>
    </p:spTree>
    <p:extLst>
      <p:ext uri="{BB962C8B-B14F-4D97-AF65-F5344CB8AC3E}">
        <p14:creationId xmlns:p14="http://schemas.microsoft.com/office/powerpoint/2010/main" val="422211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0CEAC2F-894F-42FA-B9FB-19DC65F64530}" type="slidenum">
              <a:rPr lang="en-US"/>
              <a:pPr>
                <a:defRPr/>
              </a:pPr>
              <a:t>‹#›</a:t>
            </a:fld>
            <a:endParaRPr lang="en-US"/>
          </a:p>
        </p:txBody>
      </p:sp>
    </p:spTree>
    <p:extLst>
      <p:ext uri="{BB962C8B-B14F-4D97-AF65-F5344CB8AC3E}">
        <p14:creationId xmlns:p14="http://schemas.microsoft.com/office/powerpoint/2010/main" val="422385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70C6980-4E0B-41D5-84D6-F8962CBBC3B3}" type="slidenum">
              <a:rPr lang="en-US"/>
              <a:pPr>
                <a:defRPr/>
              </a:pPr>
              <a:t>‹#›</a:t>
            </a:fld>
            <a:endParaRPr lang="en-US"/>
          </a:p>
        </p:txBody>
      </p:sp>
    </p:spTree>
    <p:extLst>
      <p:ext uri="{BB962C8B-B14F-4D97-AF65-F5344CB8AC3E}">
        <p14:creationId xmlns:p14="http://schemas.microsoft.com/office/powerpoint/2010/main" val="311735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059397D-DDAB-40B4-A0A7-4FCE5DEEDC0D}"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4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9525" y="-20638"/>
            <a:ext cx="9153525" cy="6878638"/>
            <a:chOff x="-6" y="-13"/>
            <a:chExt cx="5766" cy="4333"/>
          </a:xfrm>
        </p:grpSpPr>
        <p:sp>
          <p:nvSpPr>
            <p:cNvPr id="921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2057"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2058"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059"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060"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061"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062"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063"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2064"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2051" name="Rectangle 1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1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3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endParaRPr lang="en-US"/>
          </a:p>
        </p:txBody>
      </p:sp>
      <p:sp>
        <p:nvSpPr>
          <p:cNvPr id="923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923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a:defRPr/>
            </a:pPr>
            <a:fld id="{381846FD-2B52-4AA6-B6A8-D469EF134CC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6"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2/2e/T.H.Huxley%28Woodburytype%29.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371600"/>
          </a:xfrm>
        </p:spPr>
        <p:txBody>
          <a:bodyPr/>
          <a:lstStyle/>
          <a:p>
            <a:pPr eaLnBrk="1" hangingPunct="1">
              <a:defRPr/>
            </a:pPr>
            <a:r>
              <a:rPr lang="en-US" b="1" dirty="0" smtClean="0">
                <a:latin typeface="Arial Black" pitchFamily="34" charset="0"/>
              </a:rPr>
              <a:t>Creation   or   Evolution</a:t>
            </a:r>
          </a:p>
        </p:txBody>
      </p:sp>
      <p:sp>
        <p:nvSpPr>
          <p:cNvPr id="2051" name="Rectangle 3"/>
          <p:cNvSpPr>
            <a:spLocks noGrp="1" noChangeArrowheads="1"/>
          </p:cNvSpPr>
          <p:nvPr>
            <p:ph type="subTitle" idx="1"/>
          </p:nvPr>
        </p:nvSpPr>
        <p:spPr>
          <a:xfrm>
            <a:off x="1257300" y="4651375"/>
            <a:ext cx="6629400" cy="914400"/>
          </a:xfrm>
        </p:spPr>
        <p:txBody>
          <a:bodyPr/>
          <a:lstStyle/>
          <a:p>
            <a:pPr eaLnBrk="1" hangingPunct="1">
              <a:defRPr/>
            </a:pPr>
            <a:r>
              <a:rPr lang="en-US" sz="4000" b="1" dirty="0" smtClean="0">
                <a:latin typeface="Arial Black" pitchFamily="34" charset="0"/>
              </a:rPr>
              <a:t>Two views of Origin</a:t>
            </a:r>
          </a:p>
        </p:txBody>
      </p:sp>
      <p:pic>
        <p:nvPicPr>
          <p:cNvPr id="5124" name="Picture 2" desc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14550"/>
            <a:ext cx="4114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295400" y="2514600"/>
            <a:ext cx="6629400" cy="914400"/>
          </a:xfrm>
          <a:prstGeom prst="rect">
            <a:avLst/>
          </a:prstGeom>
          <a:noFill/>
          <a:ln w="9525">
            <a:noFill/>
            <a:miter lim="800000"/>
            <a:headEnd/>
            <a:tailEnd/>
          </a:ln>
          <a:effectLst/>
        </p:spPr>
        <p:txBody>
          <a:bodyPr/>
          <a:lstStyle/>
          <a:p>
            <a:pPr algn="ctr" eaLnBrk="1" hangingPunct="1">
              <a:spcBef>
                <a:spcPct val="20000"/>
              </a:spcBef>
              <a:buClr>
                <a:schemeClr val="hlink"/>
              </a:buClr>
              <a:buSzPct val="60000"/>
              <a:buFont typeface="Wingdings" pitchFamily="2" charset="2"/>
              <a:buNone/>
              <a:defRPr/>
            </a:pPr>
            <a:r>
              <a:rPr lang="en-US" sz="4000" b="1" kern="0" dirty="0">
                <a:effectLst>
                  <a:outerShdw blurRad="38100" dist="38100" dir="2700000" algn="tl">
                    <a:srgbClr val="000000"/>
                  </a:outerShdw>
                </a:effectLst>
                <a:latin typeface="Arial Black" pitchFamily="34" charset="0"/>
              </a:rPr>
              <a:t>vs.</a:t>
            </a:r>
          </a:p>
        </p:txBody>
      </p:sp>
      <p:pic>
        <p:nvPicPr>
          <p:cNvPr id="5128" name="Picture 8" descr="http://pastormattblog.com/wp-content/uploads/2013/10/creation-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6400"/>
            <a:ext cx="4066222" cy="2978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1272" name="Rectangle 8"/>
          <p:cNvSpPr>
            <a:spLocks noGrp="1" noChangeArrowheads="1"/>
          </p:cNvSpPr>
          <p:nvPr>
            <p:ph type="body" idx="1"/>
          </p:nvPr>
        </p:nvSpPr>
        <p:spPr>
          <a:xfrm>
            <a:off x="381000" y="2057400"/>
            <a:ext cx="8382000" cy="3429000"/>
          </a:xfrm>
        </p:spPr>
        <p:txBody>
          <a:bodyPr/>
          <a:lstStyle/>
          <a:p>
            <a:pPr marL="57150" indent="-57150" eaLnBrk="1" hangingPunct="1">
              <a:buFontTx/>
              <a:buNone/>
              <a:defRPr/>
            </a:pPr>
            <a:r>
              <a:rPr lang="en-US" sz="4000" dirty="0" smtClean="0"/>
              <a:t>“</a:t>
            </a:r>
            <a:r>
              <a:rPr lang="en-US" sz="4000" kern="1200" dirty="0" smtClean="0"/>
              <a:t>YOU, LORD, IN THE BEGINNING LAID THE FOUNDATION OF THE EARTH, AND THE HEAVENS ARE THE </a:t>
            </a:r>
            <a:r>
              <a:rPr lang="en-US" sz="4000" u="sng" kern="1200" dirty="0" smtClean="0"/>
              <a:t>WORK OF YOUR HANDS</a:t>
            </a:r>
            <a:r>
              <a:rPr lang="en-US" sz="4000" kern="1200" dirty="0" smtClean="0"/>
              <a:t>.” </a:t>
            </a:r>
            <a:r>
              <a:rPr lang="en-US" sz="4000" b="1" kern="1200" dirty="0" smtClean="0"/>
              <a:t>						    </a:t>
            </a:r>
            <a:r>
              <a:rPr lang="en-US" sz="4000" b="1" kern="1200" dirty="0" smtClean="0">
                <a:solidFill>
                  <a:srgbClr val="FFFF00"/>
                </a:solidFill>
              </a:rPr>
              <a:t>Heb. 1:10</a:t>
            </a:r>
            <a:endParaRPr lang="en-US" sz="4000" b="1" dirty="0" smtClean="0">
              <a:solidFill>
                <a:srgbClr val="FFFF00"/>
              </a:solidFill>
              <a:latin typeface="Arial Black" pitchFamily="34" charset="0"/>
            </a:endParaRPr>
          </a:p>
        </p:txBody>
      </p:sp>
      <p:sp>
        <p:nvSpPr>
          <p:cNvPr id="14339"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7" name="Rectangle 3"/>
          <p:cNvSpPr txBox="1">
            <a:spLocks noChangeArrowheads="1"/>
          </p:cNvSpPr>
          <p:nvPr/>
        </p:nvSpPr>
        <p:spPr bwMode="auto">
          <a:xfrm>
            <a:off x="0" y="685800"/>
            <a:ext cx="9144000" cy="1524000"/>
          </a:xfrm>
          <a:prstGeom prst="rect">
            <a:avLst/>
          </a:prstGeom>
          <a:noFill/>
          <a:ln w="9525">
            <a:noFill/>
            <a:miter lim="800000"/>
            <a:headEnd/>
            <a:tailEnd/>
          </a:ln>
        </p:spPr>
        <p:txBody>
          <a:bodyPr/>
          <a:lstStyle/>
          <a:p>
            <a:pPr marL="342900" indent="-342900" eaLnBrk="1" hangingPunct="1">
              <a:spcBef>
                <a:spcPct val="20000"/>
              </a:spcBef>
              <a:buFont typeface="Wingdings" pitchFamily="2" charset="2"/>
              <a:buNone/>
              <a:defRPr/>
            </a:pPr>
            <a:r>
              <a:rPr lang="en-US" sz="4000" b="1" kern="0" dirty="0">
                <a:latin typeface="Arial Black" pitchFamily="34" charset="0"/>
              </a:rPr>
              <a:t>   Evolution = Natural Processes</a:t>
            </a:r>
          </a:p>
        </p:txBody>
      </p:sp>
      <p:sp>
        <p:nvSpPr>
          <p:cNvPr id="14341" name="TextBox 7"/>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#1</a:t>
            </a:r>
          </a:p>
        </p:txBody>
      </p:sp>
      <p:sp>
        <p:nvSpPr>
          <p:cNvPr id="10" name="Rectangle 2"/>
          <p:cNvSpPr txBox="1">
            <a:spLocks noChangeArrowheads="1"/>
          </p:cNvSpPr>
          <p:nvPr/>
        </p:nvSpPr>
        <p:spPr bwMode="auto">
          <a:xfrm>
            <a:off x="457200" y="0"/>
            <a:ext cx="8686800" cy="838200"/>
          </a:xfrm>
          <a:prstGeom prst="rect">
            <a:avLst/>
          </a:prstGeom>
          <a:noFill/>
          <a:ln w="9525">
            <a:noFill/>
            <a:miter lim="800000"/>
            <a:headEnd/>
            <a:tailEnd/>
          </a:ln>
          <a:effectLst/>
        </p:spPr>
        <p:txBody>
          <a:bodyPr anchor="ctr" anchorCtr="1"/>
          <a:lstStyle/>
          <a:p>
            <a:pPr algn="ctr" eaLnBrk="1" hangingPunct="1">
              <a:defRPr/>
            </a:pPr>
            <a:r>
              <a:rPr lang="en-US" sz="4400" b="1" kern="0" dirty="0">
                <a:solidFill>
                  <a:srgbClr val="99FFCC"/>
                </a:solidFill>
                <a:effectLst>
                  <a:outerShdw blurRad="38100" dist="38100" dir="2700000" algn="tl">
                    <a:srgbClr val="000000"/>
                  </a:outerShdw>
                </a:effectLst>
                <a:latin typeface="Arial Black" pitchFamily="34" charset="0"/>
                <a:ea typeface="+mj-ea"/>
                <a:cs typeface="+mj-cs"/>
              </a:rPr>
              <a:t>Creation = God Created </a:t>
            </a:r>
            <a:endParaRPr lang="en-US" sz="4400" b="1" kern="0" dirty="0">
              <a:solidFill>
                <a:srgbClr val="99FFCC"/>
              </a:solidFill>
              <a:effectLst>
                <a:outerShdw blurRad="38100" dist="38100" dir="2700000" algn="tl">
                  <a:srgbClr val="000000"/>
                </a:outerShdw>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1272" name="Rectangle 8"/>
          <p:cNvSpPr>
            <a:spLocks noGrp="1" noChangeArrowheads="1"/>
          </p:cNvSpPr>
          <p:nvPr>
            <p:ph type="body" idx="1"/>
          </p:nvPr>
        </p:nvSpPr>
        <p:spPr>
          <a:xfrm>
            <a:off x="381000" y="2057400"/>
            <a:ext cx="8382000" cy="3429000"/>
          </a:xfrm>
        </p:spPr>
        <p:txBody>
          <a:bodyPr/>
          <a:lstStyle/>
          <a:p>
            <a:pPr marL="57150" indent="-57150" eaLnBrk="1" hangingPunct="1">
              <a:buFontTx/>
              <a:buNone/>
              <a:defRPr/>
            </a:pPr>
            <a:r>
              <a:rPr lang="en-US" sz="4000" dirty="0" smtClean="0"/>
              <a:t>“</a:t>
            </a:r>
            <a:r>
              <a:rPr lang="en-US" sz="4000" kern="1200" dirty="0" smtClean="0"/>
              <a:t>He has made the earth by His power, He has established the world by His wisdom, and has stretched out the heavens at His discretion.”</a:t>
            </a:r>
            <a:r>
              <a:rPr lang="en-US" sz="4000" b="1" kern="1200" dirty="0" smtClean="0"/>
              <a:t>						               </a:t>
            </a:r>
            <a:r>
              <a:rPr lang="en-US" sz="4000" b="1" kern="1200" dirty="0" smtClean="0">
                <a:solidFill>
                  <a:srgbClr val="FFFF00"/>
                </a:solidFill>
              </a:rPr>
              <a:t>Jer. 10:12</a:t>
            </a:r>
            <a:endParaRPr lang="en-US" sz="4000" b="1" dirty="0" smtClean="0">
              <a:solidFill>
                <a:srgbClr val="FFFF00"/>
              </a:solidFill>
              <a:latin typeface="Arial Black" pitchFamily="34" charset="0"/>
            </a:endParaRPr>
          </a:p>
        </p:txBody>
      </p:sp>
      <p:sp>
        <p:nvSpPr>
          <p:cNvPr id="15363"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7" name="Rectangle 3"/>
          <p:cNvSpPr txBox="1">
            <a:spLocks noChangeArrowheads="1"/>
          </p:cNvSpPr>
          <p:nvPr/>
        </p:nvSpPr>
        <p:spPr bwMode="auto">
          <a:xfrm>
            <a:off x="0" y="685800"/>
            <a:ext cx="9144000" cy="1524000"/>
          </a:xfrm>
          <a:prstGeom prst="rect">
            <a:avLst/>
          </a:prstGeom>
          <a:noFill/>
          <a:ln w="9525">
            <a:noFill/>
            <a:miter lim="800000"/>
            <a:headEnd/>
            <a:tailEnd/>
          </a:ln>
        </p:spPr>
        <p:txBody>
          <a:bodyPr/>
          <a:lstStyle/>
          <a:p>
            <a:pPr marL="342900" indent="-342900" eaLnBrk="1" hangingPunct="1">
              <a:spcBef>
                <a:spcPct val="20000"/>
              </a:spcBef>
              <a:buFont typeface="Wingdings" pitchFamily="2" charset="2"/>
              <a:buNone/>
              <a:defRPr/>
            </a:pPr>
            <a:r>
              <a:rPr lang="en-US" sz="4000" b="1" kern="0" dirty="0">
                <a:latin typeface="Arial Black" pitchFamily="34" charset="0"/>
              </a:rPr>
              <a:t>   Evolution = Natural Processes</a:t>
            </a:r>
          </a:p>
        </p:txBody>
      </p:sp>
      <p:sp>
        <p:nvSpPr>
          <p:cNvPr id="15365" name="TextBox 7"/>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#1</a:t>
            </a:r>
          </a:p>
        </p:txBody>
      </p:sp>
      <p:sp>
        <p:nvSpPr>
          <p:cNvPr id="10" name="Rectangle 2"/>
          <p:cNvSpPr txBox="1">
            <a:spLocks noChangeArrowheads="1"/>
          </p:cNvSpPr>
          <p:nvPr/>
        </p:nvSpPr>
        <p:spPr bwMode="auto">
          <a:xfrm>
            <a:off x="457200" y="0"/>
            <a:ext cx="8686800" cy="838200"/>
          </a:xfrm>
          <a:prstGeom prst="rect">
            <a:avLst/>
          </a:prstGeom>
          <a:noFill/>
          <a:ln w="9525">
            <a:noFill/>
            <a:miter lim="800000"/>
            <a:headEnd/>
            <a:tailEnd/>
          </a:ln>
          <a:effectLst/>
        </p:spPr>
        <p:txBody>
          <a:bodyPr anchor="ctr" anchorCtr="1"/>
          <a:lstStyle/>
          <a:p>
            <a:pPr algn="ctr" eaLnBrk="1" hangingPunct="1">
              <a:defRPr/>
            </a:pPr>
            <a:r>
              <a:rPr lang="en-US" sz="4400" b="1" kern="0" dirty="0">
                <a:solidFill>
                  <a:srgbClr val="99FFCC"/>
                </a:solidFill>
                <a:effectLst>
                  <a:outerShdw blurRad="38100" dist="38100" dir="2700000" algn="tl">
                    <a:srgbClr val="000000"/>
                  </a:outerShdw>
                </a:effectLst>
                <a:latin typeface="Arial Black" pitchFamily="34" charset="0"/>
                <a:ea typeface="+mj-ea"/>
                <a:cs typeface="+mj-cs"/>
              </a:rPr>
              <a:t>Creation = God Created </a:t>
            </a:r>
            <a:endParaRPr lang="en-US" sz="4400" b="1" kern="0" dirty="0">
              <a:solidFill>
                <a:srgbClr val="99FFCC"/>
              </a:solidFill>
              <a:effectLst>
                <a:outerShdw blurRad="38100" dist="38100" dir="2700000" algn="tl">
                  <a:srgbClr val="000000"/>
                </a:outerShdw>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2" name="Rectangle 2"/>
          <p:cNvSpPr>
            <a:spLocks noGrp="1" noChangeArrowheads="1"/>
          </p:cNvSpPr>
          <p:nvPr>
            <p:ph type="title"/>
          </p:nvPr>
        </p:nvSpPr>
        <p:spPr>
          <a:xfrm>
            <a:off x="0" y="0"/>
            <a:ext cx="9144000" cy="1828800"/>
          </a:xfrm>
        </p:spPr>
        <p:txBody>
          <a:bodyPr/>
          <a:lstStyle/>
          <a:p>
            <a:pPr algn="l" eaLnBrk="1" hangingPunct="1">
              <a:defRPr/>
            </a:pPr>
            <a:r>
              <a:rPr lang="en-US" sz="4000" b="1" dirty="0" smtClean="0">
                <a:solidFill>
                  <a:srgbClr val="99FFCC"/>
                </a:solidFill>
              </a:rPr>
              <a:t>            Creation = Six days </a:t>
            </a:r>
            <a:br>
              <a:rPr lang="en-US" sz="4000" b="1" dirty="0" smtClean="0">
                <a:solidFill>
                  <a:srgbClr val="99FFCC"/>
                </a:solidFill>
              </a:rPr>
            </a:br>
            <a:r>
              <a:rPr lang="en-US" sz="4000" b="1" dirty="0" smtClean="0">
                <a:solidFill>
                  <a:srgbClr val="99FFCC"/>
                </a:solidFill>
              </a:rPr>
              <a:t>            </a:t>
            </a:r>
            <a:r>
              <a:rPr lang="en-US" sz="4000" b="1" dirty="0" smtClean="0">
                <a:solidFill>
                  <a:schemeClr val="tx1"/>
                </a:solidFill>
              </a:rPr>
              <a:t>Evolution = Billions of Years</a:t>
            </a:r>
            <a:br>
              <a:rPr lang="en-US" sz="4000" b="1" dirty="0" smtClean="0">
                <a:solidFill>
                  <a:schemeClr val="tx1"/>
                </a:solidFill>
              </a:rPr>
            </a:br>
            <a:endParaRPr lang="en-US" sz="4000" b="1" dirty="0" smtClean="0">
              <a:solidFill>
                <a:schemeClr val="tx1"/>
              </a:solidFill>
            </a:endParaRPr>
          </a:p>
        </p:txBody>
      </p:sp>
      <p:sp>
        <p:nvSpPr>
          <p:cNvPr id="17411" name="Rectangle 3"/>
          <p:cNvSpPr>
            <a:spLocks noGrp="1" noChangeArrowheads="1"/>
          </p:cNvSpPr>
          <p:nvPr>
            <p:ph type="body" idx="1"/>
          </p:nvPr>
        </p:nvSpPr>
        <p:spPr>
          <a:xfrm>
            <a:off x="457200" y="5334000"/>
            <a:ext cx="8686800" cy="1101725"/>
          </a:xfrm>
        </p:spPr>
        <p:txBody>
          <a:bodyPr/>
          <a:lstStyle/>
          <a:p>
            <a:pPr eaLnBrk="1" hangingPunct="1">
              <a:defRPr/>
            </a:pPr>
            <a:r>
              <a:rPr lang="en-US" sz="3600" b="1" dirty="0" smtClean="0"/>
              <a:t>Evolution claims it took 10 to 20 billion years</a:t>
            </a:r>
          </a:p>
        </p:txBody>
      </p:sp>
      <p:sp>
        <p:nvSpPr>
          <p:cNvPr id="16389" name="TextBox 3"/>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#2</a:t>
            </a:r>
          </a:p>
        </p:txBody>
      </p:sp>
      <p:pic>
        <p:nvPicPr>
          <p:cNvPr id="16390" name="Picture 9" descr="http://2.bp.blogspot.com/_4-Z-oFN9K1s/S7Es6PqyinI/AAAAAAAAAHY/FG0izz1UmVY/s1600/evolutionarytreeb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295400"/>
            <a:ext cx="30892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descr="http://4.bp.blogspot.com/_4-Z-oFN9K1s/S7EtBKKs1TI/AAAAAAAAAHg/sa4vtrXDQbY/s1600/evolutionarytreebi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1295400"/>
            <a:ext cx="30892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371600"/>
            <a:ext cx="7772400" cy="1143000"/>
          </a:xfrm>
        </p:spPr>
        <p:txBody>
          <a:bodyPr/>
          <a:lstStyle/>
          <a:p>
            <a:pPr eaLnBrk="1" hangingPunct="1"/>
            <a:r>
              <a:rPr lang="en-US" altLang="en-US" smtClean="0">
                <a:latin typeface="Arial Black" pitchFamily="34" charset="0"/>
              </a:rPr>
              <a:t>Bible says it was 6 days</a:t>
            </a:r>
          </a:p>
        </p:txBody>
      </p:sp>
      <p:sp>
        <p:nvSpPr>
          <p:cNvPr id="17411" name="Rectangle 3"/>
          <p:cNvSpPr>
            <a:spLocks noGrp="1" noChangeArrowheads="1"/>
          </p:cNvSpPr>
          <p:nvPr>
            <p:ph type="body" idx="1"/>
          </p:nvPr>
        </p:nvSpPr>
        <p:spPr>
          <a:xfrm>
            <a:off x="0" y="2590800"/>
            <a:ext cx="8839200" cy="3352800"/>
          </a:xfrm>
        </p:spPr>
        <p:txBody>
          <a:bodyPr/>
          <a:lstStyle/>
          <a:p>
            <a:pPr eaLnBrk="1" hangingPunct="1"/>
            <a:r>
              <a:rPr lang="en-US" altLang="en-US" sz="4000" smtClean="0">
                <a:latin typeface="Arial Black" pitchFamily="34" charset="0"/>
              </a:rPr>
              <a:t>Day = was it 24 hours ?</a:t>
            </a:r>
          </a:p>
          <a:p>
            <a:pPr eaLnBrk="1" hangingPunct="1"/>
            <a:r>
              <a:rPr lang="en-US" altLang="en-US" sz="4000" smtClean="0">
                <a:latin typeface="Arial Black" pitchFamily="34" charset="0"/>
              </a:rPr>
              <a:t>Some say billions of years</a:t>
            </a:r>
          </a:p>
          <a:p>
            <a:pPr eaLnBrk="1" hangingPunct="1"/>
            <a:r>
              <a:rPr lang="en-US" altLang="en-US" sz="4000" smtClean="0">
                <a:latin typeface="Arial Black" pitchFamily="34" charset="0"/>
              </a:rPr>
              <a:t>Hebrew  = “yom”</a:t>
            </a:r>
          </a:p>
          <a:p>
            <a:pPr eaLnBrk="1" hangingPunct="1"/>
            <a:r>
              <a:rPr lang="en-US" altLang="en-US" sz="4000" smtClean="0">
                <a:latin typeface="Arial Black" pitchFamily="34" charset="0"/>
              </a:rPr>
              <a:t>Ex. 20:8-11 </a:t>
            </a:r>
          </a:p>
        </p:txBody>
      </p:sp>
      <p:sp>
        <p:nvSpPr>
          <p:cNvPr id="17412"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6" name="Rectangle 2"/>
          <p:cNvSpPr txBox="1">
            <a:spLocks noChangeArrowheads="1"/>
          </p:cNvSpPr>
          <p:nvPr/>
        </p:nvSpPr>
        <p:spPr bwMode="auto">
          <a:xfrm>
            <a:off x="0" y="0"/>
            <a:ext cx="9144000" cy="1828800"/>
          </a:xfrm>
          <a:prstGeom prst="rect">
            <a:avLst/>
          </a:prstGeom>
          <a:noFill/>
          <a:ln w="9525">
            <a:noFill/>
            <a:miter lim="800000"/>
            <a:headEnd/>
            <a:tailEnd/>
          </a:ln>
        </p:spPr>
        <p:txBody>
          <a:bodyPr anchor="ctr"/>
          <a:lstStyle/>
          <a:p>
            <a:pPr eaLnBrk="1" hangingPunct="1">
              <a:defRPr/>
            </a:pPr>
            <a:r>
              <a:rPr lang="en-US" sz="4000" b="1" kern="0" dirty="0">
                <a:solidFill>
                  <a:srgbClr val="99FFCC"/>
                </a:solidFill>
                <a:effectLst>
                  <a:outerShdw blurRad="38100" dist="38100" dir="2700000" algn="tl">
                    <a:srgbClr val="000000">
                      <a:alpha val="43137"/>
                    </a:srgbClr>
                  </a:outerShdw>
                </a:effectLst>
                <a:latin typeface="Arial" pitchFamily="34" charset="0"/>
                <a:ea typeface="+mj-ea"/>
                <a:cs typeface="Arial" pitchFamily="34" charset="0"/>
              </a:rPr>
              <a:t>             Creation = Six days </a:t>
            </a:r>
            <a:r>
              <a:rPr lang="en-US" sz="40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t/>
            </a:r>
            <a:br>
              <a:rPr lang="en-US" sz="40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br>
            <a:r>
              <a:rPr lang="en-US" sz="40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t>             </a:t>
            </a:r>
            <a:r>
              <a:rPr lang="en-US" sz="4000" b="1" kern="0" dirty="0">
                <a:effectLst>
                  <a:outerShdw blurRad="38100" dist="38100" dir="2700000" algn="tl">
                    <a:srgbClr val="000000">
                      <a:alpha val="43137"/>
                    </a:srgbClr>
                  </a:outerShdw>
                </a:effectLst>
                <a:latin typeface="Arial" pitchFamily="34" charset="0"/>
                <a:ea typeface="+mj-ea"/>
                <a:cs typeface="Arial" pitchFamily="34" charset="0"/>
              </a:rPr>
              <a:t>Evolution = Billions of Years</a:t>
            </a:r>
            <a:br>
              <a:rPr lang="en-US" sz="4000" b="1" kern="0" dirty="0">
                <a:effectLst>
                  <a:outerShdw blurRad="38100" dist="38100" dir="2700000" algn="tl">
                    <a:srgbClr val="000000">
                      <a:alpha val="43137"/>
                    </a:srgbClr>
                  </a:outerShdw>
                </a:effectLst>
                <a:latin typeface="Arial" pitchFamily="34" charset="0"/>
                <a:ea typeface="+mj-ea"/>
                <a:cs typeface="Arial" pitchFamily="34" charset="0"/>
              </a:rPr>
            </a:br>
            <a:endParaRPr lang="en-US" sz="4000" b="1" kern="0" dirty="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7414" name="TextBox 7"/>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#2</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371600"/>
            <a:ext cx="7772400" cy="1143000"/>
          </a:xfrm>
        </p:spPr>
        <p:txBody>
          <a:bodyPr/>
          <a:lstStyle/>
          <a:p>
            <a:pPr eaLnBrk="1" hangingPunct="1"/>
            <a:r>
              <a:rPr lang="en-US" altLang="en-US" smtClean="0">
                <a:latin typeface="Arial Black" pitchFamily="34" charset="0"/>
              </a:rPr>
              <a:t>Bible says it was 6 days</a:t>
            </a:r>
          </a:p>
        </p:txBody>
      </p:sp>
      <p:sp>
        <p:nvSpPr>
          <p:cNvPr id="18435" name="Rectangle 3"/>
          <p:cNvSpPr>
            <a:spLocks noGrp="1" noChangeArrowheads="1"/>
          </p:cNvSpPr>
          <p:nvPr>
            <p:ph type="body" idx="1"/>
          </p:nvPr>
        </p:nvSpPr>
        <p:spPr>
          <a:xfrm>
            <a:off x="0" y="2362200"/>
            <a:ext cx="9144000" cy="4495800"/>
          </a:xfrm>
        </p:spPr>
        <p:txBody>
          <a:bodyPr/>
          <a:lstStyle/>
          <a:p>
            <a:pPr marL="57150" indent="-57150">
              <a:buFontTx/>
              <a:buNone/>
              <a:defRPr/>
            </a:pPr>
            <a:r>
              <a:rPr lang="en-US" dirty="0" smtClean="0"/>
              <a:t>“Remember </a:t>
            </a:r>
            <a:r>
              <a:rPr lang="en-US" dirty="0"/>
              <a:t>the Sabbath day, to keep it holy</a:t>
            </a:r>
            <a:r>
              <a:rPr lang="en-US" dirty="0" smtClean="0"/>
              <a:t>. </a:t>
            </a:r>
            <a:r>
              <a:rPr lang="en-US" u="sng" dirty="0" smtClean="0"/>
              <a:t>Six days</a:t>
            </a:r>
            <a:r>
              <a:rPr lang="en-US" dirty="0" smtClean="0"/>
              <a:t> you shall labor and do all your work, but the </a:t>
            </a:r>
            <a:r>
              <a:rPr lang="en-US" u="sng" dirty="0" smtClean="0"/>
              <a:t>seventh day</a:t>
            </a:r>
            <a:r>
              <a:rPr lang="en-US" dirty="0" smtClean="0"/>
              <a:t> is the Sabbath of the LORD your God. In it you shall do no work...” </a:t>
            </a:r>
          </a:p>
          <a:p>
            <a:pPr marL="57150" indent="-57150">
              <a:buFontTx/>
              <a:buNone/>
              <a:defRPr/>
            </a:pPr>
            <a:r>
              <a:rPr lang="en-US" dirty="0" smtClean="0"/>
              <a:t>“For in </a:t>
            </a:r>
            <a:r>
              <a:rPr lang="en-US" u="sng" dirty="0" smtClean="0"/>
              <a:t>six days the LORD made the heavens and the earth</a:t>
            </a:r>
            <a:r>
              <a:rPr lang="en-US" dirty="0" smtClean="0"/>
              <a:t>, the sea, and all that is in them, and rested the seventh day. Therefore the LORD blessed the Sabbath day and hallowed it.”				</a:t>
            </a:r>
            <a:r>
              <a:rPr lang="en-US" b="1" dirty="0" smtClean="0">
                <a:solidFill>
                  <a:srgbClr val="FFFF00"/>
                </a:solidFill>
              </a:rPr>
              <a:t>Ex. 20:8-11</a:t>
            </a:r>
          </a:p>
          <a:p>
            <a:pPr eaLnBrk="1" hangingPunct="1">
              <a:buFontTx/>
              <a:buNone/>
              <a:defRPr/>
            </a:pPr>
            <a:endParaRPr lang="en-US" dirty="0" smtClean="0"/>
          </a:p>
        </p:txBody>
      </p:sp>
      <p:sp>
        <p:nvSpPr>
          <p:cNvPr id="18436"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6" name="Rectangle 2"/>
          <p:cNvSpPr txBox="1">
            <a:spLocks noChangeArrowheads="1"/>
          </p:cNvSpPr>
          <p:nvPr/>
        </p:nvSpPr>
        <p:spPr bwMode="auto">
          <a:xfrm>
            <a:off x="0" y="0"/>
            <a:ext cx="9144000" cy="1828800"/>
          </a:xfrm>
          <a:prstGeom prst="rect">
            <a:avLst/>
          </a:prstGeom>
          <a:noFill/>
          <a:ln w="9525">
            <a:noFill/>
            <a:miter lim="800000"/>
            <a:headEnd/>
            <a:tailEnd/>
          </a:ln>
        </p:spPr>
        <p:txBody>
          <a:bodyPr anchor="ctr"/>
          <a:lstStyle/>
          <a:p>
            <a:pPr eaLnBrk="1" hangingPunct="1">
              <a:defRPr/>
            </a:pPr>
            <a:r>
              <a:rPr lang="en-US" sz="4000" b="1" kern="0" dirty="0">
                <a:solidFill>
                  <a:srgbClr val="99FFCC"/>
                </a:solidFill>
                <a:effectLst>
                  <a:outerShdw blurRad="38100" dist="38100" dir="2700000" algn="tl">
                    <a:srgbClr val="000000">
                      <a:alpha val="43137"/>
                    </a:srgbClr>
                  </a:outerShdw>
                </a:effectLst>
                <a:latin typeface="Arial" pitchFamily="34" charset="0"/>
                <a:ea typeface="+mj-ea"/>
                <a:cs typeface="Arial" pitchFamily="34" charset="0"/>
              </a:rPr>
              <a:t>             Creation = Six days </a:t>
            </a:r>
            <a:r>
              <a:rPr lang="en-US" sz="40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t/>
            </a:r>
            <a:br>
              <a:rPr lang="en-US" sz="40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br>
            <a:r>
              <a:rPr lang="en-US" sz="40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t>             </a:t>
            </a:r>
            <a:r>
              <a:rPr lang="en-US" sz="4000" b="1" kern="0" dirty="0">
                <a:effectLst>
                  <a:outerShdw blurRad="38100" dist="38100" dir="2700000" algn="tl">
                    <a:srgbClr val="000000">
                      <a:alpha val="43137"/>
                    </a:srgbClr>
                  </a:outerShdw>
                </a:effectLst>
                <a:latin typeface="Arial" pitchFamily="34" charset="0"/>
                <a:ea typeface="+mj-ea"/>
                <a:cs typeface="Arial" pitchFamily="34" charset="0"/>
              </a:rPr>
              <a:t>Evolution = Billions of Years</a:t>
            </a:r>
            <a:br>
              <a:rPr lang="en-US" sz="4000" b="1" kern="0" dirty="0">
                <a:effectLst>
                  <a:outerShdw blurRad="38100" dist="38100" dir="2700000" algn="tl">
                    <a:srgbClr val="000000">
                      <a:alpha val="43137"/>
                    </a:srgbClr>
                  </a:outerShdw>
                </a:effectLst>
                <a:latin typeface="Arial" pitchFamily="34" charset="0"/>
                <a:ea typeface="+mj-ea"/>
                <a:cs typeface="Arial" pitchFamily="34" charset="0"/>
              </a:rPr>
            </a:br>
            <a:endParaRPr lang="en-US" sz="4000" b="1" kern="0" dirty="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8438" name="TextBox 7"/>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#2</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0"/>
            <a:ext cx="9144000" cy="11430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22530" name="Rectangle 2"/>
          <p:cNvSpPr>
            <a:spLocks noGrp="1" noChangeArrowheads="1"/>
          </p:cNvSpPr>
          <p:nvPr>
            <p:ph type="title"/>
          </p:nvPr>
        </p:nvSpPr>
        <p:spPr>
          <a:xfrm>
            <a:off x="762000" y="0"/>
            <a:ext cx="8382000" cy="1676400"/>
          </a:xfrm>
        </p:spPr>
        <p:txBody>
          <a:bodyPr/>
          <a:lstStyle/>
          <a:p>
            <a:pPr algn="l" eaLnBrk="1" hangingPunct="1">
              <a:defRPr/>
            </a:pPr>
            <a:r>
              <a:rPr lang="en-US" sz="4000" b="1" dirty="0" smtClean="0">
                <a:solidFill>
                  <a:srgbClr val="99FFCC"/>
                </a:solidFill>
              </a:rPr>
              <a:t>Creation = Life came from God </a:t>
            </a:r>
            <a:r>
              <a:rPr lang="en-US" sz="4000" b="1" dirty="0" smtClean="0">
                <a:solidFill>
                  <a:schemeClr val="tx1"/>
                </a:solidFill>
              </a:rPr>
              <a:t>Evolution = Life from Non-Living</a:t>
            </a:r>
            <a:r>
              <a:rPr lang="en-US" b="1" dirty="0" smtClean="0">
                <a:solidFill>
                  <a:schemeClr val="tx1"/>
                </a:solidFill>
              </a:rPr>
              <a:t/>
            </a:r>
            <a:br>
              <a:rPr lang="en-US" b="1" dirty="0" smtClean="0">
                <a:solidFill>
                  <a:schemeClr val="tx1"/>
                </a:solidFill>
              </a:rPr>
            </a:br>
            <a:endParaRPr lang="en-US" b="1" dirty="0" smtClean="0">
              <a:solidFill>
                <a:schemeClr val="tx1"/>
              </a:solidFill>
            </a:endParaRPr>
          </a:p>
        </p:txBody>
      </p:sp>
      <p:sp>
        <p:nvSpPr>
          <p:cNvPr id="22531" name="Rectangle 3"/>
          <p:cNvSpPr>
            <a:spLocks noGrp="1" noChangeArrowheads="1"/>
          </p:cNvSpPr>
          <p:nvPr>
            <p:ph type="body" idx="1"/>
          </p:nvPr>
        </p:nvSpPr>
        <p:spPr>
          <a:xfrm>
            <a:off x="0" y="1219200"/>
            <a:ext cx="9144000" cy="1905000"/>
          </a:xfrm>
        </p:spPr>
        <p:txBody>
          <a:bodyPr/>
          <a:lstStyle/>
          <a:p>
            <a:pPr algn="ctr" eaLnBrk="1" hangingPunct="1">
              <a:buFont typeface="Wingdings" pitchFamily="2" charset="2"/>
              <a:buNone/>
              <a:defRPr/>
            </a:pPr>
            <a:r>
              <a:rPr lang="en-US" sz="4000" b="1" dirty="0" smtClean="0"/>
              <a:t>Spontaneous Generation</a:t>
            </a:r>
          </a:p>
        </p:txBody>
      </p:sp>
      <p:sp>
        <p:nvSpPr>
          <p:cNvPr id="19461" name="TextBox 3"/>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#3</a:t>
            </a:r>
          </a:p>
        </p:txBody>
      </p:sp>
      <p:pic>
        <p:nvPicPr>
          <p:cNvPr id="19462" name="Picture 9" descr="http://www.madgene.com/data/media/3/3d-explo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6096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7"/>
          <p:cNvSpPr>
            <a:spLocks noChangeArrowheads="1"/>
          </p:cNvSpPr>
          <p:nvPr/>
        </p:nvSpPr>
        <p:spPr bwMode="auto">
          <a:xfrm>
            <a:off x="1371600" y="6248400"/>
            <a:ext cx="6400800" cy="609600"/>
          </a:xfrm>
          <a:prstGeom prst="rect">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219200"/>
            <a:ext cx="7772400" cy="1143000"/>
          </a:xfrm>
        </p:spPr>
        <p:txBody>
          <a:bodyPr/>
          <a:lstStyle/>
          <a:p>
            <a:pPr eaLnBrk="1" hangingPunct="1"/>
            <a:r>
              <a:rPr lang="en-US" altLang="en-US" smtClean="0">
                <a:latin typeface="Arial Black" pitchFamily="34" charset="0"/>
              </a:rPr>
              <a:t>Bible says ………</a:t>
            </a:r>
          </a:p>
        </p:txBody>
      </p:sp>
      <p:sp>
        <p:nvSpPr>
          <p:cNvPr id="20483" name="Rectangle 3"/>
          <p:cNvSpPr>
            <a:spLocks noGrp="1" noChangeArrowheads="1"/>
          </p:cNvSpPr>
          <p:nvPr>
            <p:ph type="body" idx="1"/>
          </p:nvPr>
        </p:nvSpPr>
        <p:spPr>
          <a:xfrm>
            <a:off x="304800" y="2590800"/>
            <a:ext cx="8610600" cy="2362200"/>
          </a:xfrm>
        </p:spPr>
        <p:txBody>
          <a:bodyPr/>
          <a:lstStyle/>
          <a:p>
            <a:pPr eaLnBrk="1" hangingPunct="1"/>
            <a:r>
              <a:rPr lang="en-US" altLang="en-US" sz="4000" smtClean="0">
                <a:latin typeface="Arial Black" pitchFamily="34" charset="0"/>
              </a:rPr>
              <a:t>Life created by God – </a:t>
            </a:r>
            <a:r>
              <a:rPr lang="en-US" altLang="en-US" sz="4000" smtClean="0">
                <a:solidFill>
                  <a:srgbClr val="FFFF00"/>
                </a:solidFill>
                <a:latin typeface="Arial Black" pitchFamily="34" charset="0"/>
              </a:rPr>
              <a:t>Gen. 1</a:t>
            </a:r>
          </a:p>
          <a:p>
            <a:pPr eaLnBrk="1" hangingPunct="1"/>
            <a:r>
              <a:rPr lang="en-US" altLang="en-US" sz="4000" smtClean="0">
                <a:latin typeface="Arial Black" pitchFamily="34" charset="0"/>
              </a:rPr>
              <a:t>We are offspring of God</a:t>
            </a:r>
          </a:p>
        </p:txBody>
      </p:sp>
      <p:sp>
        <p:nvSpPr>
          <p:cNvPr id="20484" name="Rectangle 4"/>
          <p:cNvSpPr>
            <a:spLocks noChangeArrowheads="1"/>
          </p:cNvSpPr>
          <p:nvPr/>
        </p:nvSpPr>
        <p:spPr bwMode="auto">
          <a:xfrm>
            <a:off x="0" y="0"/>
            <a:ext cx="9144000" cy="11430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6" name="Rectangle 2"/>
          <p:cNvSpPr txBox="1">
            <a:spLocks noChangeArrowheads="1"/>
          </p:cNvSpPr>
          <p:nvPr/>
        </p:nvSpPr>
        <p:spPr bwMode="auto">
          <a:xfrm>
            <a:off x="914400" y="0"/>
            <a:ext cx="8229600" cy="1676400"/>
          </a:xfrm>
          <a:prstGeom prst="rect">
            <a:avLst/>
          </a:prstGeom>
          <a:noFill/>
          <a:ln w="9525">
            <a:noFill/>
            <a:miter lim="800000"/>
            <a:headEnd/>
            <a:tailEnd/>
          </a:ln>
        </p:spPr>
        <p:txBody>
          <a:bodyPr anchor="ctr"/>
          <a:lstStyle/>
          <a:p>
            <a:pPr eaLnBrk="1" hangingPunct="1">
              <a:defRPr/>
            </a:pPr>
            <a:r>
              <a:rPr lang="en-US" sz="4000" b="1" kern="0" dirty="0">
                <a:solidFill>
                  <a:srgbClr val="99FFCC"/>
                </a:solidFill>
                <a:effectLst>
                  <a:outerShdw blurRad="38100" dist="38100" dir="2700000" algn="tl">
                    <a:srgbClr val="000000">
                      <a:alpha val="43137"/>
                    </a:srgbClr>
                  </a:outerShdw>
                </a:effectLst>
                <a:latin typeface="Arial" pitchFamily="34" charset="0"/>
                <a:ea typeface="+mj-ea"/>
                <a:cs typeface="Arial" pitchFamily="34" charset="0"/>
              </a:rPr>
              <a:t>Creation = Life came from God </a:t>
            </a:r>
            <a:r>
              <a:rPr lang="en-US" sz="4000" b="1" kern="0" dirty="0">
                <a:effectLst>
                  <a:outerShdw blurRad="38100" dist="38100" dir="2700000" algn="tl">
                    <a:srgbClr val="000000">
                      <a:alpha val="43137"/>
                    </a:srgbClr>
                  </a:outerShdw>
                </a:effectLst>
                <a:latin typeface="Arial" pitchFamily="34" charset="0"/>
                <a:ea typeface="+mj-ea"/>
                <a:cs typeface="Arial" pitchFamily="34" charset="0"/>
              </a:rPr>
              <a:t>Evolution = Life from Non-Living</a:t>
            </a:r>
            <a:r>
              <a:rPr lang="en-US" sz="4400" b="1" kern="0" dirty="0">
                <a:effectLst>
                  <a:outerShdw blurRad="38100" dist="38100" dir="2700000" algn="tl">
                    <a:srgbClr val="000000">
                      <a:alpha val="43137"/>
                    </a:srgbClr>
                  </a:outerShdw>
                </a:effectLst>
                <a:latin typeface="Arial" pitchFamily="34" charset="0"/>
                <a:ea typeface="+mj-ea"/>
                <a:cs typeface="Arial" pitchFamily="34" charset="0"/>
              </a:rPr>
              <a:t/>
            </a:r>
            <a:br>
              <a:rPr lang="en-US" sz="4400" b="1" kern="0" dirty="0">
                <a:effectLst>
                  <a:outerShdw blurRad="38100" dist="38100" dir="2700000" algn="tl">
                    <a:srgbClr val="000000">
                      <a:alpha val="43137"/>
                    </a:srgbClr>
                  </a:outerShdw>
                </a:effectLst>
                <a:latin typeface="Arial" pitchFamily="34" charset="0"/>
                <a:ea typeface="+mj-ea"/>
                <a:cs typeface="Arial" pitchFamily="34" charset="0"/>
              </a:rPr>
            </a:br>
            <a:endParaRPr lang="en-US" sz="4400" b="1" kern="0" dirty="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0486" name="TextBox 7"/>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#3</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457200" y="0"/>
            <a:ext cx="8229600" cy="1139825"/>
          </a:xfrm>
          <a:solidFill>
            <a:schemeClr val="bg1">
              <a:lumMod val="75000"/>
            </a:schemeClr>
          </a:solidFill>
          <a:ln>
            <a:solidFill>
              <a:schemeClr val="tx1"/>
            </a:solidFill>
          </a:ln>
        </p:spPr>
        <p:txBody>
          <a:bodyPr/>
          <a:lstStyle/>
          <a:p>
            <a:pPr eaLnBrk="1" hangingPunct="1">
              <a:defRPr/>
            </a:pPr>
            <a:r>
              <a:rPr lang="en-US" b="1" u="sng" dirty="0" smtClean="0">
                <a:solidFill>
                  <a:srgbClr val="FFFF00"/>
                </a:solidFill>
                <a:effectLst/>
                <a:latin typeface="Arial Black" pitchFamily="34" charset="0"/>
              </a:rPr>
              <a:t>Law of Biogenesis</a:t>
            </a:r>
          </a:p>
        </p:txBody>
      </p:sp>
      <p:sp>
        <p:nvSpPr>
          <p:cNvPr id="44035" name="Rectangle 1027"/>
          <p:cNvSpPr>
            <a:spLocks noGrp="1" noChangeArrowheads="1"/>
          </p:cNvSpPr>
          <p:nvPr>
            <p:ph type="body" idx="1"/>
          </p:nvPr>
        </p:nvSpPr>
        <p:spPr>
          <a:xfrm>
            <a:off x="457200" y="1219200"/>
            <a:ext cx="8686800" cy="2590800"/>
          </a:xfrm>
        </p:spPr>
        <p:txBody>
          <a:bodyPr/>
          <a:lstStyle/>
          <a:p>
            <a:pPr eaLnBrk="1" hangingPunct="1">
              <a:defRPr/>
            </a:pPr>
            <a:r>
              <a:rPr lang="en-US" sz="3600" dirty="0" smtClean="0">
                <a:latin typeface="Arial Black" pitchFamily="34" charset="0"/>
              </a:rPr>
              <a:t>“Life comes from Life”</a:t>
            </a:r>
          </a:p>
          <a:p>
            <a:pPr eaLnBrk="1" hangingPunct="1">
              <a:defRPr/>
            </a:pPr>
            <a:r>
              <a:rPr lang="en-US" sz="3600" dirty="0" smtClean="0">
                <a:latin typeface="Arial Black" pitchFamily="34" charset="0"/>
              </a:rPr>
              <a:t>Non living matter cannot produce life!</a:t>
            </a:r>
          </a:p>
          <a:p>
            <a:pPr eaLnBrk="1" hangingPunct="1">
              <a:defRPr/>
            </a:pPr>
            <a:r>
              <a:rPr lang="en-US" sz="3600" dirty="0" smtClean="0">
                <a:latin typeface="Arial Black" pitchFamily="34" charset="0"/>
              </a:rPr>
              <a:t>Acts 14:15 – “Living God”</a:t>
            </a:r>
          </a:p>
        </p:txBody>
      </p:sp>
      <p:sp>
        <p:nvSpPr>
          <p:cNvPr id="21508" name="Oval 1028"/>
          <p:cNvSpPr>
            <a:spLocks noChangeArrowheads="1"/>
          </p:cNvSpPr>
          <p:nvPr/>
        </p:nvSpPr>
        <p:spPr bwMode="auto">
          <a:xfrm>
            <a:off x="1066800" y="3962400"/>
            <a:ext cx="7315200" cy="2133600"/>
          </a:xfrm>
          <a:prstGeom prst="ellipse">
            <a:avLst/>
          </a:prstGeom>
          <a:solidFill>
            <a:schemeClr val="bg2"/>
          </a:solidFill>
          <a:ln w="9525">
            <a:solidFill>
              <a:schemeClr val="tx1"/>
            </a:solidFill>
            <a:round/>
            <a:headEnd/>
            <a:tailEnd/>
          </a:ln>
        </p:spPr>
        <p:txBody>
          <a:bodyPr wrap="none" anchor="ct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pPr>
            <a:r>
              <a:rPr lang="en-US" altLang="en-US" sz="4000">
                <a:latin typeface="Arial Black" pitchFamily="34" charset="0"/>
              </a:rPr>
              <a:t>Evolution contradicts</a:t>
            </a:r>
          </a:p>
          <a:p>
            <a:pPr algn="ctr">
              <a:spcBef>
                <a:spcPct val="0"/>
              </a:spcBef>
              <a:buClrTx/>
              <a:buSzTx/>
              <a:buFontTx/>
              <a:buNone/>
            </a:pPr>
            <a:r>
              <a:rPr lang="en-US" altLang="en-US" sz="4000">
                <a:latin typeface="Arial Black" pitchFamily="34" charset="0"/>
              </a:rPr>
              <a:t>Science &amp; Bible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1295400"/>
          </a:xfrm>
          <a:prstGeom prst="rect">
            <a:avLst/>
          </a:prstGeom>
          <a:solidFill>
            <a:srgbClr val="5D288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26626" name="Rectangle 2"/>
          <p:cNvSpPr>
            <a:spLocks noGrp="1" noChangeArrowheads="1"/>
          </p:cNvSpPr>
          <p:nvPr>
            <p:ph type="title"/>
          </p:nvPr>
        </p:nvSpPr>
        <p:spPr>
          <a:xfrm>
            <a:off x="1066800" y="0"/>
            <a:ext cx="8077200" cy="1981200"/>
          </a:xfrm>
        </p:spPr>
        <p:txBody>
          <a:bodyPr/>
          <a:lstStyle/>
          <a:p>
            <a:pPr eaLnBrk="1" hangingPunct="1">
              <a:defRPr/>
            </a:pPr>
            <a:r>
              <a:rPr lang="en-US" b="1" dirty="0" smtClean="0">
                <a:solidFill>
                  <a:srgbClr val="99FFCC"/>
                </a:solidFill>
              </a:rPr>
              <a:t>  Bible = separate and unique</a:t>
            </a:r>
            <a:r>
              <a:rPr lang="en-US" b="1" dirty="0" smtClean="0"/>
              <a:t/>
            </a:r>
            <a:br>
              <a:rPr lang="en-US" b="1" dirty="0" smtClean="0"/>
            </a:br>
            <a:r>
              <a:rPr lang="en-US" b="1" dirty="0" smtClean="0">
                <a:solidFill>
                  <a:schemeClr val="tx1"/>
                </a:solidFill>
              </a:rPr>
              <a:t>Evolution = Man is Animal </a:t>
            </a:r>
            <a:r>
              <a:rPr lang="en-US" b="1" dirty="0" smtClean="0"/>
              <a:t/>
            </a:r>
            <a:br>
              <a:rPr lang="en-US" b="1" dirty="0" smtClean="0"/>
            </a:br>
            <a:endParaRPr lang="en-US" b="1" dirty="0" smtClean="0"/>
          </a:p>
        </p:txBody>
      </p:sp>
      <p:sp>
        <p:nvSpPr>
          <p:cNvPr id="26627" name="Rectangle 3"/>
          <p:cNvSpPr>
            <a:spLocks noGrp="1" noChangeArrowheads="1"/>
          </p:cNvSpPr>
          <p:nvPr>
            <p:ph type="body" idx="1"/>
          </p:nvPr>
        </p:nvSpPr>
        <p:spPr>
          <a:xfrm>
            <a:off x="0" y="4419600"/>
            <a:ext cx="9144000" cy="1828800"/>
          </a:xfrm>
        </p:spPr>
        <p:txBody>
          <a:bodyPr/>
          <a:lstStyle/>
          <a:p>
            <a:pPr eaLnBrk="1" hangingPunct="1">
              <a:defRPr/>
            </a:pPr>
            <a:r>
              <a:rPr lang="en-US" sz="3600" b="1" dirty="0" smtClean="0"/>
              <a:t>Evolution  “…man’s closest living relatives are the apes”</a:t>
            </a:r>
          </a:p>
          <a:p>
            <a:pPr eaLnBrk="1" hangingPunct="1">
              <a:defRPr/>
            </a:pPr>
            <a:r>
              <a:rPr lang="en-US" sz="3600" b="1" dirty="0" smtClean="0">
                <a:solidFill>
                  <a:srgbClr val="FFFF00"/>
                </a:solidFill>
              </a:rPr>
              <a:t>Gen. 1:26</a:t>
            </a:r>
            <a:r>
              <a:rPr lang="en-US" sz="3600" b="1" dirty="0" smtClean="0"/>
              <a:t> – “Our image”</a:t>
            </a:r>
            <a:endParaRPr lang="en-US" sz="3600" b="1" dirty="0" smtClean="0">
              <a:solidFill>
                <a:srgbClr val="FFFF00"/>
              </a:solidFill>
            </a:endParaRPr>
          </a:p>
        </p:txBody>
      </p:sp>
      <p:sp>
        <p:nvSpPr>
          <p:cNvPr id="22533" name="TextBox 3"/>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#4</a:t>
            </a:r>
          </a:p>
        </p:txBody>
      </p:sp>
      <p:pic>
        <p:nvPicPr>
          <p:cNvPr id="22534" name="Picture 2" desc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8486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447800"/>
            <a:ext cx="7772400" cy="1143000"/>
          </a:xfrm>
        </p:spPr>
        <p:txBody>
          <a:bodyPr/>
          <a:lstStyle/>
          <a:p>
            <a:pPr eaLnBrk="1" hangingPunct="1"/>
            <a:r>
              <a:rPr lang="en-US" altLang="en-US" sz="4000" smtClean="0">
                <a:latin typeface="Arial Black" pitchFamily="34" charset="0"/>
              </a:rPr>
              <a:t>Bible – Man was Created in Image of God</a:t>
            </a:r>
          </a:p>
        </p:txBody>
      </p:sp>
      <p:sp>
        <p:nvSpPr>
          <p:cNvPr id="23555" name="Rectangle 3"/>
          <p:cNvSpPr>
            <a:spLocks noGrp="1" noChangeArrowheads="1"/>
          </p:cNvSpPr>
          <p:nvPr>
            <p:ph type="body" idx="1"/>
          </p:nvPr>
        </p:nvSpPr>
        <p:spPr>
          <a:xfrm>
            <a:off x="457200" y="2667000"/>
            <a:ext cx="7772400" cy="3657600"/>
          </a:xfrm>
        </p:spPr>
        <p:txBody>
          <a:bodyPr/>
          <a:lstStyle/>
          <a:p>
            <a:pPr eaLnBrk="1" hangingPunct="1"/>
            <a:r>
              <a:rPr lang="en-US" altLang="en-US" sz="4000" smtClean="0">
                <a:latin typeface="Arial Black" pitchFamily="34" charset="0"/>
              </a:rPr>
              <a:t>Has rational intelligence</a:t>
            </a:r>
          </a:p>
          <a:p>
            <a:pPr eaLnBrk="1" hangingPunct="1"/>
            <a:r>
              <a:rPr lang="en-US" altLang="en-US" sz="4000" smtClean="0">
                <a:latin typeface="Arial Black" pitchFamily="34" charset="0"/>
              </a:rPr>
              <a:t>Has power to choose</a:t>
            </a:r>
          </a:p>
          <a:p>
            <a:pPr eaLnBrk="1" hangingPunct="1"/>
            <a:r>
              <a:rPr lang="en-US" altLang="en-US" sz="4000" smtClean="0">
                <a:latin typeface="Arial Black" pitchFamily="34" charset="0"/>
              </a:rPr>
              <a:t>Has emotions</a:t>
            </a:r>
          </a:p>
          <a:p>
            <a:pPr eaLnBrk="1" hangingPunct="1"/>
            <a:r>
              <a:rPr lang="en-US" altLang="en-US" sz="4000" smtClean="0">
                <a:latin typeface="Arial Black" pitchFamily="34" charset="0"/>
              </a:rPr>
              <a:t>Has a Conscience</a:t>
            </a:r>
          </a:p>
          <a:p>
            <a:pPr eaLnBrk="1" hangingPunct="1"/>
            <a:r>
              <a:rPr lang="en-US" altLang="en-US" sz="4000" smtClean="0">
                <a:latin typeface="Arial Black" pitchFamily="34" charset="0"/>
              </a:rPr>
              <a:t>Has an Eternal Spirit</a:t>
            </a:r>
          </a:p>
        </p:txBody>
      </p:sp>
      <p:sp>
        <p:nvSpPr>
          <p:cNvPr id="23556" name="Rectangle 4"/>
          <p:cNvSpPr>
            <a:spLocks noChangeArrowheads="1"/>
          </p:cNvSpPr>
          <p:nvPr/>
        </p:nvSpPr>
        <p:spPr bwMode="auto">
          <a:xfrm>
            <a:off x="0" y="0"/>
            <a:ext cx="9144000" cy="1295400"/>
          </a:xfrm>
          <a:prstGeom prst="rect">
            <a:avLst/>
          </a:prstGeom>
          <a:solidFill>
            <a:srgbClr val="5D288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6" name="Rectangle 2"/>
          <p:cNvSpPr txBox="1">
            <a:spLocks noChangeArrowheads="1"/>
          </p:cNvSpPr>
          <p:nvPr/>
        </p:nvSpPr>
        <p:spPr bwMode="auto">
          <a:xfrm>
            <a:off x="1066800" y="0"/>
            <a:ext cx="8077200" cy="1981200"/>
          </a:xfrm>
          <a:prstGeom prst="rect">
            <a:avLst/>
          </a:prstGeom>
          <a:noFill/>
          <a:ln w="9525">
            <a:noFill/>
            <a:miter lim="800000"/>
            <a:headEnd/>
            <a:tailEnd/>
          </a:ln>
        </p:spPr>
        <p:txBody>
          <a:bodyPr anchor="ctr"/>
          <a:lstStyle/>
          <a:p>
            <a:pPr algn="ctr" eaLnBrk="1" hangingPunct="1">
              <a:defRPr/>
            </a:pPr>
            <a:r>
              <a:rPr lang="en-US" sz="4400" b="1" kern="0" dirty="0">
                <a:solidFill>
                  <a:srgbClr val="99FFCC"/>
                </a:solidFill>
                <a:latin typeface="+mj-lt"/>
                <a:ea typeface="+mj-ea"/>
                <a:cs typeface="+mj-cs"/>
              </a:rPr>
              <a:t>  </a:t>
            </a:r>
            <a:r>
              <a:rPr lang="en-US" sz="4400" b="1" kern="0" dirty="0">
                <a:solidFill>
                  <a:srgbClr val="99FFCC"/>
                </a:solidFill>
                <a:effectLst>
                  <a:outerShdw blurRad="38100" dist="38100" dir="2700000" algn="tl">
                    <a:srgbClr val="000000">
                      <a:alpha val="43137"/>
                    </a:srgbClr>
                  </a:outerShdw>
                </a:effectLst>
                <a:latin typeface="Arial" pitchFamily="34" charset="0"/>
                <a:ea typeface="+mj-ea"/>
                <a:cs typeface="Arial" pitchFamily="34" charset="0"/>
              </a:rPr>
              <a:t>Bible = separate and unique</a:t>
            </a:r>
            <a:r>
              <a:rPr lang="en-US" sz="44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t/>
            </a:r>
            <a:br>
              <a:rPr lang="en-US" sz="44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br>
            <a:r>
              <a:rPr lang="en-US" sz="4400" b="1" kern="0" dirty="0">
                <a:effectLst>
                  <a:outerShdw blurRad="38100" dist="38100" dir="2700000" algn="tl">
                    <a:srgbClr val="000000">
                      <a:alpha val="43137"/>
                    </a:srgbClr>
                  </a:outerShdw>
                </a:effectLst>
                <a:latin typeface="Arial" pitchFamily="34" charset="0"/>
                <a:ea typeface="+mj-ea"/>
                <a:cs typeface="Arial" pitchFamily="34" charset="0"/>
              </a:rPr>
              <a:t>Evolution = Man is Animal </a:t>
            </a:r>
            <a:r>
              <a:rPr lang="en-US" sz="44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t/>
            </a:r>
            <a:br>
              <a:rPr lang="en-US" sz="44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rPr>
            </a:br>
            <a:endParaRPr lang="en-US" sz="4400" b="1" kern="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3558" name="TextBox 3"/>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1203" name="Rectangle 1027"/>
          <p:cNvSpPr>
            <a:spLocks noGrp="1" noChangeArrowheads="1"/>
          </p:cNvSpPr>
          <p:nvPr>
            <p:ph type="title"/>
          </p:nvPr>
        </p:nvSpPr>
        <p:spPr>
          <a:xfrm>
            <a:off x="457200" y="0"/>
            <a:ext cx="8229600" cy="1139825"/>
          </a:xfrm>
        </p:spPr>
        <p:txBody>
          <a:bodyPr/>
          <a:lstStyle/>
          <a:p>
            <a:pPr eaLnBrk="1" hangingPunct="1">
              <a:defRPr/>
            </a:pPr>
            <a:r>
              <a:rPr lang="en-US" dirty="0" smtClean="0"/>
              <a:t>Gen. 1:1</a:t>
            </a:r>
          </a:p>
        </p:txBody>
      </p:sp>
      <p:pic>
        <p:nvPicPr>
          <p:cNvPr id="6147" name="Picture 5" descr="http://oneyearbibleimages.com/genesis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65532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a:spLocks noChangeArrowheads="1"/>
          </p:cNvSpPr>
          <p:nvPr/>
        </p:nvSpPr>
        <p:spPr bwMode="auto">
          <a:xfrm>
            <a:off x="914400" y="5715000"/>
            <a:ext cx="7010400" cy="381000"/>
          </a:xfrm>
          <a:prstGeom prst="rect">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85800"/>
            <a:ext cx="9144000" cy="1143000"/>
          </a:xfrm>
        </p:spPr>
        <p:txBody>
          <a:bodyPr/>
          <a:lstStyle/>
          <a:p>
            <a:pPr eaLnBrk="1" hangingPunct="1"/>
            <a:r>
              <a:rPr lang="en-US" altLang="en-US" sz="4000" smtClean="0">
                <a:latin typeface="Arial Black" pitchFamily="34" charset="0"/>
              </a:rPr>
              <a:t>If man evolved from animals</a:t>
            </a:r>
            <a:r>
              <a:rPr lang="en-US" altLang="en-US" sz="4000" smtClean="0"/>
              <a:t>…</a:t>
            </a:r>
          </a:p>
        </p:txBody>
      </p:sp>
      <p:sp>
        <p:nvSpPr>
          <p:cNvPr id="24579" name="Rectangle 3"/>
          <p:cNvSpPr>
            <a:spLocks noGrp="1" noChangeArrowheads="1"/>
          </p:cNvSpPr>
          <p:nvPr>
            <p:ph type="body" idx="1"/>
          </p:nvPr>
        </p:nvSpPr>
        <p:spPr>
          <a:xfrm>
            <a:off x="304800" y="2743200"/>
            <a:ext cx="8458200" cy="2133600"/>
          </a:xfrm>
        </p:spPr>
        <p:txBody>
          <a:bodyPr/>
          <a:lstStyle/>
          <a:p>
            <a:pPr eaLnBrk="1" hangingPunct="1"/>
            <a:r>
              <a:rPr lang="en-US" altLang="en-US" sz="4400" b="1" smtClean="0">
                <a:latin typeface="Arial Black" pitchFamily="34" charset="0"/>
              </a:rPr>
              <a:t>Then we are just Animals</a:t>
            </a:r>
          </a:p>
          <a:p>
            <a:pPr eaLnBrk="1" hangingPunct="1"/>
            <a:r>
              <a:rPr lang="en-US" altLang="en-US" sz="4400" b="1" smtClean="0">
                <a:latin typeface="Arial Black" pitchFamily="34" charset="0"/>
              </a:rPr>
              <a:t>And we will act like one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685800"/>
            <a:ext cx="7772400" cy="1143000"/>
          </a:xfrm>
        </p:spPr>
        <p:txBody>
          <a:bodyPr/>
          <a:lstStyle/>
          <a:p>
            <a:pPr eaLnBrk="1" hangingPunct="1"/>
            <a:r>
              <a:rPr lang="en-US" altLang="en-US" smtClean="0">
                <a:latin typeface="Arial Black" pitchFamily="34" charset="0"/>
              </a:rPr>
              <a:t>If God Created Us…</a:t>
            </a:r>
          </a:p>
        </p:txBody>
      </p:sp>
      <p:sp>
        <p:nvSpPr>
          <p:cNvPr id="25603" name="Rectangle 3"/>
          <p:cNvSpPr>
            <a:spLocks noGrp="1" noChangeArrowheads="1"/>
          </p:cNvSpPr>
          <p:nvPr>
            <p:ph type="body" idx="1"/>
          </p:nvPr>
        </p:nvSpPr>
        <p:spPr>
          <a:xfrm>
            <a:off x="0" y="2286000"/>
            <a:ext cx="9144000" cy="2514600"/>
          </a:xfrm>
        </p:spPr>
        <p:txBody>
          <a:bodyPr/>
          <a:lstStyle/>
          <a:p>
            <a:pPr eaLnBrk="1" hangingPunct="1">
              <a:lnSpc>
                <a:spcPct val="90000"/>
              </a:lnSpc>
            </a:pPr>
            <a:r>
              <a:rPr lang="en-US" altLang="en-US" sz="4000" b="1" smtClean="0">
                <a:latin typeface="Arial Black" pitchFamily="34" charset="0"/>
              </a:rPr>
              <a:t>Then we are the offspring of God</a:t>
            </a:r>
          </a:p>
          <a:p>
            <a:pPr eaLnBrk="1" hangingPunct="1">
              <a:lnSpc>
                <a:spcPct val="90000"/>
              </a:lnSpc>
            </a:pPr>
            <a:endParaRPr lang="en-US" altLang="en-US" sz="3600" smtClean="0">
              <a:latin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0"/>
            <a:ext cx="8763000" cy="1752600"/>
          </a:xfrm>
        </p:spPr>
        <p:txBody>
          <a:bodyPr/>
          <a:lstStyle/>
          <a:p>
            <a:pPr eaLnBrk="1" hangingPunct="1">
              <a:defRPr/>
            </a:pPr>
            <a:r>
              <a:rPr lang="en-US" b="1" dirty="0" smtClean="0">
                <a:latin typeface="Arial Black" pitchFamily="34" charset="0"/>
              </a:rPr>
              <a:t>Creation or Evolution</a:t>
            </a:r>
          </a:p>
        </p:txBody>
      </p:sp>
      <p:sp>
        <p:nvSpPr>
          <p:cNvPr id="36867" name="Rectangle 3"/>
          <p:cNvSpPr>
            <a:spLocks noGrp="1" noChangeArrowheads="1"/>
          </p:cNvSpPr>
          <p:nvPr>
            <p:ph type="subTitle" idx="1"/>
          </p:nvPr>
        </p:nvSpPr>
        <p:spPr>
          <a:xfrm>
            <a:off x="990600" y="2743200"/>
            <a:ext cx="7086600" cy="1752600"/>
          </a:xfrm>
        </p:spPr>
        <p:txBody>
          <a:bodyPr/>
          <a:lstStyle/>
          <a:p>
            <a:pPr eaLnBrk="1" hangingPunct="1">
              <a:defRPr/>
            </a:pPr>
            <a:r>
              <a:rPr lang="en-US" sz="4000" b="1" smtClean="0"/>
              <a:t>You cannot believe both</a:t>
            </a:r>
          </a:p>
          <a:p>
            <a:pPr eaLnBrk="1" hangingPunct="1">
              <a:defRPr/>
            </a:pPr>
            <a:r>
              <a:rPr lang="en-US" sz="4000" b="1" smtClean="0"/>
              <a:t>We must make a choice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b="1" dirty="0" smtClean="0"/>
              <a:t>Jesus Believed in Creation...</a:t>
            </a:r>
          </a:p>
        </p:txBody>
      </p:sp>
      <p:sp>
        <p:nvSpPr>
          <p:cNvPr id="59395" name="Rectangle 3"/>
          <p:cNvSpPr>
            <a:spLocks noGrp="1" noChangeArrowheads="1"/>
          </p:cNvSpPr>
          <p:nvPr>
            <p:ph type="body" idx="1"/>
          </p:nvPr>
        </p:nvSpPr>
        <p:spPr/>
        <p:txBody>
          <a:bodyPr/>
          <a:lstStyle/>
          <a:p>
            <a:pPr eaLnBrk="1" hangingPunct="1">
              <a:buFont typeface="Wingdings" pitchFamily="2" charset="2"/>
              <a:buNone/>
              <a:defRPr/>
            </a:pPr>
            <a:r>
              <a:rPr lang="en-US" sz="4000" dirty="0" smtClean="0">
                <a:latin typeface="Arial Black" pitchFamily="34" charset="0"/>
              </a:rPr>
              <a:t>“</a:t>
            </a:r>
            <a:r>
              <a:rPr lang="en-US" sz="4000" dirty="0" smtClean="0"/>
              <a:t>And He answered and said to them, "Have you not read that </a:t>
            </a:r>
            <a:r>
              <a:rPr lang="en-US" sz="4000" u="sng" dirty="0" smtClean="0"/>
              <a:t>He who made </a:t>
            </a:r>
            <a:r>
              <a:rPr lang="en-US" sz="4000" i="1" u="sng" dirty="0" smtClean="0"/>
              <a:t>them at the beginning 'MADE THEM MALE AND FEMALE</a:t>
            </a:r>
            <a:r>
              <a:rPr lang="en-US" sz="4000" dirty="0" smtClean="0">
                <a:latin typeface="Arial Black" pitchFamily="34" charset="0"/>
              </a:rPr>
              <a:t>.”	           													</a:t>
            </a:r>
            <a:r>
              <a:rPr lang="en-US" sz="4000" dirty="0" smtClean="0">
                <a:solidFill>
                  <a:srgbClr val="FFFF00"/>
                </a:solidFill>
                <a:latin typeface="Arial Black" pitchFamily="34" charset="0"/>
              </a:rPr>
              <a:t>Matt. 19:4</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09600" y="6858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latin typeface="Verdana" pitchFamily="34" charset="0"/>
              </a:rPr>
              <a:t>“It is absurd for the Evolutionist to complain that it is unthinkable for an admittedly unthinkable God to make everything out of nothing, and then pretend that it is more thinkable that nothing should turn itself into anything.” </a:t>
            </a:r>
          </a:p>
          <a:p>
            <a:pPr>
              <a:spcBef>
                <a:spcPct val="0"/>
              </a:spcBef>
              <a:buFontTx/>
              <a:buNone/>
            </a:pPr>
            <a:endParaRPr lang="en-US" altLang="en-US" sz="2000">
              <a:latin typeface="Verdana" pitchFamily="34" charset="0"/>
            </a:endParaRPr>
          </a:p>
          <a:p>
            <a:pPr>
              <a:spcBef>
                <a:spcPct val="0"/>
              </a:spcBef>
              <a:buFontTx/>
              <a:buNone/>
            </a:pPr>
            <a:r>
              <a:rPr lang="en-US" altLang="en-US" sz="2000">
                <a:latin typeface="Verdana" pitchFamily="34" charset="0"/>
              </a:rPr>
              <a:t>		-G.K. Chesterton, </a:t>
            </a:r>
            <a:r>
              <a:rPr lang="en-US" altLang="en-US" sz="2000" u="sng">
                <a:latin typeface="Verdana" pitchFamily="34" charset="0"/>
              </a:rPr>
              <a:t>The Quotable Chesterton</a:t>
            </a:r>
            <a:r>
              <a:rPr lang="en-US" altLang="en-US" sz="2000">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9698"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9144000" cy="6477000"/>
          </a:xfrm>
        </p:spPr>
        <p:txBody>
          <a:bodyPr/>
          <a:lstStyle/>
          <a:p>
            <a:pPr eaLnBrk="1" hangingPunct="1">
              <a:lnSpc>
                <a:spcPct val="90000"/>
              </a:lnSpc>
              <a:buFont typeface="Wingdings" pitchFamily="2" charset="2"/>
              <a:buNone/>
            </a:pPr>
            <a:r>
              <a:rPr lang="en-US" altLang="en-US" sz="4400" smtClean="0">
                <a:effectLst/>
                <a:latin typeface="Arial" charset="0"/>
              </a:rPr>
              <a:t> “In the beginning was matter, which begat the ameba, which begat the worm, which begat the fish, which begat the amphibian, which begat the reptile, which begat the lower mammal, which begat the lemur, which begat the monkey, which begat man, who imagined God.  This is the genealogy of man.”</a:t>
            </a:r>
          </a:p>
          <a:p>
            <a:pPr eaLnBrk="1" hangingPunct="1">
              <a:lnSpc>
                <a:spcPct val="90000"/>
              </a:lnSpc>
              <a:buFont typeface="Wingdings" pitchFamily="2" charset="2"/>
              <a:buNone/>
            </a:pPr>
            <a:r>
              <a:rPr lang="en-US" altLang="en-US" sz="4400" smtClean="0">
                <a:effectLst/>
                <a:latin typeface="Arial" charset="0"/>
              </a:rPr>
              <a:t>				</a:t>
            </a:r>
            <a:r>
              <a:rPr lang="en-US" altLang="en-US" sz="2800" smtClean="0">
                <a:solidFill>
                  <a:srgbClr val="FFFF00"/>
                </a:solidFill>
                <a:effectLst/>
                <a:latin typeface="Arial" charset="0"/>
              </a:rPr>
              <a:t>- Charles Smith, “From Ameba to Man”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371600"/>
          </a:xfrm>
        </p:spPr>
        <p:txBody>
          <a:bodyPr/>
          <a:lstStyle/>
          <a:p>
            <a:pPr eaLnBrk="1" hangingPunct="1">
              <a:defRPr/>
            </a:pPr>
            <a:r>
              <a:rPr lang="en-US" b="1" dirty="0" smtClean="0">
                <a:latin typeface="Arial Black" pitchFamily="34" charset="0"/>
              </a:rPr>
              <a:t>Creation   or   Evolution</a:t>
            </a:r>
          </a:p>
        </p:txBody>
      </p:sp>
      <p:pic>
        <p:nvPicPr>
          <p:cNvPr id="8195" name="Picture 2" desc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14550"/>
            <a:ext cx="4114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295400" y="2514600"/>
            <a:ext cx="6629400" cy="914400"/>
          </a:xfrm>
          <a:prstGeom prst="rect">
            <a:avLst/>
          </a:prstGeom>
          <a:noFill/>
          <a:ln w="9525">
            <a:noFill/>
            <a:miter lim="800000"/>
            <a:headEnd/>
            <a:tailEnd/>
          </a:ln>
          <a:effectLst/>
        </p:spPr>
        <p:txBody>
          <a:bodyPr/>
          <a:lstStyle/>
          <a:p>
            <a:pPr algn="ctr" eaLnBrk="1" hangingPunct="1">
              <a:spcBef>
                <a:spcPct val="20000"/>
              </a:spcBef>
              <a:buClr>
                <a:schemeClr val="hlink"/>
              </a:buClr>
              <a:buSzPct val="60000"/>
              <a:buFont typeface="Wingdings" pitchFamily="2" charset="2"/>
              <a:buNone/>
              <a:defRPr/>
            </a:pPr>
            <a:r>
              <a:rPr lang="en-US" sz="4000" b="1" kern="0" dirty="0">
                <a:effectLst>
                  <a:outerShdw blurRad="38100" dist="38100" dir="2700000" algn="tl">
                    <a:srgbClr val="000000"/>
                  </a:outerShdw>
                </a:effectLst>
                <a:latin typeface="Arial Black" pitchFamily="34" charset="0"/>
              </a:rPr>
              <a:t>vs.</a:t>
            </a:r>
          </a:p>
        </p:txBody>
      </p:sp>
      <p:pic>
        <p:nvPicPr>
          <p:cNvPr id="5128" name="Picture 8" descr="http://pastormattblog.com/wp-content/uploads/2013/10/creation-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6400"/>
            <a:ext cx="4066222" cy="2978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3"/>
          <p:cNvSpPr>
            <a:spLocks noGrp="1" noChangeArrowheads="1"/>
          </p:cNvSpPr>
          <p:nvPr>
            <p:ph type="subTitle" idx="1"/>
          </p:nvPr>
        </p:nvSpPr>
        <p:spPr>
          <a:xfrm>
            <a:off x="1524000" y="5181600"/>
            <a:ext cx="6629400" cy="914400"/>
          </a:xfrm>
        </p:spPr>
        <p:txBody>
          <a:bodyPr/>
          <a:lstStyle/>
          <a:p>
            <a:pPr eaLnBrk="1" hangingPunct="1">
              <a:defRPr/>
            </a:pPr>
            <a:r>
              <a:rPr lang="en-US" sz="4000" b="1" dirty="0" smtClean="0">
                <a:latin typeface="Arial Black" pitchFamily="34" charset="0"/>
              </a:rPr>
              <a:t>Can We Believe Both?</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6146" name="Rectangle 2"/>
          <p:cNvSpPr>
            <a:spLocks noGrp="1" noChangeArrowheads="1"/>
          </p:cNvSpPr>
          <p:nvPr>
            <p:ph type="title"/>
          </p:nvPr>
        </p:nvSpPr>
        <p:spPr>
          <a:xfrm>
            <a:off x="457200" y="0"/>
            <a:ext cx="8686800" cy="838200"/>
          </a:xfrm>
        </p:spPr>
        <p:txBody>
          <a:bodyPr/>
          <a:lstStyle/>
          <a:p>
            <a:pPr eaLnBrk="1" hangingPunct="1">
              <a:defRPr/>
            </a:pPr>
            <a:r>
              <a:rPr lang="en-US" b="1" dirty="0" smtClean="0">
                <a:solidFill>
                  <a:srgbClr val="99FFCC"/>
                </a:solidFill>
                <a:latin typeface="Arial Black" pitchFamily="34" charset="0"/>
              </a:rPr>
              <a:t>Creation = God Created </a:t>
            </a:r>
            <a:endParaRPr lang="en-US" b="1" dirty="0" smtClean="0">
              <a:solidFill>
                <a:srgbClr val="99FFCC"/>
              </a:solidFill>
            </a:endParaRPr>
          </a:p>
        </p:txBody>
      </p:sp>
      <p:sp>
        <p:nvSpPr>
          <p:cNvPr id="6147" name="Rectangle 3"/>
          <p:cNvSpPr>
            <a:spLocks noGrp="1" noChangeArrowheads="1"/>
          </p:cNvSpPr>
          <p:nvPr>
            <p:ph type="body" idx="1"/>
          </p:nvPr>
        </p:nvSpPr>
        <p:spPr>
          <a:xfrm>
            <a:off x="0" y="685800"/>
            <a:ext cx="9144000" cy="1524000"/>
          </a:xfrm>
        </p:spPr>
        <p:txBody>
          <a:bodyPr/>
          <a:lstStyle/>
          <a:p>
            <a:pPr eaLnBrk="1" hangingPunct="1">
              <a:buFont typeface="Wingdings" pitchFamily="2" charset="2"/>
              <a:buNone/>
              <a:defRPr/>
            </a:pPr>
            <a:r>
              <a:rPr lang="en-US" sz="4000" b="1" dirty="0" smtClean="0">
                <a:latin typeface="Arial Black" pitchFamily="34" charset="0"/>
              </a:rPr>
              <a:t>   Evolution = Natural Processes</a:t>
            </a:r>
          </a:p>
        </p:txBody>
      </p:sp>
      <p:sp>
        <p:nvSpPr>
          <p:cNvPr id="9221" name="TextBox 3"/>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#1</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752600"/>
            <a:ext cx="5105400" cy="4648200"/>
          </a:xfrm>
          <a:solidFill>
            <a:srgbClr val="FFFF66"/>
          </a:solidFill>
        </p:spPr>
        <p:txBody>
          <a:bodyPr/>
          <a:lstStyle/>
          <a:p>
            <a:pPr marL="109538" indent="-109538">
              <a:spcBef>
                <a:spcPct val="0"/>
              </a:spcBef>
              <a:buFont typeface="Wingdings" pitchFamily="2" charset="2"/>
              <a:buNone/>
              <a:defRPr/>
            </a:pPr>
            <a:r>
              <a:rPr lang="en-US" sz="3000" dirty="0" smtClean="0">
                <a:solidFill>
                  <a:schemeClr val="bg2"/>
                </a:solidFill>
                <a:effectLst>
                  <a:outerShdw blurRad="38100" dist="38100" dir="2700000" algn="tl">
                    <a:srgbClr val="000000">
                      <a:alpha val="43137"/>
                    </a:srgbClr>
                  </a:outerShdw>
                </a:effectLst>
              </a:rPr>
              <a:t>“I have never been an atheist in the sense of denying the existence of a God. I think that generally (and more and more so as I grow older) but not always, that an </a:t>
            </a:r>
            <a:r>
              <a:rPr lang="en-US" sz="3000" u="sng" dirty="0" smtClean="0">
                <a:solidFill>
                  <a:schemeClr val="bg2"/>
                </a:solidFill>
                <a:effectLst>
                  <a:outerShdw blurRad="38100" dist="38100" dir="2700000" algn="tl">
                    <a:srgbClr val="000000">
                      <a:alpha val="43137"/>
                    </a:srgbClr>
                  </a:outerShdw>
                </a:effectLst>
              </a:rPr>
              <a:t>agnostic</a:t>
            </a:r>
            <a:r>
              <a:rPr lang="en-US" sz="3000" dirty="0" smtClean="0">
                <a:solidFill>
                  <a:schemeClr val="bg2"/>
                </a:solidFill>
                <a:effectLst>
                  <a:outerShdw blurRad="38100" dist="38100" dir="2700000" algn="tl">
                    <a:srgbClr val="000000">
                      <a:alpha val="43137"/>
                    </a:srgbClr>
                  </a:outerShdw>
                </a:effectLst>
              </a:rPr>
              <a:t> would be the most correct description of my state of mind”</a:t>
            </a:r>
            <a:endParaRPr lang="en-US" sz="3000" b="1" dirty="0" smtClean="0">
              <a:solidFill>
                <a:schemeClr val="bg2"/>
              </a:solidFill>
            </a:endParaRPr>
          </a:p>
        </p:txBody>
      </p:sp>
      <p:sp>
        <p:nvSpPr>
          <p:cNvPr id="10243" name="Rectangle 3"/>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5" name="Rectangle 2"/>
          <p:cNvSpPr txBox="1">
            <a:spLocks noChangeArrowheads="1"/>
          </p:cNvSpPr>
          <p:nvPr/>
        </p:nvSpPr>
        <p:spPr bwMode="auto">
          <a:xfrm>
            <a:off x="457200" y="0"/>
            <a:ext cx="8686800" cy="838200"/>
          </a:xfrm>
          <a:prstGeom prst="rect">
            <a:avLst/>
          </a:prstGeom>
          <a:noFill/>
          <a:ln w="9525">
            <a:noFill/>
            <a:miter lim="800000"/>
            <a:headEnd/>
            <a:tailEnd/>
          </a:ln>
          <a:effectLst/>
        </p:spPr>
        <p:txBody>
          <a:bodyPr anchor="ctr" anchorCtr="1"/>
          <a:lstStyle/>
          <a:p>
            <a:pPr algn="ctr" eaLnBrk="1" hangingPunct="1">
              <a:defRPr/>
            </a:pPr>
            <a:r>
              <a:rPr lang="en-US" sz="4400" b="1" kern="0" dirty="0">
                <a:solidFill>
                  <a:srgbClr val="99FFCC"/>
                </a:solidFill>
                <a:effectLst>
                  <a:outerShdw blurRad="38100" dist="38100" dir="2700000" algn="tl">
                    <a:srgbClr val="000000"/>
                  </a:outerShdw>
                </a:effectLst>
                <a:latin typeface="Arial Black" pitchFamily="34" charset="0"/>
                <a:ea typeface="+mj-ea"/>
                <a:cs typeface="+mj-cs"/>
              </a:rPr>
              <a:t>Creation = God Created </a:t>
            </a:r>
            <a:endParaRPr lang="en-US" sz="4400" b="1" kern="0" dirty="0">
              <a:solidFill>
                <a:srgbClr val="99FFCC"/>
              </a:solidFill>
              <a:effectLst>
                <a:outerShdw blurRad="38100" dist="38100" dir="2700000" algn="tl">
                  <a:srgbClr val="000000"/>
                </a:outerShdw>
              </a:effectLst>
              <a:latin typeface="+mj-lt"/>
              <a:ea typeface="+mj-ea"/>
              <a:cs typeface="+mj-cs"/>
            </a:endParaRPr>
          </a:p>
        </p:txBody>
      </p:sp>
      <p:sp>
        <p:nvSpPr>
          <p:cNvPr id="6" name="Rectangle 3"/>
          <p:cNvSpPr txBox="1">
            <a:spLocks noChangeArrowheads="1"/>
          </p:cNvSpPr>
          <p:nvPr/>
        </p:nvSpPr>
        <p:spPr bwMode="auto">
          <a:xfrm>
            <a:off x="0" y="685800"/>
            <a:ext cx="9144000" cy="1524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0000"/>
              <a:buFont typeface="Wingdings" pitchFamily="2" charset="2"/>
              <a:buNone/>
              <a:defRPr/>
            </a:pPr>
            <a:r>
              <a:rPr lang="en-US" sz="4000" b="1" kern="0">
                <a:effectLst>
                  <a:outerShdw blurRad="38100" dist="38100" dir="2700000" algn="tl">
                    <a:srgbClr val="000000"/>
                  </a:outerShdw>
                </a:effectLst>
                <a:latin typeface="Arial Black" pitchFamily="34" charset="0"/>
              </a:rPr>
              <a:t>   Evolution = Natural Processes</a:t>
            </a:r>
            <a:endParaRPr lang="en-US" sz="4000" b="1" kern="0" dirty="0">
              <a:effectLst>
                <a:outerShdw blurRad="38100" dist="38100" dir="2700000" algn="tl">
                  <a:srgbClr val="000000"/>
                </a:outerShdw>
              </a:effectLst>
              <a:latin typeface="Arial Black" pitchFamily="34" charset="0"/>
            </a:endParaRPr>
          </a:p>
        </p:txBody>
      </p:sp>
      <p:sp>
        <p:nvSpPr>
          <p:cNvPr id="10246" name="TextBox 6"/>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#1</a:t>
            </a:r>
          </a:p>
        </p:txBody>
      </p:sp>
      <p:pic>
        <p:nvPicPr>
          <p:cNvPr id="10247" name="Picture 8" descr="http://www.charles-darwin.net/darwin_230x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3048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7"/>
          <p:cNvSpPr txBox="1">
            <a:spLocks noChangeArrowheads="1"/>
          </p:cNvSpPr>
          <p:nvPr/>
        </p:nvSpPr>
        <p:spPr bwMode="auto">
          <a:xfrm>
            <a:off x="5715000" y="55626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pPr>
            <a:r>
              <a:rPr lang="en-US" altLang="en-US" sz="2400"/>
              <a:t>Charles Darwin</a:t>
            </a:r>
          </a:p>
          <a:p>
            <a:pPr algn="ctr">
              <a:spcBef>
                <a:spcPct val="0"/>
              </a:spcBef>
              <a:buClrTx/>
              <a:buSzTx/>
              <a:buFontTx/>
              <a:buNone/>
            </a:pPr>
            <a:r>
              <a:rPr lang="en-US" altLang="en-US" sz="2400"/>
              <a:t>1809-1882</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524000"/>
            <a:ext cx="4953000" cy="3962400"/>
          </a:xfrm>
          <a:solidFill>
            <a:srgbClr val="FFFF66"/>
          </a:solidFill>
        </p:spPr>
        <p:txBody>
          <a:bodyPr/>
          <a:lstStyle/>
          <a:p>
            <a:pPr marL="114300" indent="-114300">
              <a:spcBef>
                <a:spcPct val="0"/>
              </a:spcBef>
              <a:buFont typeface="Wingdings" pitchFamily="2" charset="2"/>
              <a:buNone/>
              <a:defRPr/>
            </a:pPr>
            <a:r>
              <a:rPr lang="en-US" sz="3000" dirty="0" smtClean="0">
                <a:solidFill>
                  <a:schemeClr val="bg2"/>
                </a:solidFill>
                <a:effectLst>
                  <a:outerShdw blurRad="38100" dist="38100" dir="2700000" algn="tl">
                    <a:srgbClr val="000000">
                      <a:alpha val="43137"/>
                    </a:srgbClr>
                  </a:outerShdw>
                </a:effectLst>
              </a:rPr>
              <a:t>“It is clear that the doctrine of evolution is directly antagonistic to that of creation; evolution if consistently applied, makes it impossible to believe the Bible."</a:t>
            </a:r>
            <a:endParaRPr lang="en-US" sz="3000" b="1" dirty="0" smtClean="0">
              <a:solidFill>
                <a:schemeClr val="bg2"/>
              </a:solidFill>
            </a:endParaRPr>
          </a:p>
        </p:txBody>
      </p:sp>
      <p:sp>
        <p:nvSpPr>
          <p:cNvPr id="11267" name="Rectangle 3"/>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5" name="Rectangle 2"/>
          <p:cNvSpPr txBox="1">
            <a:spLocks noChangeArrowheads="1"/>
          </p:cNvSpPr>
          <p:nvPr/>
        </p:nvSpPr>
        <p:spPr bwMode="auto">
          <a:xfrm>
            <a:off x="457200" y="0"/>
            <a:ext cx="8686800" cy="838200"/>
          </a:xfrm>
          <a:prstGeom prst="rect">
            <a:avLst/>
          </a:prstGeom>
          <a:noFill/>
          <a:ln w="9525">
            <a:noFill/>
            <a:miter lim="800000"/>
            <a:headEnd/>
            <a:tailEnd/>
          </a:ln>
          <a:effectLst/>
        </p:spPr>
        <p:txBody>
          <a:bodyPr anchor="ctr" anchorCtr="1"/>
          <a:lstStyle/>
          <a:p>
            <a:pPr algn="ctr" eaLnBrk="1" hangingPunct="1">
              <a:defRPr/>
            </a:pPr>
            <a:r>
              <a:rPr lang="en-US" sz="4400" b="1" kern="0" dirty="0">
                <a:solidFill>
                  <a:srgbClr val="99FFCC"/>
                </a:solidFill>
                <a:effectLst>
                  <a:outerShdw blurRad="38100" dist="38100" dir="2700000" algn="tl">
                    <a:srgbClr val="000000"/>
                  </a:outerShdw>
                </a:effectLst>
                <a:latin typeface="Arial Black" pitchFamily="34" charset="0"/>
                <a:ea typeface="+mj-ea"/>
                <a:cs typeface="+mj-cs"/>
              </a:rPr>
              <a:t>Creation = God Created </a:t>
            </a:r>
            <a:endParaRPr lang="en-US" sz="4400" b="1" kern="0" dirty="0">
              <a:solidFill>
                <a:srgbClr val="99FFCC"/>
              </a:solidFill>
              <a:effectLst>
                <a:outerShdw blurRad="38100" dist="38100" dir="2700000" algn="tl">
                  <a:srgbClr val="000000"/>
                </a:outerShdw>
              </a:effectLst>
              <a:latin typeface="+mj-lt"/>
              <a:ea typeface="+mj-ea"/>
              <a:cs typeface="+mj-cs"/>
            </a:endParaRPr>
          </a:p>
        </p:txBody>
      </p:sp>
      <p:sp>
        <p:nvSpPr>
          <p:cNvPr id="6" name="Rectangle 3"/>
          <p:cNvSpPr txBox="1">
            <a:spLocks noChangeArrowheads="1"/>
          </p:cNvSpPr>
          <p:nvPr/>
        </p:nvSpPr>
        <p:spPr bwMode="auto">
          <a:xfrm>
            <a:off x="0" y="685800"/>
            <a:ext cx="9144000" cy="1524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0000"/>
              <a:buFont typeface="Wingdings" pitchFamily="2" charset="2"/>
              <a:buNone/>
              <a:defRPr/>
            </a:pPr>
            <a:r>
              <a:rPr lang="en-US" sz="4000" b="1" kern="0">
                <a:effectLst>
                  <a:outerShdw blurRad="38100" dist="38100" dir="2700000" algn="tl">
                    <a:srgbClr val="000000"/>
                  </a:outerShdw>
                </a:effectLst>
                <a:latin typeface="Arial Black" pitchFamily="34" charset="0"/>
              </a:rPr>
              <a:t>   Evolution = Natural Processes</a:t>
            </a:r>
            <a:endParaRPr lang="en-US" sz="4000" b="1" kern="0" dirty="0">
              <a:effectLst>
                <a:outerShdw blurRad="38100" dist="38100" dir="2700000" algn="tl">
                  <a:srgbClr val="000000"/>
                </a:outerShdw>
              </a:effectLst>
              <a:latin typeface="Arial Black" pitchFamily="34" charset="0"/>
            </a:endParaRPr>
          </a:p>
        </p:txBody>
      </p:sp>
      <p:sp>
        <p:nvSpPr>
          <p:cNvPr id="11270" name="TextBox 6"/>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#1</a:t>
            </a:r>
          </a:p>
        </p:txBody>
      </p:sp>
      <p:pic>
        <p:nvPicPr>
          <p:cNvPr id="11271" name="Picture 8" descr="File:T.H.Huxley(Woodburytyp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0"/>
            <a:ext cx="30480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7"/>
          <p:cNvSpPr txBox="1">
            <a:spLocks noChangeArrowheads="1"/>
          </p:cNvSpPr>
          <p:nvPr/>
        </p:nvSpPr>
        <p:spPr bwMode="auto">
          <a:xfrm>
            <a:off x="5715000" y="55626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pPr>
            <a:r>
              <a:rPr lang="en-US" altLang="en-US" sz="2400"/>
              <a:t>T.H. Huxley</a:t>
            </a:r>
          </a:p>
          <a:p>
            <a:pPr algn="ctr">
              <a:spcBef>
                <a:spcPct val="0"/>
              </a:spcBef>
              <a:buClrTx/>
              <a:buSzTx/>
              <a:buFontTx/>
              <a:buNone/>
            </a:pPr>
            <a:r>
              <a:rPr lang="en-US" altLang="en-US" sz="2400"/>
              <a:t>1825-1895</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752600"/>
            <a:ext cx="8229600" cy="4114800"/>
          </a:xfrm>
          <a:solidFill>
            <a:srgbClr val="FFFF66"/>
          </a:solidFill>
        </p:spPr>
        <p:txBody>
          <a:bodyPr/>
          <a:lstStyle/>
          <a:p>
            <a:pPr marL="114300" indent="-114300">
              <a:spcBef>
                <a:spcPct val="0"/>
              </a:spcBef>
              <a:buFont typeface="Wingdings" pitchFamily="2" charset="2"/>
              <a:buNone/>
              <a:defRPr/>
            </a:pPr>
            <a:r>
              <a:rPr lang="en-US" sz="4400" dirty="0" smtClean="0">
                <a:solidFill>
                  <a:schemeClr val="bg2"/>
                </a:solidFill>
                <a:effectLst>
                  <a:outerShdw blurRad="38100" dist="38100" dir="2700000" algn="tl">
                    <a:srgbClr val="000000">
                      <a:alpha val="43137"/>
                    </a:srgbClr>
                  </a:outerShdw>
                </a:effectLst>
              </a:rPr>
              <a:t>“The God idea cannot be reconciled with our</a:t>
            </a:r>
          </a:p>
          <a:p>
            <a:pPr marL="114300" indent="-114300">
              <a:spcBef>
                <a:spcPct val="0"/>
              </a:spcBef>
              <a:buFont typeface="Wingdings" pitchFamily="2" charset="2"/>
              <a:buNone/>
              <a:defRPr/>
            </a:pPr>
            <a:r>
              <a:rPr lang="en-US" sz="4400" dirty="0" smtClean="0">
                <a:solidFill>
                  <a:schemeClr val="bg2"/>
                </a:solidFill>
                <a:effectLst>
                  <a:outerShdw blurRad="38100" dist="38100" dir="2700000" algn="tl">
                    <a:srgbClr val="000000">
                      <a:alpha val="43137"/>
                    </a:srgbClr>
                  </a:outerShdw>
                </a:effectLst>
              </a:rPr>
              <a:t>knowledge of evolution."  </a:t>
            </a:r>
          </a:p>
          <a:p>
            <a:pPr marL="109538" indent="-109538">
              <a:spcBef>
                <a:spcPct val="0"/>
              </a:spcBef>
              <a:buFont typeface="Wingdings" pitchFamily="2" charset="2"/>
              <a:buNone/>
              <a:defRPr/>
            </a:pPr>
            <a:r>
              <a:rPr lang="en-US" sz="4400" b="1" dirty="0" smtClean="0">
                <a:solidFill>
                  <a:schemeClr val="bg2"/>
                </a:solidFill>
                <a:effectLst>
                  <a:outerShdw blurRad="38100" dist="38100" dir="2700000" algn="tl">
                    <a:srgbClr val="000000">
                      <a:alpha val="43137"/>
                    </a:srgbClr>
                  </a:outerShdw>
                </a:effectLst>
              </a:rPr>
              <a:t>				 </a:t>
            </a:r>
          </a:p>
          <a:p>
            <a:pPr marL="109538" indent="-109538">
              <a:spcBef>
                <a:spcPct val="0"/>
              </a:spcBef>
              <a:buFont typeface="Wingdings" pitchFamily="2" charset="2"/>
              <a:buNone/>
              <a:defRPr/>
            </a:pPr>
            <a:r>
              <a:rPr lang="en-US" sz="4400" b="1" dirty="0" smtClean="0">
                <a:solidFill>
                  <a:schemeClr val="bg2"/>
                </a:solidFill>
                <a:effectLst>
                  <a:outerShdw blurRad="38100" dist="38100" dir="2700000" algn="tl">
                    <a:srgbClr val="000000">
                      <a:alpha val="43137"/>
                    </a:srgbClr>
                  </a:outerShdw>
                </a:effectLst>
              </a:rPr>
              <a:t>				- Woolsey Teller</a:t>
            </a:r>
          </a:p>
        </p:txBody>
      </p:sp>
      <p:sp>
        <p:nvSpPr>
          <p:cNvPr id="12291" name="Rectangle 3"/>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endParaRPr lang="en-US" altLang="en-US" sz="1800"/>
          </a:p>
        </p:txBody>
      </p:sp>
      <p:sp>
        <p:nvSpPr>
          <p:cNvPr id="5" name="Rectangle 2"/>
          <p:cNvSpPr txBox="1">
            <a:spLocks noChangeArrowheads="1"/>
          </p:cNvSpPr>
          <p:nvPr/>
        </p:nvSpPr>
        <p:spPr bwMode="auto">
          <a:xfrm>
            <a:off x="457200" y="0"/>
            <a:ext cx="8686800" cy="838200"/>
          </a:xfrm>
          <a:prstGeom prst="rect">
            <a:avLst/>
          </a:prstGeom>
          <a:noFill/>
          <a:ln w="9525">
            <a:noFill/>
            <a:miter lim="800000"/>
            <a:headEnd/>
            <a:tailEnd/>
          </a:ln>
          <a:effectLst/>
        </p:spPr>
        <p:txBody>
          <a:bodyPr anchor="ctr" anchorCtr="1"/>
          <a:lstStyle/>
          <a:p>
            <a:pPr algn="ctr" eaLnBrk="1" hangingPunct="1">
              <a:defRPr/>
            </a:pPr>
            <a:r>
              <a:rPr lang="en-US" sz="4400" b="1" kern="0" dirty="0">
                <a:solidFill>
                  <a:srgbClr val="99FFCC"/>
                </a:solidFill>
                <a:effectLst>
                  <a:outerShdw blurRad="38100" dist="38100" dir="2700000" algn="tl">
                    <a:srgbClr val="000000"/>
                  </a:outerShdw>
                </a:effectLst>
                <a:latin typeface="Arial Black" pitchFamily="34" charset="0"/>
                <a:ea typeface="+mj-ea"/>
                <a:cs typeface="+mj-cs"/>
              </a:rPr>
              <a:t>Creation = God Created </a:t>
            </a:r>
            <a:endParaRPr lang="en-US" sz="4400" b="1" kern="0" dirty="0">
              <a:solidFill>
                <a:srgbClr val="99FFCC"/>
              </a:solidFill>
              <a:effectLst>
                <a:outerShdw blurRad="38100" dist="38100" dir="2700000" algn="tl">
                  <a:srgbClr val="000000"/>
                </a:outerShdw>
              </a:effectLst>
              <a:latin typeface="+mj-lt"/>
              <a:ea typeface="+mj-ea"/>
              <a:cs typeface="+mj-cs"/>
            </a:endParaRPr>
          </a:p>
        </p:txBody>
      </p:sp>
      <p:sp>
        <p:nvSpPr>
          <p:cNvPr id="6" name="Rectangle 3"/>
          <p:cNvSpPr txBox="1">
            <a:spLocks noChangeArrowheads="1"/>
          </p:cNvSpPr>
          <p:nvPr/>
        </p:nvSpPr>
        <p:spPr bwMode="auto">
          <a:xfrm>
            <a:off x="0" y="685800"/>
            <a:ext cx="9144000" cy="1524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0000"/>
              <a:buFont typeface="Wingdings" pitchFamily="2" charset="2"/>
              <a:buNone/>
              <a:defRPr/>
            </a:pPr>
            <a:r>
              <a:rPr lang="en-US" sz="4000" b="1" kern="0">
                <a:effectLst>
                  <a:outerShdw blurRad="38100" dist="38100" dir="2700000" algn="tl">
                    <a:srgbClr val="000000"/>
                  </a:outerShdw>
                </a:effectLst>
                <a:latin typeface="Arial Black" pitchFamily="34" charset="0"/>
              </a:rPr>
              <a:t>   Evolution = Natural Processes</a:t>
            </a:r>
            <a:endParaRPr lang="en-US" sz="4000" b="1" kern="0" dirty="0">
              <a:effectLst>
                <a:outerShdw blurRad="38100" dist="38100" dir="2700000" algn="tl">
                  <a:srgbClr val="000000"/>
                </a:outerShdw>
              </a:effectLst>
              <a:latin typeface="Arial Black" pitchFamily="34" charset="0"/>
            </a:endParaRPr>
          </a:p>
        </p:txBody>
      </p:sp>
      <p:sp>
        <p:nvSpPr>
          <p:cNvPr id="12294" name="TextBox 6"/>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US" altLang="en-US" sz="4400" b="1">
                <a:solidFill>
                  <a:srgbClr val="FFFF00"/>
                </a:solidFill>
              </a:rPr>
              <a:t>#1</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1272" name="Rectangle 8"/>
          <p:cNvSpPr>
            <a:spLocks noGrp="1" noChangeArrowheads="1"/>
          </p:cNvSpPr>
          <p:nvPr>
            <p:ph type="body" idx="1"/>
          </p:nvPr>
        </p:nvSpPr>
        <p:spPr>
          <a:xfrm>
            <a:off x="381000" y="2057400"/>
            <a:ext cx="8382000" cy="3429000"/>
          </a:xfrm>
        </p:spPr>
        <p:txBody>
          <a:bodyPr/>
          <a:lstStyle/>
          <a:p>
            <a:pPr marL="57150" indent="-57150" eaLnBrk="1" hangingPunct="1">
              <a:buFontTx/>
              <a:buNone/>
              <a:defRPr/>
            </a:pPr>
            <a:r>
              <a:rPr lang="en-US" sz="4000" b="1" dirty="0" smtClean="0"/>
              <a:t>“</a:t>
            </a:r>
            <a:r>
              <a:rPr lang="en-US" sz="4000" b="1" u="sng" kern="1200" dirty="0" smtClean="0"/>
              <a:t>God, who made the world and everything in it</a:t>
            </a:r>
            <a:r>
              <a:rPr lang="en-US" sz="4000" b="1" kern="1200" dirty="0" smtClean="0"/>
              <a:t>, since He is Lord of heaven and earth, does not dwell in temples made with hands.”</a:t>
            </a:r>
          </a:p>
          <a:p>
            <a:pPr marL="57150" indent="-57150" eaLnBrk="1" hangingPunct="1">
              <a:buFontTx/>
              <a:buNone/>
              <a:defRPr/>
            </a:pPr>
            <a:r>
              <a:rPr lang="en-US" sz="4000" b="1" kern="1200" dirty="0" smtClean="0"/>
              <a:t>						         </a:t>
            </a:r>
            <a:r>
              <a:rPr lang="en-US" sz="4000" b="1" kern="1200" dirty="0" smtClean="0">
                <a:solidFill>
                  <a:srgbClr val="FFFF00"/>
                </a:solidFill>
              </a:rPr>
              <a:t>Acts 17:24</a:t>
            </a:r>
            <a:endParaRPr lang="en-US" sz="4000" b="1" dirty="0" smtClean="0">
              <a:solidFill>
                <a:srgbClr val="FFFF00"/>
              </a:solidFill>
              <a:latin typeface="Arial Black" pitchFamily="34" charset="0"/>
            </a:endParaRPr>
          </a:p>
        </p:txBody>
      </p:sp>
      <p:sp>
        <p:nvSpPr>
          <p:cNvPr id="13315" name="Rectangle 4"/>
          <p:cNvSpPr>
            <a:spLocks noChangeArrowheads="1"/>
          </p:cNvSpPr>
          <p:nvPr/>
        </p:nvSpPr>
        <p:spPr bwMode="auto">
          <a:xfrm>
            <a:off x="0" y="0"/>
            <a:ext cx="9144000" cy="1295400"/>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Verdana" pitchFamily="34" charset="0"/>
            </a:endParaRPr>
          </a:p>
        </p:txBody>
      </p:sp>
      <p:sp>
        <p:nvSpPr>
          <p:cNvPr id="7" name="Rectangle 3"/>
          <p:cNvSpPr txBox="1">
            <a:spLocks noChangeArrowheads="1"/>
          </p:cNvSpPr>
          <p:nvPr/>
        </p:nvSpPr>
        <p:spPr bwMode="auto">
          <a:xfrm>
            <a:off x="0" y="685800"/>
            <a:ext cx="9144000" cy="1524000"/>
          </a:xfrm>
          <a:prstGeom prst="rect">
            <a:avLst/>
          </a:prstGeom>
          <a:noFill/>
          <a:ln w="9525">
            <a:noFill/>
            <a:miter lim="800000"/>
            <a:headEnd/>
            <a:tailEnd/>
          </a:ln>
        </p:spPr>
        <p:txBody>
          <a:bodyPr/>
          <a:lstStyle/>
          <a:p>
            <a:pPr marL="342900" indent="-342900" eaLnBrk="1" hangingPunct="1">
              <a:spcBef>
                <a:spcPct val="20000"/>
              </a:spcBef>
              <a:buFont typeface="Wingdings" pitchFamily="2" charset="2"/>
              <a:buNone/>
              <a:defRPr/>
            </a:pPr>
            <a:r>
              <a:rPr lang="en-US" sz="4000" b="1" kern="0" dirty="0">
                <a:latin typeface="Arial Black" pitchFamily="34" charset="0"/>
              </a:rPr>
              <a:t>   Evolution = Natural Processes</a:t>
            </a:r>
          </a:p>
        </p:txBody>
      </p:sp>
      <p:sp>
        <p:nvSpPr>
          <p:cNvPr id="13317" name="TextBox 7"/>
          <p:cNvSpPr txBox="1">
            <a:spLocks noChangeArrowheads="1"/>
          </p:cNvSpPr>
          <p:nvPr/>
        </p:nvSpPr>
        <p:spPr bwMode="auto">
          <a:xfrm>
            <a:off x="0" y="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a:solidFill>
                  <a:srgbClr val="FFFF00"/>
                </a:solidFill>
                <a:latin typeface="Verdana" pitchFamily="34" charset="0"/>
              </a:rPr>
              <a:t>#1</a:t>
            </a:r>
          </a:p>
        </p:txBody>
      </p:sp>
      <p:sp>
        <p:nvSpPr>
          <p:cNvPr id="10" name="Rectangle 2"/>
          <p:cNvSpPr txBox="1">
            <a:spLocks noChangeArrowheads="1"/>
          </p:cNvSpPr>
          <p:nvPr/>
        </p:nvSpPr>
        <p:spPr bwMode="auto">
          <a:xfrm>
            <a:off x="457200" y="0"/>
            <a:ext cx="8686800" cy="838200"/>
          </a:xfrm>
          <a:prstGeom prst="rect">
            <a:avLst/>
          </a:prstGeom>
          <a:noFill/>
          <a:ln w="9525">
            <a:noFill/>
            <a:miter lim="800000"/>
            <a:headEnd/>
            <a:tailEnd/>
          </a:ln>
          <a:effectLst/>
        </p:spPr>
        <p:txBody>
          <a:bodyPr anchor="ctr" anchorCtr="1"/>
          <a:lstStyle/>
          <a:p>
            <a:pPr algn="ctr" eaLnBrk="1" hangingPunct="1">
              <a:defRPr/>
            </a:pPr>
            <a:r>
              <a:rPr lang="en-US" sz="4400" b="1" kern="0" dirty="0">
                <a:solidFill>
                  <a:srgbClr val="99FFCC"/>
                </a:solidFill>
                <a:effectLst>
                  <a:outerShdw blurRad="38100" dist="38100" dir="2700000" algn="tl">
                    <a:srgbClr val="000000"/>
                  </a:outerShdw>
                </a:effectLst>
                <a:latin typeface="Arial Black" pitchFamily="34" charset="0"/>
                <a:ea typeface="+mj-ea"/>
                <a:cs typeface="+mj-cs"/>
              </a:rPr>
              <a:t>Creation = God Created </a:t>
            </a:r>
            <a:endParaRPr lang="en-US" sz="4400" b="1" kern="0" dirty="0">
              <a:solidFill>
                <a:srgbClr val="99FFCC"/>
              </a:solidFill>
              <a:effectLst>
                <a:outerShdw blurRad="38100" dist="38100" dir="2700000" algn="tl">
                  <a:srgbClr val="000000"/>
                </a:outerShdw>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817</TotalTime>
  <Words>2674</Words>
  <Application>Microsoft Office PowerPoint</Application>
  <PresentationFormat>On-screen Show (4:3)</PresentationFormat>
  <Paragraphs>192</Paragraphs>
  <Slides>25</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Verdana</vt:lpstr>
      <vt:lpstr>Arial</vt:lpstr>
      <vt:lpstr>Wingdings</vt:lpstr>
      <vt:lpstr>Calibri</vt:lpstr>
      <vt:lpstr>Times New Roman</vt:lpstr>
      <vt:lpstr>Arial Black</vt:lpstr>
      <vt:lpstr>Arial Unicode MS</vt:lpstr>
      <vt:lpstr>Globe</vt:lpstr>
      <vt:lpstr>Pulse</vt:lpstr>
      <vt:lpstr>Creation   or   Evolution</vt:lpstr>
      <vt:lpstr>Gen. 1:1</vt:lpstr>
      <vt:lpstr>PowerPoint Presentation</vt:lpstr>
      <vt:lpstr>Creation   or   Evolution</vt:lpstr>
      <vt:lpstr>Creation = God Created </vt:lpstr>
      <vt:lpstr>PowerPoint Presentation</vt:lpstr>
      <vt:lpstr>PowerPoint Presentation</vt:lpstr>
      <vt:lpstr>PowerPoint Presentation</vt:lpstr>
      <vt:lpstr>PowerPoint Presentation</vt:lpstr>
      <vt:lpstr>PowerPoint Presentation</vt:lpstr>
      <vt:lpstr>PowerPoint Presentation</vt:lpstr>
      <vt:lpstr>            Creation = Six days              Evolution = Billions of Years </vt:lpstr>
      <vt:lpstr>Bible says it was 6 days</vt:lpstr>
      <vt:lpstr>Bible says it was 6 days</vt:lpstr>
      <vt:lpstr>Creation = Life came from God Evolution = Life from Non-Living </vt:lpstr>
      <vt:lpstr>Bible says ………</vt:lpstr>
      <vt:lpstr>Law of Biogenesis</vt:lpstr>
      <vt:lpstr>  Bible = separate and unique Evolution = Man is Animal  </vt:lpstr>
      <vt:lpstr>Bible – Man was Created in Image of God</vt:lpstr>
      <vt:lpstr>If man evolved from animals…</vt:lpstr>
      <vt:lpstr>If God Created Us…</vt:lpstr>
      <vt:lpstr>Creation or Evolution</vt:lpstr>
      <vt:lpstr>Jesus Believed in Creation...</vt:lpstr>
      <vt:lpstr>PowerPoint Presentation</vt:lpstr>
      <vt:lpstr>PowerPoint Presentation</vt:lpstr>
    </vt:vector>
  </TitlesOfParts>
  <Company>Glencoe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or Evolution</dc:title>
  <dc:creator>John Croft</dc:creator>
  <cp:lastModifiedBy>John Croft</cp:lastModifiedBy>
  <cp:revision>55</cp:revision>
  <dcterms:created xsi:type="dcterms:W3CDTF">2003-07-05T08:07:12Z</dcterms:created>
  <dcterms:modified xsi:type="dcterms:W3CDTF">2015-05-02T15:15:16Z</dcterms:modified>
</cp:coreProperties>
</file>