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72" r:id="rId3"/>
    <p:sldId id="261" r:id="rId4"/>
    <p:sldId id="262" r:id="rId5"/>
    <p:sldId id="264" r:id="rId6"/>
    <p:sldId id="281" r:id="rId7"/>
    <p:sldId id="283" r:id="rId8"/>
    <p:sldId id="276" r:id="rId9"/>
    <p:sldId id="282" r:id="rId10"/>
    <p:sldId id="269" r:id="rId11"/>
    <p:sldId id="274" r:id="rId12"/>
    <p:sldId id="286" r:id="rId13"/>
    <p:sldId id="287" r:id="rId14"/>
    <p:sldId id="288" r:id="rId15"/>
    <p:sldId id="289" r:id="rId16"/>
    <p:sldId id="284" r:id="rId17"/>
    <p:sldId id="275" r:id="rId18"/>
    <p:sldId id="290" r:id="rId19"/>
    <p:sldId id="291" r:id="rId20"/>
    <p:sldId id="292" r:id="rId21"/>
    <p:sldId id="270" r:id="rId22"/>
    <p:sldId id="263" r:id="rId23"/>
    <p:sldId id="293"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4747"/>
    <a:srgbClr val="66FFFF"/>
    <a:srgbClr val="FF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7402" autoAdjust="0"/>
  </p:normalViewPr>
  <p:slideViewPr>
    <p:cSldViewPr>
      <p:cViewPr varScale="1">
        <p:scale>
          <a:sx n="52" d="100"/>
          <a:sy n="52" d="100"/>
        </p:scale>
        <p:origin x="-15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F19F9-87E1-49AC-A275-F4D85E961629}" type="doc">
      <dgm:prSet loTypeId="urn:microsoft.com/office/officeart/2005/8/layout/hProcess10#1" loCatId="process" qsTypeId="urn:microsoft.com/office/officeart/2005/8/quickstyle/3d3" qsCatId="3D" csTypeId="urn:microsoft.com/office/officeart/2005/8/colors/colorful4" csCatId="colorful" phldr="1"/>
      <dgm:spPr/>
      <dgm:t>
        <a:bodyPr/>
        <a:lstStyle/>
        <a:p>
          <a:endParaRPr lang="en-US"/>
        </a:p>
      </dgm:t>
    </dgm:pt>
    <dgm:pt modelId="{A7673AB9-43D3-491F-9A42-4A708DA61A77}">
      <dgm:prSet phldrT="[Text]"/>
      <dgm:spPr/>
      <dgm:t>
        <a:bodyPr/>
        <a:lstStyle/>
        <a:p>
          <a:pPr algn="ctr">
            <a:spcAft>
              <a:spcPts val="0"/>
            </a:spcAft>
          </a:pPr>
          <a:r>
            <a:rPr lang="en-US" dirty="0" smtClean="0">
              <a:effectLst>
                <a:glow rad="101600">
                  <a:schemeClr val="bg1">
                    <a:alpha val="60000"/>
                  </a:schemeClr>
                </a:glow>
              </a:effectLst>
              <a:latin typeface="Dominican Small Caps" pitchFamily="2" charset="0"/>
              <a:cs typeface="Calibri" pitchFamily="34" charset="0"/>
            </a:rPr>
            <a:t>Before</a:t>
          </a:r>
          <a:endParaRPr lang="en-US" dirty="0">
            <a:effectLst>
              <a:glow rad="101600">
                <a:schemeClr val="bg1">
                  <a:alpha val="60000"/>
                </a:schemeClr>
              </a:glow>
            </a:effectLst>
            <a:latin typeface="Dominican Small Caps" pitchFamily="2" charset="0"/>
            <a:cs typeface="Calibri" pitchFamily="34" charset="0"/>
          </a:endParaRPr>
        </a:p>
      </dgm:t>
    </dgm:pt>
    <dgm:pt modelId="{95BB6EB2-7E6B-479B-ABA4-BF71D68302F4}" type="parTrans" cxnId="{062211EE-08A5-4F78-AE15-05B73FEAE5AD}">
      <dgm:prSet/>
      <dgm:spPr/>
      <dgm:t>
        <a:bodyPr/>
        <a:lstStyle/>
        <a:p>
          <a:endParaRPr lang="en-US"/>
        </a:p>
      </dgm:t>
    </dgm:pt>
    <dgm:pt modelId="{E1D8C57B-B27C-44A9-98BE-EF333D64A7ED}" type="sibTrans" cxnId="{062211EE-08A5-4F78-AE15-05B73FEAE5AD}">
      <dgm:prSet/>
      <dgm:spPr/>
      <dgm:t>
        <a:bodyPr/>
        <a:lstStyle/>
        <a:p>
          <a:endParaRPr lang="en-US" dirty="0"/>
        </a:p>
      </dgm:t>
    </dgm:pt>
    <dgm:pt modelId="{D28A5209-1BBB-4122-91F3-72A9469846B0}">
      <dgm:prSet phldrT="[Text]"/>
      <dgm:spPr/>
      <dgm:t>
        <a:bodyPr/>
        <a:lstStyle/>
        <a:p>
          <a:pPr algn="l">
            <a:spcAft>
              <a:spcPts val="0"/>
            </a:spcAft>
          </a:pPr>
          <a:r>
            <a:rPr lang="en-US" dirty="0" smtClean="0">
              <a:effectLst>
                <a:glow rad="101600">
                  <a:schemeClr val="bg1">
                    <a:alpha val="60000"/>
                  </a:schemeClr>
                </a:glow>
              </a:effectLst>
              <a:latin typeface="Calibri" pitchFamily="34" charset="0"/>
              <a:cs typeface="Calibri" pitchFamily="34" charset="0"/>
            </a:rPr>
            <a:t>Adversary</a:t>
          </a:r>
          <a:endParaRPr lang="en-US" dirty="0">
            <a:effectLst>
              <a:glow rad="101600">
                <a:schemeClr val="bg1">
                  <a:alpha val="60000"/>
                </a:schemeClr>
              </a:glow>
            </a:effectLst>
            <a:latin typeface="Calibri" pitchFamily="34" charset="0"/>
            <a:cs typeface="Calibri" pitchFamily="34" charset="0"/>
          </a:endParaRPr>
        </a:p>
      </dgm:t>
    </dgm:pt>
    <dgm:pt modelId="{63187D93-8914-4C87-A456-8F09A150935F}" type="parTrans" cxnId="{BC054CD6-D98D-49EE-8F42-0240130CF2C9}">
      <dgm:prSet/>
      <dgm:spPr/>
      <dgm:t>
        <a:bodyPr/>
        <a:lstStyle/>
        <a:p>
          <a:endParaRPr lang="en-US"/>
        </a:p>
      </dgm:t>
    </dgm:pt>
    <dgm:pt modelId="{88F5CCA0-E228-4C05-ABFF-A4B7072634FA}" type="sibTrans" cxnId="{BC054CD6-D98D-49EE-8F42-0240130CF2C9}">
      <dgm:prSet/>
      <dgm:spPr/>
      <dgm:t>
        <a:bodyPr/>
        <a:lstStyle/>
        <a:p>
          <a:endParaRPr lang="en-US"/>
        </a:p>
      </dgm:t>
    </dgm:pt>
    <dgm:pt modelId="{288F5B94-9672-47A3-9026-79DE52665CDF}">
      <dgm:prSet phldrT="[Text]"/>
      <dgm:spPr/>
      <dgm:t>
        <a:bodyPr/>
        <a:lstStyle/>
        <a:p>
          <a:pPr algn="l">
            <a:spcAft>
              <a:spcPts val="0"/>
            </a:spcAft>
          </a:pPr>
          <a:r>
            <a:rPr lang="en-US" dirty="0" smtClean="0">
              <a:effectLst>
                <a:glow rad="101600">
                  <a:schemeClr val="bg1">
                    <a:alpha val="60000"/>
                  </a:schemeClr>
                </a:glow>
              </a:effectLst>
              <a:latin typeface="Calibri" pitchFamily="34" charset="0"/>
              <a:cs typeface="Calibri" pitchFamily="34" charset="0"/>
            </a:rPr>
            <a:t>Enemy</a:t>
          </a:r>
          <a:endParaRPr lang="en-US" dirty="0">
            <a:effectLst>
              <a:glow rad="101600">
                <a:schemeClr val="bg1">
                  <a:alpha val="60000"/>
                </a:schemeClr>
              </a:glow>
            </a:effectLst>
            <a:latin typeface="Calibri" pitchFamily="34" charset="0"/>
            <a:cs typeface="Calibri" pitchFamily="34" charset="0"/>
          </a:endParaRPr>
        </a:p>
      </dgm:t>
    </dgm:pt>
    <dgm:pt modelId="{221A400E-291A-42CA-A337-A750489556F5}" type="parTrans" cxnId="{7AD30F30-A1B3-40FB-8875-388CBABB2D05}">
      <dgm:prSet/>
      <dgm:spPr/>
      <dgm:t>
        <a:bodyPr/>
        <a:lstStyle/>
        <a:p>
          <a:endParaRPr lang="en-US"/>
        </a:p>
      </dgm:t>
    </dgm:pt>
    <dgm:pt modelId="{E28008F1-B823-4A6B-B2D9-4F355FFD7FFD}" type="sibTrans" cxnId="{7AD30F30-A1B3-40FB-8875-388CBABB2D05}">
      <dgm:prSet/>
      <dgm:spPr/>
      <dgm:t>
        <a:bodyPr/>
        <a:lstStyle/>
        <a:p>
          <a:endParaRPr lang="en-US"/>
        </a:p>
      </dgm:t>
    </dgm:pt>
    <dgm:pt modelId="{194C87A7-F3DE-4441-86D4-CC8365B10BDC}">
      <dgm:prSet phldrT="[Text]"/>
      <dgm:spPr/>
      <dgm:t>
        <a:bodyPr/>
        <a:lstStyle/>
        <a:p>
          <a:pPr algn="ctr">
            <a:spcAft>
              <a:spcPts val="0"/>
            </a:spcAft>
          </a:pPr>
          <a:r>
            <a:rPr lang="en-US" dirty="0" smtClean="0">
              <a:effectLst>
                <a:glow rad="101600">
                  <a:schemeClr val="bg1">
                    <a:alpha val="60000"/>
                  </a:schemeClr>
                </a:glow>
              </a:effectLst>
              <a:latin typeface="Dominican Small Caps" pitchFamily="2" charset="0"/>
              <a:cs typeface="Calibri" pitchFamily="34" charset="0"/>
            </a:rPr>
            <a:t>After</a:t>
          </a:r>
          <a:endParaRPr lang="en-US" dirty="0">
            <a:effectLst>
              <a:glow rad="101600">
                <a:schemeClr val="bg1">
                  <a:alpha val="60000"/>
                </a:schemeClr>
              </a:glow>
            </a:effectLst>
            <a:latin typeface="Dominican Small Caps" pitchFamily="2" charset="0"/>
            <a:cs typeface="Calibri" pitchFamily="34" charset="0"/>
          </a:endParaRPr>
        </a:p>
      </dgm:t>
    </dgm:pt>
    <dgm:pt modelId="{CFC4000A-8566-427C-A548-8B17F5581C7D}" type="parTrans" cxnId="{B2E4E6A7-ACD6-4B54-8C1C-4C8BF6C3A7A1}">
      <dgm:prSet/>
      <dgm:spPr/>
      <dgm:t>
        <a:bodyPr/>
        <a:lstStyle/>
        <a:p>
          <a:endParaRPr lang="en-US"/>
        </a:p>
      </dgm:t>
    </dgm:pt>
    <dgm:pt modelId="{102A3E63-942E-4191-B708-A567998B1535}" type="sibTrans" cxnId="{B2E4E6A7-ACD6-4B54-8C1C-4C8BF6C3A7A1}">
      <dgm:prSet/>
      <dgm:spPr/>
      <dgm:t>
        <a:bodyPr/>
        <a:lstStyle/>
        <a:p>
          <a:endParaRPr lang="en-US"/>
        </a:p>
      </dgm:t>
    </dgm:pt>
    <dgm:pt modelId="{A67BB259-F144-476A-B24C-80A8C630EFA0}">
      <dgm:prSet phldrT="[Text]"/>
      <dgm:spPr/>
      <dgm:t>
        <a:bodyPr/>
        <a:lstStyle/>
        <a:p>
          <a:pPr algn="l">
            <a:spcAft>
              <a:spcPts val="0"/>
            </a:spcAft>
          </a:pPr>
          <a:r>
            <a:rPr lang="en-US" dirty="0" smtClean="0">
              <a:effectLst>
                <a:glow rad="101600">
                  <a:schemeClr val="bg1">
                    <a:alpha val="60000"/>
                  </a:schemeClr>
                </a:glow>
              </a:effectLst>
              <a:latin typeface="Calibri" pitchFamily="34" charset="0"/>
              <a:cs typeface="Calibri" pitchFamily="34" charset="0"/>
            </a:rPr>
            <a:t>Advocate</a:t>
          </a:r>
          <a:endParaRPr lang="en-US" dirty="0">
            <a:effectLst>
              <a:glow rad="101600">
                <a:schemeClr val="bg1">
                  <a:alpha val="60000"/>
                </a:schemeClr>
              </a:glow>
            </a:effectLst>
            <a:latin typeface="Calibri" pitchFamily="34" charset="0"/>
            <a:cs typeface="Calibri" pitchFamily="34" charset="0"/>
          </a:endParaRPr>
        </a:p>
      </dgm:t>
    </dgm:pt>
    <dgm:pt modelId="{90AB917E-1964-4990-AD43-7F3FD96B2AE2}" type="parTrans" cxnId="{C03E4C36-DC1F-4DA4-B63D-F8E57A6B784A}">
      <dgm:prSet/>
      <dgm:spPr/>
      <dgm:t>
        <a:bodyPr/>
        <a:lstStyle/>
        <a:p>
          <a:endParaRPr lang="en-US"/>
        </a:p>
      </dgm:t>
    </dgm:pt>
    <dgm:pt modelId="{F62E477C-9AA2-47D4-BA54-0A019170E3E1}" type="sibTrans" cxnId="{C03E4C36-DC1F-4DA4-B63D-F8E57A6B784A}">
      <dgm:prSet/>
      <dgm:spPr/>
      <dgm:t>
        <a:bodyPr/>
        <a:lstStyle/>
        <a:p>
          <a:endParaRPr lang="en-US"/>
        </a:p>
      </dgm:t>
    </dgm:pt>
    <dgm:pt modelId="{F32B0465-DE00-4325-A554-C3C3B9A5ADAE}">
      <dgm:prSet phldrT="[Text]"/>
      <dgm:spPr/>
      <dgm:t>
        <a:bodyPr/>
        <a:lstStyle/>
        <a:p>
          <a:pPr algn="l">
            <a:spcAft>
              <a:spcPts val="0"/>
            </a:spcAft>
          </a:pPr>
          <a:r>
            <a:rPr lang="en-US" dirty="0" smtClean="0">
              <a:effectLst>
                <a:glow rad="101600">
                  <a:schemeClr val="bg1">
                    <a:alpha val="60000"/>
                  </a:schemeClr>
                </a:glow>
              </a:effectLst>
              <a:latin typeface="Calibri" pitchFamily="34" charset="0"/>
              <a:cs typeface="Calibri" pitchFamily="34" charset="0"/>
            </a:rPr>
            <a:t>Defender</a:t>
          </a:r>
          <a:endParaRPr lang="en-US" dirty="0">
            <a:effectLst>
              <a:glow rad="101600">
                <a:schemeClr val="bg1">
                  <a:alpha val="60000"/>
                </a:schemeClr>
              </a:glow>
            </a:effectLst>
            <a:latin typeface="Calibri" pitchFamily="34" charset="0"/>
            <a:cs typeface="Calibri" pitchFamily="34" charset="0"/>
          </a:endParaRPr>
        </a:p>
      </dgm:t>
    </dgm:pt>
    <dgm:pt modelId="{D2025111-49B1-4DE1-BCF2-B1B92573A809}" type="parTrans" cxnId="{ECEF53D2-CD8E-40FD-BBCD-9DA1E0691B3F}">
      <dgm:prSet/>
      <dgm:spPr/>
      <dgm:t>
        <a:bodyPr/>
        <a:lstStyle/>
        <a:p>
          <a:endParaRPr lang="en-US"/>
        </a:p>
      </dgm:t>
    </dgm:pt>
    <dgm:pt modelId="{2128AB92-4255-41AB-963F-AD17B83858D4}" type="sibTrans" cxnId="{ECEF53D2-CD8E-40FD-BBCD-9DA1E0691B3F}">
      <dgm:prSet/>
      <dgm:spPr/>
      <dgm:t>
        <a:bodyPr/>
        <a:lstStyle/>
        <a:p>
          <a:endParaRPr lang="en-US"/>
        </a:p>
      </dgm:t>
    </dgm:pt>
    <dgm:pt modelId="{FD6CF833-7235-46A2-B3B5-C256CB7DED0D}">
      <dgm:prSet phldrT="[Text]"/>
      <dgm:spPr/>
      <dgm:t>
        <a:bodyPr/>
        <a:lstStyle/>
        <a:p>
          <a:pPr algn="l">
            <a:spcAft>
              <a:spcPts val="0"/>
            </a:spcAft>
          </a:pPr>
          <a:r>
            <a:rPr lang="en-US" dirty="0" smtClean="0">
              <a:effectLst>
                <a:glow rad="101600">
                  <a:schemeClr val="bg1">
                    <a:alpha val="60000"/>
                  </a:schemeClr>
                </a:glow>
              </a:effectLst>
              <a:latin typeface="Calibri" pitchFamily="34" charset="0"/>
              <a:cs typeface="Calibri" pitchFamily="34" charset="0"/>
            </a:rPr>
            <a:t>Destroyer</a:t>
          </a:r>
          <a:endParaRPr lang="en-US" dirty="0">
            <a:effectLst>
              <a:glow rad="101600">
                <a:schemeClr val="bg1">
                  <a:alpha val="60000"/>
                </a:schemeClr>
              </a:glow>
            </a:effectLst>
            <a:latin typeface="Calibri" pitchFamily="34" charset="0"/>
            <a:cs typeface="Calibri" pitchFamily="34" charset="0"/>
          </a:endParaRPr>
        </a:p>
      </dgm:t>
    </dgm:pt>
    <dgm:pt modelId="{EFD77CBB-E51E-46A3-9961-0C5D663FD843}" type="parTrans" cxnId="{B87D7475-F821-4601-8138-BAEF5BB9D2D2}">
      <dgm:prSet/>
      <dgm:spPr/>
      <dgm:t>
        <a:bodyPr/>
        <a:lstStyle/>
        <a:p>
          <a:endParaRPr lang="en-US"/>
        </a:p>
      </dgm:t>
    </dgm:pt>
    <dgm:pt modelId="{89E18E0B-2C3B-4CD9-9CA0-A15704B97457}" type="sibTrans" cxnId="{B87D7475-F821-4601-8138-BAEF5BB9D2D2}">
      <dgm:prSet/>
      <dgm:spPr/>
      <dgm:t>
        <a:bodyPr/>
        <a:lstStyle/>
        <a:p>
          <a:endParaRPr lang="en-US"/>
        </a:p>
      </dgm:t>
    </dgm:pt>
    <dgm:pt modelId="{B02FADCB-52E1-40C3-A718-479AAC16AB02}">
      <dgm:prSet phldrT="[Text]"/>
      <dgm:spPr/>
      <dgm:t>
        <a:bodyPr/>
        <a:lstStyle/>
        <a:p>
          <a:pPr algn="l">
            <a:spcAft>
              <a:spcPts val="0"/>
            </a:spcAft>
          </a:pPr>
          <a:r>
            <a:rPr lang="en-US" dirty="0" smtClean="0">
              <a:effectLst>
                <a:glow rad="101600">
                  <a:schemeClr val="bg1">
                    <a:alpha val="60000"/>
                  </a:schemeClr>
                </a:glow>
              </a:effectLst>
              <a:latin typeface="Calibri" pitchFamily="34" charset="0"/>
              <a:cs typeface="Calibri" pitchFamily="34" charset="0"/>
            </a:rPr>
            <a:t>Persecutor</a:t>
          </a:r>
          <a:endParaRPr lang="en-US" dirty="0">
            <a:effectLst>
              <a:glow rad="101600">
                <a:schemeClr val="bg1">
                  <a:alpha val="60000"/>
                </a:schemeClr>
              </a:glow>
            </a:effectLst>
            <a:latin typeface="Calibri" pitchFamily="34" charset="0"/>
            <a:cs typeface="Calibri" pitchFamily="34" charset="0"/>
          </a:endParaRPr>
        </a:p>
      </dgm:t>
    </dgm:pt>
    <dgm:pt modelId="{97A384C5-0671-418C-BC6F-9759E14DC1B6}" type="parTrans" cxnId="{41007822-9AE0-4AFD-A770-7A3755B37A3B}">
      <dgm:prSet/>
      <dgm:spPr/>
      <dgm:t>
        <a:bodyPr/>
        <a:lstStyle/>
        <a:p>
          <a:endParaRPr lang="en-US"/>
        </a:p>
      </dgm:t>
    </dgm:pt>
    <dgm:pt modelId="{B61FA9AB-415C-4C2D-88BF-8BAFAA68976D}" type="sibTrans" cxnId="{41007822-9AE0-4AFD-A770-7A3755B37A3B}">
      <dgm:prSet/>
      <dgm:spPr/>
      <dgm:t>
        <a:bodyPr/>
        <a:lstStyle/>
        <a:p>
          <a:endParaRPr lang="en-US"/>
        </a:p>
      </dgm:t>
    </dgm:pt>
    <dgm:pt modelId="{345D927E-E4B6-4529-ACF3-A4ABBC3FFB47}">
      <dgm:prSet phldrT="[Text]"/>
      <dgm:spPr/>
      <dgm:t>
        <a:bodyPr/>
        <a:lstStyle/>
        <a:p>
          <a:pPr algn="l">
            <a:spcAft>
              <a:spcPts val="0"/>
            </a:spcAft>
          </a:pPr>
          <a:r>
            <a:rPr lang="en-US" dirty="0" smtClean="0">
              <a:effectLst>
                <a:glow rad="101600">
                  <a:schemeClr val="bg1">
                    <a:alpha val="60000"/>
                  </a:schemeClr>
                </a:glow>
              </a:effectLst>
              <a:latin typeface="Calibri" pitchFamily="34" charset="0"/>
              <a:cs typeface="Calibri" pitchFamily="34" charset="0"/>
            </a:rPr>
            <a:t>Builder</a:t>
          </a:r>
          <a:endParaRPr lang="en-US" dirty="0">
            <a:effectLst>
              <a:glow rad="101600">
                <a:schemeClr val="bg1">
                  <a:alpha val="60000"/>
                </a:schemeClr>
              </a:glow>
            </a:effectLst>
            <a:latin typeface="Calibri" pitchFamily="34" charset="0"/>
            <a:cs typeface="Calibri" pitchFamily="34" charset="0"/>
          </a:endParaRPr>
        </a:p>
      </dgm:t>
    </dgm:pt>
    <dgm:pt modelId="{772532E8-AFBD-43C2-A0FB-C3F75B16637C}" type="parTrans" cxnId="{E68F1778-648C-45BA-91F3-E6DBA396EFD6}">
      <dgm:prSet/>
      <dgm:spPr/>
      <dgm:t>
        <a:bodyPr/>
        <a:lstStyle/>
        <a:p>
          <a:endParaRPr lang="en-US"/>
        </a:p>
      </dgm:t>
    </dgm:pt>
    <dgm:pt modelId="{A8A8AAF6-ACEF-435B-A682-4701AC15D4C5}" type="sibTrans" cxnId="{E68F1778-648C-45BA-91F3-E6DBA396EFD6}">
      <dgm:prSet/>
      <dgm:spPr/>
      <dgm:t>
        <a:bodyPr/>
        <a:lstStyle/>
        <a:p>
          <a:endParaRPr lang="en-US"/>
        </a:p>
      </dgm:t>
    </dgm:pt>
    <dgm:pt modelId="{9B575E6D-7004-48FB-AD3B-220DB67D4833}">
      <dgm:prSet phldrT="[Text]"/>
      <dgm:spPr/>
      <dgm:t>
        <a:bodyPr/>
        <a:lstStyle/>
        <a:p>
          <a:pPr algn="l">
            <a:spcAft>
              <a:spcPts val="0"/>
            </a:spcAft>
          </a:pPr>
          <a:r>
            <a:rPr lang="en-US" dirty="0" smtClean="0">
              <a:effectLst>
                <a:glow rad="101600">
                  <a:schemeClr val="bg1">
                    <a:alpha val="60000"/>
                  </a:schemeClr>
                </a:glow>
              </a:effectLst>
              <a:latin typeface="Calibri" pitchFamily="34" charset="0"/>
              <a:cs typeface="Calibri" pitchFamily="34" charset="0"/>
            </a:rPr>
            <a:t>Persecuted</a:t>
          </a:r>
          <a:endParaRPr lang="en-US" dirty="0">
            <a:effectLst>
              <a:glow rad="101600">
                <a:schemeClr val="bg1">
                  <a:alpha val="60000"/>
                </a:schemeClr>
              </a:glow>
            </a:effectLst>
            <a:latin typeface="Calibri" pitchFamily="34" charset="0"/>
            <a:cs typeface="Calibri" pitchFamily="34" charset="0"/>
          </a:endParaRPr>
        </a:p>
      </dgm:t>
    </dgm:pt>
    <dgm:pt modelId="{BF6F632A-A4DA-41EE-A75D-88C38D21AAD2}" type="parTrans" cxnId="{3AE0166B-4016-430F-B6BA-170DE3641952}">
      <dgm:prSet/>
      <dgm:spPr/>
      <dgm:t>
        <a:bodyPr/>
        <a:lstStyle/>
        <a:p>
          <a:endParaRPr lang="en-US"/>
        </a:p>
      </dgm:t>
    </dgm:pt>
    <dgm:pt modelId="{832306DE-E174-4088-AD8F-28C5DD93402C}" type="sibTrans" cxnId="{3AE0166B-4016-430F-B6BA-170DE3641952}">
      <dgm:prSet/>
      <dgm:spPr/>
      <dgm:t>
        <a:bodyPr/>
        <a:lstStyle/>
        <a:p>
          <a:endParaRPr lang="en-US"/>
        </a:p>
      </dgm:t>
    </dgm:pt>
    <dgm:pt modelId="{374DB596-EB9F-4EC5-AF7A-245D6F2C8E88}" type="pres">
      <dgm:prSet presAssocID="{93EF19F9-87E1-49AC-A275-F4D85E961629}" presName="Name0" presStyleCnt="0">
        <dgm:presLayoutVars>
          <dgm:dir/>
          <dgm:resizeHandles val="exact"/>
        </dgm:presLayoutVars>
      </dgm:prSet>
      <dgm:spPr/>
      <dgm:t>
        <a:bodyPr/>
        <a:lstStyle/>
        <a:p>
          <a:endParaRPr lang="en-US"/>
        </a:p>
      </dgm:t>
    </dgm:pt>
    <dgm:pt modelId="{6A3C07AE-EDBD-4684-A5D3-55CE75046338}" type="pres">
      <dgm:prSet presAssocID="{A7673AB9-43D3-491F-9A42-4A708DA61A77}" presName="composite" presStyleCnt="0"/>
      <dgm:spPr/>
    </dgm:pt>
    <dgm:pt modelId="{8537AED0-B0AB-4077-AC44-FAF48A756109}" type="pres">
      <dgm:prSet presAssocID="{A7673AB9-43D3-491F-9A42-4A708DA61A77}" presName="imagSh" presStyleLbl="bgImgPlace1" presStyleIdx="0" presStyleCnt="2" custLinFactNeighborY="-7454"/>
      <dgm:spPr>
        <a:blipFill rotWithShape="1">
          <a:blip xmlns:r="http://schemas.openxmlformats.org/officeDocument/2006/relationships" r:embed="rId1"/>
          <a:stretch>
            <a:fillRect/>
          </a:stretch>
        </a:blipFill>
      </dgm:spPr>
    </dgm:pt>
    <dgm:pt modelId="{15923BB2-F961-4576-839B-260E08309E23}" type="pres">
      <dgm:prSet presAssocID="{A7673AB9-43D3-491F-9A42-4A708DA61A77}" presName="txNode" presStyleLbl="node1" presStyleIdx="0" presStyleCnt="2" custScaleX="100000" custScaleY="94091" custLinFactNeighborY="14046">
        <dgm:presLayoutVars>
          <dgm:bulletEnabled val="1"/>
        </dgm:presLayoutVars>
      </dgm:prSet>
      <dgm:spPr/>
      <dgm:t>
        <a:bodyPr/>
        <a:lstStyle/>
        <a:p>
          <a:endParaRPr lang="en-US"/>
        </a:p>
      </dgm:t>
    </dgm:pt>
    <dgm:pt modelId="{8043C02D-63AA-40B4-9C1E-62C79468C72F}" type="pres">
      <dgm:prSet presAssocID="{E1D8C57B-B27C-44A9-98BE-EF333D64A7ED}" presName="sibTrans" presStyleLbl="sibTrans2D1" presStyleIdx="0" presStyleCnt="1" custScaleX="222281" custScaleY="159929"/>
      <dgm:spPr/>
      <dgm:t>
        <a:bodyPr/>
        <a:lstStyle/>
        <a:p>
          <a:endParaRPr lang="en-US"/>
        </a:p>
      </dgm:t>
    </dgm:pt>
    <dgm:pt modelId="{872D9997-CE30-4D80-ADA9-7967F2380B78}" type="pres">
      <dgm:prSet presAssocID="{E1D8C57B-B27C-44A9-98BE-EF333D64A7ED}" presName="connTx" presStyleLbl="sibTrans2D1" presStyleIdx="0" presStyleCnt="1"/>
      <dgm:spPr/>
      <dgm:t>
        <a:bodyPr/>
        <a:lstStyle/>
        <a:p>
          <a:endParaRPr lang="en-US"/>
        </a:p>
      </dgm:t>
    </dgm:pt>
    <dgm:pt modelId="{E016D0B2-6951-4A30-A352-D3003F9CC414}" type="pres">
      <dgm:prSet presAssocID="{194C87A7-F3DE-4441-86D4-CC8365B10BDC}" presName="composite" presStyleCnt="0"/>
      <dgm:spPr/>
    </dgm:pt>
    <dgm:pt modelId="{60AE219E-1BD6-4B42-8AD1-E58510B1DE8F}" type="pres">
      <dgm:prSet presAssocID="{194C87A7-F3DE-4441-86D4-CC8365B10BDC}" presName="imagSh" presStyleLbl="bgImgPlace1" presStyleIdx="1" presStyleCnt="2" custLinFactNeighborY="-7454"/>
      <dgm:spPr>
        <a:blipFill rotWithShape="1">
          <a:blip xmlns:r="http://schemas.openxmlformats.org/officeDocument/2006/relationships" r:embed="rId2"/>
          <a:stretch>
            <a:fillRect/>
          </a:stretch>
        </a:blipFill>
      </dgm:spPr>
    </dgm:pt>
    <dgm:pt modelId="{8255AF87-BC1B-43CC-9E18-A214484908F1}" type="pres">
      <dgm:prSet presAssocID="{194C87A7-F3DE-4441-86D4-CC8365B10BDC}" presName="txNode" presStyleLbl="node1" presStyleIdx="1" presStyleCnt="2" custScaleX="100000" custScaleY="94091" custLinFactNeighborY="14046">
        <dgm:presLayoutVars>
          <dgm:bulletEnabled val="1"/>
        </dgm:presLayoutVars>
      </dgm:prSet>
      <dgm:spPr/>
      <dgm:t>
        <a:bodyPr/>
        <a:lstStyle/>
        <a:p>
          <a:endParaRPr lang="en-US"/>
        </a:p>
      </dgm:t>
    </dgm:pt>
  </dgm:ptLst>
  <dgm:cxnLst>
    <dgm:cxn modelId="{E55EE60C-6555-46BB-85E8-6EF2B1169972}" type="presOf" srcId="{B02FADCB-52E1-40C3-A718-479AAC16AB02}" destId="{15923BB2-F961-4576-839B-260E08309E23}" srcOrd="0" destOrd="4" presId="urn:microsoft.com/office/officeart/2005/8/layout/hProcess10#1"/>
    <dgm:cxn modelId="{83133EB3-00BB-4708-A2C5-F4D86290A310}" type="presOf" srcId="{D28A5209-1BBB-4122-91F3-72A9469846B0}" destId="{15923BB2-F961-4576-839B-260E08309E23}" srcOrd="0" destOrd="1" presId="urn:microsoft.com/office/officeart/2005/8/layout/hProcess10#1"/>
    <dgm:cxn modelId="{ECEF53D2-CD8E-40FD-BBCD-9DA1E0691B3F}" srcId="{194C87A7-F3DE-4441-86D4-CC8365B10BDC}" destId="{F32B0465-DE00-4325-A554-C3C3B9A5ADAE}" srcOrd="1" destOrd="0" parTransId="{D2025111-49B1-4DE1-BCF2-B1B92573A809}" sibTransId="{2128AB92-4255-41AB-963F-AD17B83858D4}"/>
    <dgm:cxn modelId="{062211EE-08A5-4F78-AE15-05B73FEAE5AD}" srcId="{93EF19F9-87E1-49AC-A275-F4D85E961629}" destId="{A7673AB9-43D3-491F-9A42-4A708DA61A77}" srcOrd="0" destOrd="0" parTransId="{95BB6EB2-7E6B-479B-ABA4-BF71D68302F4}" sibTransId="{E1D8C57B-B27C-44A9-98BE-EF333D64A7ED}"/>
    <dgm:cxn modelId="{DE57BFA2-820C-4437-A393-FE352FB8062E}" type="presOf" srcId="{194C87A7-F3DE-4441-86D4-CC8365B10BDC}" destId="{8255AF87-BC1B-43CC-9E18-A214484908F1}" srcOrd="0" destOrd="0" presId="urn:microsoft.com/office/officeart/2005/8/layout/hProcess10#1"/>
    <dgm:cxn modelId="{062A8390-A623-4319-917E-203BEF15A689}" type="presOf" srcId="{A67BB259-F144-476A-B24C-80A8C630EFA0}" destId="{8255AF87-BC1B-43CC-9E18-A214484908F1}" srcOrd="0" destOrd="1" presId="urn:microsoft.com/office/officeart/2005/8/layout/hProcess10#1"/>
    <dgm:cxn modelId="{41007822-9AE0-4AFD-A770-7A3755B37A3B}" srcId="{A7673AB9-43D3-491F-9A42-4A708DA61A77}" destId="{B02FADCB-52E1-40C3-A718-479AAC16AB02}" srcOrd="3" destOrd="0" parTransId="{97A384C5-0671-418C-BC6F-9759E14DC1B6}" sibTransId="{B61FA9AB-415C-4C2D-88BF-8BAFAA68976D}"/>
    <dgm:cxn modelId="{B2E4E6A7-ACD6-4B54-8C1C-4C8BF6C3A7A1}" srcId="{93EF19F9-87E1-49AC-A275-F4D85E961629}" destId="{194C87A7-F3DE-4441-86D4-CC8365B10BDC}" srcOrd="1" destOrd="0" parTransId="{CFC4000A-8566-427C-A548-8B17F5581C7D}" sibTransId="{102A3E63-942E-4191-B708-A567998B1535}"/>
    <dgm:cxn modelId="{E68F1778-648C-45BA-91F3-E6DBA396EFD6}" srcId="{194C87A7-F3DE-4441-86D4-CC8365B10BDC}" destId="{345D927E-E4B6-4529-ACF3-A4ABBC3FFB47}" srcOrd="2" destOrd="0" parTransId="{772532E8-AFBD-43C2-A0FB-C3F75B16637C}" sibTransId="{A8A8AAF6-ACEF-435B-A682-4701AC15D4C5}"/>
    <dgm:cxn modelId="{AA8ED249-78F7-4356-A9FC-06B998394F9B}" type="presOf" srcId="{E1D8C57B-B27C-44A9-98BE-EF333D64A7ED}" destId="{8043C02D-63AA-40B4-9C1E-62C79468C72F}" srcOrd="0" destOrd="0" presId="urn:microsoft.com/office/officeart/2005/8/layout/hProcess10#1"/>
    <dgm:cxn modelId="{0D19C942-8B4E-486E-BDD8-E91EF220922E}" type="presOf" srcId="{F32B0465-DE00-4325-A554-C3C3B9A5ADAE}" destId="{8255AF87-BC1B-43CC-9E18-A214484908F1}" srcOrd="0" destOrd="2" presId="urn:microsoft.com/office/officeart/2005/8/layout/hProcess10#1"/>
    <dgm:cxn modelId="{6AF43CCA-587A-4BD5-B7F2-62AA59F61768}" type="presOf" srcId="{93EF19F9-87E1-49AC-A275-F4D85E961629}" destId="{374DB596-EB9F-4EC5-AF7A-245D6F2C8E88}" srcOrd="0" destOrd="0" presId="urn:microsoft.com/office/officeart/2005/8/layout/hProcess10#1"/>
    <dgm:cxn modelId="{757572B8-43E5-4620-8FBA-9BAC50E9DF46}" type="presOf" srcId="{FD6CF833-7235-46A2-B3B5-C256CB7DED0D}" destId="{15923BB2-F961-4576-839B-260E08309E23}" srcOrd="0" destOrd="3" presId="urn:microsoft.com/office/officeart/2005/8/layout/hProcess10#1"/>
    <dgm:cxn modelId="{2DA2179B-6131-463D-BF56-B02D081B4661}" type="presOf" srcId="{E1D8C57B-B27C-44A9-98BE-EF333D64A7ED}" destId="{872D9997-CE30-4D80-ADA9-7967F2380B78}" srcOrd="1" destOrd="0" presId="urn:microsoft.com/office/officeart/2005/8/layout/hProcess10#1"/>
    <dgm:cxn modelId="{B87D7475-F821-4601-8138-BAEF5BB9D2D2}" srcId="{A7673AB9-43D3-491F-9A42-4A708DA61A77}" destId="{FD6CF833-7235-46A2-B3B5-C256CB7DED0D}" srcOrd="2" destOrd="0" parTransId="{EFD77CBB-E51E-46A3-9961-0C5D663FD843}" sibTransId="{89E18E0B-2C3B-4CD9-9CA0-A15704B97457}"/>
    <dgm:cxn modelId="{7AD30F30-A1B3-40FB-8875-388CBABB2D05}" srcId="{A7673AB9-43D3-491F-9A42-4A708DA61A77}" destId="{288F5B94-9672-47A3-9026-79DE52665CDF}" srcOrd="1" destOrd="0" parTransId="{221A400E-291A-42CA-A337-A750489556F5}" sibTransId="{E28008F1-B823-4A6B-B2D9-4F355FFD7FFD}"/>
    <dgm:cxn modelId="{3AE0166B-4016-430F-B6BA-170DE3641952}" srcId="{194C87A7-F3DE-4441-86D4-CC8365B10BDC}" destId="{9B575E6D-7004-48FB-AD3B-220DB67D4833}" srcOrd="3" destOrd="0" parTransId="{BF6F632A-A4DA-41EE-A75D-88C38D21AAD2}" sibTransId="{832306DE-E174-4088-AD8F-28C5DD93402C}"/>
    <dgm:cxn modelId="{BAA4F362-36D5-489B-9DA7-94FF02C812B3}" type="presOf" srcId="{A7673AB9-43D3-491F-9A42-4A708DA61A77}" destId="{15923BB2-F961-4576-839B-260E08309E23}" srcOrd="0" destOrd="0" presId="urn:microsoft.com/office/officeart/2005/8/layout/hProcess10#1"/>
    <dgm:cxn modelId="{293E2E97-424F-4E2C-A621-9A8736E6E67B}" type="presOf" srcId="{9B575E6D-7004-48FB-AD3B-220DB67D4833}" destId="{8255AF87-BC1B-43CC-9E18-A214484908F1}" srcOrd="0" destOrd="4" presId="urn:microsoft.com/office/officeart/2005/8/layout/hProcess10#1"/>
    <dgm:cxn modelId="{BC054CD6-D98D-49EE-8F42-0240130CF2C9}" srcId="{A7673AB9-43D3-491F-9A42-4A708DA61A77}" destId="{D28A5209-1BBB-4122-91F3-72A9469846B0}" srcOrd="0" destOrd="0" parTransId="{63187D93-8914-4C87-A456-8F09A150935F}" sibTransId="{88F5CCA0-E228-4C05-ABFF-A4B7072634FA}"/>
    <dgm:cxn modelId="{3D3615D3-5217-4BCA-97AD-12DFED55D673}" type="presOf" srcId="{345D927E-E4B6-4529-ACF3-A4ABBC3FFB47}" destId="{8255AF87-BC1B-43CC-9E18-A214484908F1}" srcOrd="0" destOrd="3" presId="urn:microsoft.com/office/officeart/2005/8/layout/hProcess10#1"/>
    <dgm:cxn modelId="{8E8D0BEC-094C-4F05-8561-9F718EE5ADB6}" type="presOf" srcId="{288F5B94-9672-47A3-9026-79DE52665CDF}" destId="{15923BB2-F961-4576-839B-260E08309E23}" srcOrd="0" destOrd="2" presId="urn:microsoft.com/office/officeart/2005/8/layout/hProcess10#1"/>
    <dgm:cxn modelId="{C03E4C36-DC1F-4DA4-B63D-F8E57A6B784A}" srcId="{194C87A7-F3DE-4441-86D4-CC8365B10BDC}" destId="{A67BB259-F144-476A-B24C-80A8C630EFA0}" srcOrd="0" destOrd="0" parTransId="{90AB917E-1964-4990-AD43-7F3FD96B2AE2}" sibTransId="{F62E477C-9AA2-47D4-BA54-0A019170E3E1}"/>
    <dgm:cxn modelId="{884CB1CB-9610-4B98-B688-F3481275055F}" type="presParOf" srcId="{374DB596-EB9F-4EC5-AF7A-245D6F2C8E88}" destId="{6A3C07AE-EDBD-4684-A5D3-55CE75046338}" srcOrd="0" destOrd="0" presId="urn:microsoft.com/office/officeart/2005/8/layout/hProcess10#1"/>
    <dgm:cxn modelId="{B92135AA-AA81-40F8-994B-452D518770A9}" type="presParOf" srcId="{6A3C07AE-EDBD-4684-A5D3-55CE75046338}" destId="{8537AED0-B0AB-4077-AC44-FAF48A756109}" srcOrd="0" destOrd="0" presId="urn:microsoft.com/office/officeart/2005/8/layout/hProcess10#1"/>
    <dgm:cxn modelId="{C4F38E0C-E62F-49A0-B966-153568A3B5E1}" type="presParOf" srcId="{6A3C07AE-EDBD-4684-A5D3-55CE75046338}" destId="{15923BB2-F961-4576-839B-260E08309E23}" srcOrd="1" destOrd="0" presId="urn:microsoft.com/office/officeart/2005/8/layout/hProcess10#1"/>
    <dgm:cxn modelId="{29719567-80D0-4E43-8F94-B2C6ECB06914}" type="presParOf" srcId="{374DB596-EB9F-4EC5-AF7A-245D6F2C8E88}" destId="{8043C02D-63AA-40B4-9C1E-62C79468C72F}" srcOrd="1" destOrd="0" presId="urn:microsoft.com/office/officeart/2005/8/layout/hProcess10#1"/>
    <dgm:cxn modelId="{37DD4DBE-5751-45F9-AB85-7CD7EC0B56F1}" type="presParOf" srcId="{8043C02D-63AA-40B4-9C1E-62C79468C72F}" destId="{872D9997-CE30-4D80-ADA9-7967F2380B78}" srcOrd="0" destOrd="0" presId="urn:microsoft.com/office/officeart/2005/8/layout/hProcess10#1"/>
    <dgm:cxn modelId="{1D2D47DC-330B-42AF-8E09-548EE1F0A00B}" type="presParOf" srcId="{374DB596-EB9F-4EC5-AF7A-245D6F2C8E88}" destId="{E016D0B2-6951-4A30-A352-D3003F9CC414}" srcOrd="2" destOrd="0" presId="urn:microsoft.com/office/officeart/2005/8/layout/hProcess10#1"/>
    <dgm:cxn modelId="{462FB1F6-0E4B-4F85-8A14-2A1F00BE5F96}" type="presParOf" srcId="{E016D0B2-6951-4A30-A352-D3003F9CC414}" destId="{60AE219E-1BD6-4B42-8AD1-E58510B1DE8F}" srcOrd="0" destOrd="0" presId="urn:microsoft.com/office/officeart/2005/8/layout/hProcess10#1"/>
    <dgm:cxn modelId="{1F7795A4-658B-40E5-8279-FF9D9C4AC8D6}" type="presParOf" srcId="{E016D0B2-6951-4A30-A352-D3003F9CC414}" destId="{8255AF87-BC1B-43CC-9E18-A214484908F1}" srcOrd="1" destOrd="0" presId="urn:microsoft.com/office/officeart/2005/8/layout/hProcess10#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7AED0-B0AB-4077-AC44-FAF48A756109}">
      <dsp:nvSpPr>
        <dsp:cNvPr id="0" name=""/>
        <dsp:cNvSpPr/>
      </dsp:nvSpPr>
      <dsp:spPr>
        <a:xfrm>
          <a:off x="3465" y="0"/>
          <a:ext cx="3082599" cy="3082599"/>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5923BB2-F961-4576-839B-260E08309E23}">
      <dsp:nvSpPr>
        <dsp:cNvPr id="0" name=""/>
        <dsp:cNvSpPr/>
      </dsp:nvSpPr>
      <dsp:spPr>
        <a:xfrm>
          <a:off x="505284" y="2331950"/>
          <a:ext cx="3082599" cy="2900449"/>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lvl="0" algn="ctr" defTabSz="1778000">
            <a:lnSpc>
              <a:spcPct val="90000"/>
            </a:lnSpc>
            <a:spcBef>
              <a:spcPct val="0"/>
            </a:spcBef>
            <a:spcAft>
              <a:spcPts val="0"/>
            </a:spcAft>
          </a:pPr>
          <a:r>
            <a:rPr lang="en-US" sz="4000" kern="1200" dirty="0" smtClean="0">
              <a:effectLst>
                <a:glow rad="101600">
                  <a:schemeClr val="bg1">
                    <a:alpha val="60000"/>
                  </a:schemeClr>
                </a:glow>
              </a:effectLst>
              <a:latin typeface="Dominican Small Caps" pitchFamily="2" charset="0"/>
              <a:cs typeface="Calibri" pitchFamily="34" charset="0"/>
            </a:rPr>
            <a:t>Before</a:t>
          </a:r>
          <a:endParaRPr lang="en-US" sz="4000" kern="1200" dirty="0">
            <a:effectLst>
              <a:glow rad="101600">
                <a:schemeClr val="bg1">
                  <a:alpha val="60000"/>
                </a:schemeClr>
              </a:glow>
            </a:effectLst>
            <a:latin typeface="Dominican Small Caps" pitchFamily="2" charset="0"/>
            <a:cs typeface="Calibri" pitchFamily="34" charset="0"/>
          </a:endParaRPr>
        </a:p>
        <a:p>
          <a:pPr marL="285750" lvl="1" indent="-285750" algn="l" defTabSz="1377950">
            <a:lnSpc>
              <a:spcPct val="90000"/>
            </a:lnSpc>
            <a:spcBef>
              <a:spcPct val="0"/>
            </a:spcBef>
            <a:spcAft>
              <a:spcPts val="0"/>
            </a:spcAft>
            <a:buChar char="••"/>
          </a:pPr>
          <a:r>
            <a:rPr lang="en-US" sz="3100" kern="1200" dirty="0" smtClean="0">
              <a:effectLst>
                <a:glow rad="101600">
                  <a:schemeClr val="bg1">
                    <a:alpha val="60000"/>
                  </a:schemeClr>
                </a:glow>
              </a:effectLst>
              <a:latin typeface="Calibri" pitchFamily="34" charset="0"/>
              <a:cs typeface="Calibri" pitchFamily="34" charset="0"/>
            </a:rPr>
            <a:t>Adversary</a:t>
          </a:r>
          <a:endParaRPr lang="en-US" sz="3100" kern="1200" dirty="0">
            <a:effectLst>
              <a:glow rad="101600">
                <a:schemeClr val="bg1">
                  <a:alpha val="60000"/>
                </a:schemeClr>
              </a:glow>
            </a:effectLst>
            <a:latin typeface="Calibri" pitchFamily="34" charset="0"/>
            <a:cs typeface="Calibri" pitchFamily="34" charset="0"/>
          </a:endParaRPr>
        </a:p>
        <a:p>
          <a:pPr marL="285750" lvl="1" indent="-285750" algn="l" defTabSz="1377950">
            <a:lnSpc>
              <a:spcPct val="90000"/>
            </a:lnSpc>
            <a:spcBef>
              <a:spcPct val="0"/>
            </a:spcBef>
            <a:spcAft>
              <a:spcPts val="0"/>
            </a:spcAft>
            <a:buChar char="••"/>
          </a:pPr>
          <a:r>
            <a:rPr lang="en-US" sz="3100" kern="1200" dirty="0" smtClean="0">
              <a:effectLst>
                <a:glow rad="101600">
                  <a:schemeClr val="bg1">
                    <a:alpha val="60000"/>
                  </a:schemeClr>
                </a:glow>
              </a:effectLst>
              <a:latin typeface="Calibri" pitchFamily="34" charset="0"/>
              <a:cs typeface="Calibri" pitchFamily="34" charset="0"/>
            </a:rPr>
            <a:t>Enemy</a:t>
          </a:r>
          <a:endParaRPr lang="en-US" sz="3100" kern="1200" dirty="0">
            <a:effectLst>
              <a:glow rad="101600">
                <a:schemeClr val="bg1">
                  <a:alpha val="60000"/>
                </a:schemeClr>
              </a:glow>
            </a:effectLst>
            <a:latin typeface="Calibri" pitchFamily="34" charset="0"/>
            <a:cs typeface="Calibri" pitchFamily="34" charset="0"/>
          </a:endParaRPr>
        </a:p>
        <a:p>
          <a:pPr marL="285750" lvl="1" indent="-285750" algn="l" defTabSz="1377950">
            <a:lnSpc>
              <a:spcPct val="90000"/>
            </a:lnSpc>
            <a:spcBef>
              <a:spcPct val="0"/>
            </a:spcBef>
            <a:spcAft>
              <a:spcPts val="0"/>
            </a:spcAft>
            <a:buChar char="••"/>
          </a:pPr>
          <a:r>
            <a:rPr lang="en-US" sz="3100" kern="1200" dirty="0" smtClean="0">
              <a:effectLst>
                <a:glow rad="101600">
                  <a:schemeClr val="bg1">
                    <a:alpha val="60000"/>
                  </a:schemeClr>
                </a:glow>
              </a:effectLst>
              <a:latin typeface="Calibri" pitchFamily="34" charset="0"/>
              <a:cs typeface="Calibri" pitchFamily="34" charset="0"/>
            </a:rPr>
            <a:t>Destroyer</a:t>
          </a:r>
          <a:endParaRPr lang="en-US" sz="3100" kern="1200" dirty="0">
            <a:effectLst>
              <a:glow rad="101600">
                <a:schemeClr val="bg1">
                  <a:alpha val="60000"/>
                </a:schemeClr>
              </a:glow>
            </a:effectLst>
            <a:latin typeface="Calibri" pitchFamily="34" charset="0"/>
            <a:cs typeface="Calibri" pitchFamily="34" charset="0"/>
          </a:endParaRPr>
        </a:p>
        <a:p>
          <a:pPr marL="285750" lvl="1" indent="-285750" algn="l" defTabSz="1377950">
            <a:lnSpc>
              <a:spcPct val="90000"/>
            </a:lnSpc>
            <a:spcBef>
              <a:spcPct val="0"/>
            </a:spcBef>
            <a:spcAft>
              <a:spcPts val="0"/>
            </a:spcAft>
            <a:buChar char="••"/>
          </a:pPr>
          <a:r>
            <a:rPr lang="en-US" sz="3100" kern="1200" dirty="0" smtClean="0">
              <a:effectLst>
                <a:glow rad="101600">
                  <a:schemeClr val="bg1">
                    <a:alpha val="60000"/>
                  </a:schemeClr>
                </a:glow>
              </a:effectLst>
              <a:latin typeface="Calibri" pitchFamily="34" charset="0"/>
              <a:cs typeface="Calibri" pitchFamily="34" charset="0"/>
            </a:rPr>
            <a:t>Persecutor</a:t>
          </a:r>
          <a:endParaRPr lang="en-US" sz="3100" kern="1200" dirty="0">
            <a:effectLst>
              <a:glow rad="101600">
                <a:schemeClr val="bg1">
                  <a:alpha val="60000"/>
                </a:schemeClr>
              </a:glow>
            </a:effectLst>
            <a:latin typeface="Calibri" pitchFamily="34" charset="0"/>
            <a:cs typeface="Calibri" pitchFamily="34" charset="0"/>
          </a:endParaRPr>
        </a:p>
      </dsp:txBody>
      <dsp:txXfrm>
        <a:off x="590235" y="2416901"/>
        <a:ext cx="2912697" cy="2730547"/>
      </dsp:txXfrm>
    </dsp:sp>
    <dsp:sp modelId="{8043C02D-63AA-40B4-9C1E-62C79468C72F}">
      <dsp:nvSpPr>
        <dsp:cNvPr id="0" name=""/>
        <dsp:cNvSpPr/>
      </dsp:nvSpPr>
      <dsp:spPr>
        <a:xfrm>
          <a:off x="3316804" y="948998"/>
          <a:ext cx="1319853" cy="118460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dirty="0"/>
        </a:p>
      </dsp:txBody>
      <dsp:txXfrm>
        <a:off x="3316804" y="1185919"/>
        <a:ext cx="964472" cy="710761"/>
      </dsp:txXfrm>
    </dsp:sp>
    <dsp:sp modelId="{60AE219E-1BD6-4B42-8AD1-E58510B1DE8F}">
      <dsp:nvSpPr>
        <dsp:cNvPr id="0" name=""/>
        <dsp:cNvSpPr/>
      </dsp:nvSpPr>
      <dsp:spPr>
        <a:xfrm>
          <a:off x="4782570" y="0"/>
          <a:ext cx="3082599" cy="3082599"/>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255AF87-BC1B-43CC-9E18-A214484908F1}">
      <dsp:nvSpPr>
        <dsp:cNvPr id="0" name=""/>
        <dsp:cNvSpPr/>
      </dsp:nvSpPr>
      <dsp:spPr>
        <a:xfrm>
          <a:off x="5284389" y="2331950"/>
          <a:ext cx="3082599" cy="2900449"/>
        </a:xfrm>
        <a:prstGeom prst="roundRect">
          <a:avLst>
            <a:gd name="adj" fmla="val 10000"/>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lvl="0" algn="ctr" defTabSz="1778000">
            <a:lnSpc>
              <a:spcPct val="90000"/>
            </a:lnSpc>
            <a:spcBef>
              <a:spcPct val="0"/>
            </a:spcBef>
            <a:spcAft>
              <a:spcPts val="0"/>
            </a:spcAft>
          </a:pPr>
          <a:r>
            <a:rPr lang="en-US" sz="4000" kern="1200" dirty="0" smtClean="0">
              <a:effectLst>
                <a:glow rad="101600">
                  <a:schemeClr val="bg1">
                    <a:alpha val="60000"/>
                  </a:schemeClr>
                </a:glow>
              </a:effectLst>
              <a:latin typeface="Dominican Small Caps" pitchFamily="2" charset="0"/>
              <a:cs typeface="Calibri" pitchFamily="34" charset="0"/>
            </a:rPr>
            <a:t>After</a:t>
          </a:r>
          <a:endParaRPr lang="en-US" sz="4000" kern="1200" dirty="0">
            <a:effectLst>
              <a:glow rad="101600">
                <a:schemeClr val="bg1">
                  <a:alpha val="60000"/>
                </a:schemeClr>
              </a:glow>
            </a:effectLst>
            <a:latin typeface="Dominican Small Caps" pitchFamily="2" charset="0"/>
            <a:cs typeface="Calibri" pitchFamily="34" charset="0"/>
          </a:endParaRPr>
        </a:p>
        <a:p>
          <a:pPr marL="285750" lvl="1" indent="-285750" algn="l" defTabSz="1377950">
            <a:lnSpc>
              <a:spcPct val="90000"/>
            </a:lnSpc>
            <a:spcBef>
              <a:spcPct val="0"/>
            </a:spcBef>
            <a:spcAft>
              <a:spcPts val="0"/>
            </a:spcAft>
            <a:buChar char="••"/>
          </a:pPr>
          <a:r>
            <a:rPr lang="en-US" sz="3100" kern="1200" dirty="0" smtClean="0">
              <a:effectLst>
                <a:glow rad="101600">
                  <a:schemeClr val="bg1">
                    <a:alpha val="60000"/>
                  </a:schemeClr>
                </a:glow>
              </a:effectLst>
              <a:latin typeface="Calibri" pitchFamily="34" charset="0"/>
              <a:cs typeface="Calibri" pitchFamily="34" charset="0"/>
            </a:rPr>
            <a:t>Advocate</a:t>
          </a:r>
          <a:endParaRPr lang="en-US" sz="3100" kern="1200" dirty="0">
            <a:effectLst>
              <a:glow rad="101600">
                <a:schemeClr val="bg1">
                  <a:alpha val="60000"/>
                </a:schemeClr>
              </a:glow>
            </a:effectLst>
            <a:latin typeface="Calibri" pitchFamily="34" charset="0"/>
            <a:cs typeface="Calibri" pitchFamily="34" charset="0"/>
          </a:endParaRPr>
        </a:p>
        <a:p>
          <a:pPr marL="285750" lvl="1" indent="-285750" algn="l" defTabSz="1377950">
            <a:lnSpc>
              <a:spcPct val="90000"/>
            </a:lnSpc>
            <a:spcBef>
              <a:spcPct val="0"/>
            </a:spcBef>
            <a:spcAft>
              <a:spcPts val="0"/>
            </a:spcAft>
            <a:buChar char="••"/>
          </a:pPr>
          <a:r>
            <a:rPr lang="en-US" sz="3100" kern="1200" dirty="0" smtClean="0">
              <a:effectLst>
                <a:glow rad="101600">
                  <a:schemeClr val="bg1">
                    <a:alpha val="60000"/>
                  </a:schemeClr>
                </a:glow>
              </a:effectLst>
              <a:latin typeface="Calibri" pitchFamily="34" charset="0"/>
              <a:cs typeface="Calibri" pitchFamily="34" charset="0"/>
            </a:rPr>
            <a:t>Defender</a:t>
          </a:r>
          <a:endParaRPr lang="en-US" sz="3100" kern="1200" dirty="0">
            <a:effectLst>
              <a:glow rad="101600">
                <a:schemeClr val="bg1">
                  <a:alpha val="60000"/>
                </a:schemeClr>
              </a:glow>
            </a:effectLst>
            <a:latin typeface="Calibri" pitchFamily="34" charset="0"/>
            <a:cs typeface="Calibri" pitchFamily="34" charset="0"/>
          </a:endParaRPr>
        </a:p>
        <a:p>
          <a:pPr marL="285750" lvl="1" indent="-285750" algn="l" defTabSz="1377950">
            <a:lnSpc>
              <a:spcPct val="90000"/>
            </a:lnSpc>
            <a:spcBef>
              <a:spcPct val="0"/>
            </a:spcBef>
            <a:spcAft>
              <a:spcPts val="0"/>
            </a:spcAft>
            <a:buChar char="••"/>
          </a:pPr>
          <a:r>
            <a:rPr lang="en-US" sz="3100" kern="1200" dirty="0" smtClean="0">
              <a:effectLst>
                <a:glow rad="101600">
                  <a:schemeClr val="bg1">
                    <a:alpha val="60000"/>
                  </a:schemeClr>
                </a:glow>
              </a:effectLst>
              <a:latin typeface="Calibri" pitchFamily="34" charset="0"/>
              <a:cs typeface="Calibri" pitchFamily="34" charset="0"/>
            </a:rPr>
            <a:t>Builder</a:t>
          </a:r>
          <a:endParaRPr lang="en-US" sz="3100" kern="1200" dirty="0">
            <a:effectLst>
              <a:glow rad="101600">
                <a:schemeClr val="bg1">
                  <a:alpha val="60000"/>
                </a:schemeClr>
              </a:glow>
            </a:effectLst>
            <a:latin typeface="Calibri" pitchFamily="34" charset="0"/>
            <a:cs typeface="Calibri" pitchFamily="34" charset="0"/>
          </a:endParaRPr>
        </a:p>
        <a:p>
          <a:pPr marL="285750" lvl="1" indent="-285750" algn="l" defTabSz="1377950">
            <a:lnSpc>
              <a:spcPct val="90000"/>
            </a:lnSpc>
            <a:spcBef>
              <a:spcPct val="0"/>
            </a:spcBef>
            <a:spcAft>
              <a:spcPts val="0"/>
            </a:spcAft>
            <a:buChar char="••"/>
          </a:pPr>
          <a:r>
            <a:rPr lang="en-US" sz="3100" kern="1200" dirty="0" smtClean="0">
              <a:effectLst>
                <a:glow rad="101600">
                  <a:schemeClr val="bg1">
                    <a:alpha val="60000"/>
                  </a:schemeClr>
                </a:glow>
              </a:effectLst>
              <a:latin typeface="Calibri" pitchFamily="34" charset="0"/>
              <a:cs typeface="Calibri" pitchFamily="34" charset="0"/>
            </a:rPr>
            <a:t>Persecuted</a:t>
          </a:r>
          <a:endParaRPr lang="en-US" sz="3100" kern="1200" dirty="0">
            <a:effectLst>
              <a:glow rad="101600">
                <a:schemeClr val="bg1">
                  <a:alpha val="60000"/>
                </a:schemeClr>
              </a:glow>
            </a:effectLst>
            <a:latin typeface="Calibri" pitchFamily="34" charset="0"/>
            <a:cs typeface="Calibri" pitchFamily="34" charset="0"/>
          </a:endParaRPr>
        </a:p>
      </dsp:txBody>
      <dsp:txXfrm>
        <a:off x="5369340" y="2416901"/>
        <a:ext cx="2912697" cy="27305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77F6C50-FFBE-4384-843D-593C4194B079}" type="datetimeFigureOut">
              <a:rPr lang="en-US"/>
              <a:pPr>
                <a:defRPr/>
              </a:pPr>
              <a:t>3/20/2014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5AE5A3B-1628-476D-AB08-7ECC7A2460A4}" type="slidenum">
              <a:rPr lang="en-US"/>
              <a:pPr>
                <a:defRPr/>
              </a:pPr>
              <a:t>‹#›</a:t>
            </a:fld>
            <a:endParaRPr lang="en-US" dirty="0"/>
          </a:p>
        </p:txBody>
      </p:sp>
    </p:spTree>
    <p:extLst>
      <p:ext uri="{BB962C8B-B14F-4D97-AF65-F5344CB8AC3E}">
        <p14:creationId xmlns:p14="http://schemas.microsoft.com/office/powerpoint/2010/main" val="2882214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Saul – Paul conversion is recorded in Acts 9, then Paul repeats it again in Acts 22 and Acts 26</a:t>
            </a:r>
          </a:p>
          <a:p>
            <a:r>
              <a:rPr lang="en-US" altLang="en-US" smtClean="0"/>
              <a:t>2. Saul was converted and became the apostle Paul. It is accurate to describe this as a conversion of a religious sinner.</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A89057-59D1-4954-9053-CCD08BB233EF}" type="slidenum">
              <a:rPr lang="en-US" altLang="en-US" smtClean="0">
                <a:latin typeface="Arial" pitchFamily="34" charset="0"/>
              </a:rPr>
              <a:pPr eaLnBrk="1" hangingPunct="1">
                <a:spcBef>
                  <a:spcPct val="0"/>
                </a:spcBef>
              </a:pPr>
              <a:t>1</a:t>
            </a:fld>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D. So Jesus sent a preacher. Ananias went to Saul</a:t>
            </a:r>
          </a:p>
          <a:p>
            <a:pPr marL="228600" indent="-228600">
              <a:buFontTx/>
              <a:buAutoNum type="arabicPeriod"/>
              <a:defRPr/>
            </a:pPr>
            <a:r>
              <a:rPr lang="en-US" altLang="en-US" dirty="0" smtClean="0"/>
              <a:t>Put his hands on him and said: “Saul, the Lord Jesus, who appeared to you on the road as you came, has sent me that you may receive your sight and be filled with the Holy Spirit.“ Immediately there fell from his eyes </a:t>
            </a:r>
            <a:r>
              <a:rPr lang="en-US" altLang="en-US" i="1" dirty="0" smtClean="0"/>
              <a:t>something</a:t>
            </a:r>
            <a:r>
              <a:rPr lang="en-US" altLang="en-US" dirty="0" smtClean="0"/>
              <a:t> like scales, and he received his sight at once; and he arose and was baptized” </a:t>
            </a:r>
          </a:p>
          <a:p>
            <a:pPr>
              <a:defRPr/>
            </a:pPr>
            <a:r>
              <a:rPr lang="en-US" altLang="en-US" dirty="0" smtClean="0"/>
              <a:t>2. Scales fell from his eyes - his eyes were opened</a:t>
            </a:r>
          </a:p>
          <a:p>
            <a:pPr>
              <a:defRPr/>
            </a:pPr>
            <a:r>
              <a:rPr lang="en-US" altLang="en-US" dirty="0" smtClean="0"/>
              <a:t>3. He arose and was baptized</a:t>
            </a:r>
          </a:p>
          <a:p>
            <a:pPr>
              <a:defRPr/>
            </a:pPr>
            <a:r>
              <a:rPr lang="en-US" altLang="en-US" dirty="0" smtClean="0"/>
              <a:t>4. He ate and regained his strength - and after a few days preached about Christ in the Synagogues </a:t>
            </a:r>
          </a:p>
          <a:p>
            <a:pPr>
              <a:defRPr/>
            </a:pPr>
            <a:r>
              <a:rPr lang="en-US" altLang="en-US" dirty="0" smtClean="0"/>
              <a:t>E. He became a Christian and started preaching that which he once destroyed</a:t>
            </a:r>
          </a:p>
          <a:p>
            <a:pPr>
              <a:defRPr/>
            </a:pPr>
            <a:r>
              <a:rPr lang="en-US" altLang="en-US" dirty="0" smtClean="0"/>
              <a:t>F. He later told others about his conversion</a:t>
            </a:r>
          </a:p>
          <a:p>
            <a:pPr>
              <a:defRPr/>
            </a:pPr>
            <a:r>
              <a:rPr lang="en-US" altLang="en-US" dirty="0" smtClean="0"/>
              <a:t>1. Acts 22:1-21</a:t>
            </a:r>
          </a:p>
          <a:p>
            <a:pPr>
              <a:defRPr/>
            </a:pPr>
            <a:r>
              <a:rPr lang="en-US" altLang="en-US" dirty="0" smtClean="0"/>
              <a:t>a. He went over the details of what had happened then he quotes what Ananias told him to do</a:t>
            </a:r>
          </a:p>
          <a:p>
            <a:pPr>
              <a:defRPr/>
            </a:pPr>
            <a:r>
              <a:rPr lang="en-US" altLang="en-US" dirty="0" smtClean="0"/>
              <a:t>b. v. 16 “And now why are you waiting? Arise and be baptized, and wash away your sins, calling on the name of the Lord”</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9D14DA-9979-4DD6-8589-EF43B3B6B1D9}" type="slidenum">
              <a:rPr lang="en-US" altLang="en-US" smtClean="0">
                <a:latin typeface="Arial" pitchFamily="34" charset="0"/>
              </a:rPr>
              <a:pPr eaLnBrk="1" hangingPunct="1">
                <a:spcBef>
                  <a:spcPct val="0"/>
                </a:spcBef>
              </a:pPr>
              <a:t>10</a:t>
            </a:fld>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LESSONS FROM PAUL’S CONVERSION</a:t>
            </a:r>
          </a:p>
          <a:p>
            <a:r>
              <a:rPr lang="en-US" altLang="en-US" smtClean="0"/>
              <a:t>A. Men can change – if Saul can with his past anyone can</a:t>
            </a:r>
          </a:p>
          <a:p>
            <a:r>
              <a:rPr lang="en-US" altLang="en-US" smtClean="0"/>
              <a:t>1. Because men can change, becoming a Christian is called a “new birth.”</a:t>
            </a:r>
          </a:p>
          <a:p>
            <a:r>
              <a:rPr lang="en-US" altLang="en-US" smtClean="0"/>
              <a:t>a. John 3:3-5 v. 3b “Except a man be born again, he cannot see the kingdom of God.”</a:t>
            </a:r>
          </a:p>
          <a:p>
            <a:r>
              <a:rPr lang="en-US" altLang="en-US" smtClean="0"/>
              <a:t>b. 1 Pet 1:23 “having been born again, not of corruptible seed but incorruptible, through the word of God which lives and abides forever.”</a:t>
            </a:r>
          </a:p>
          <a:p>
            <a:r>
              <a:rPr lang="en-US" altLang="en-US" smtClean="0"/>
              <a:t>2. Because men can change .. becoming a Christian is also called a “resurrection.” – Rom 6:3-5</a:t>
            </a:r>
          </a:p>
          <a:p>
            <a:r>
              <a:rPr lang="en-US" altLang="en-US" smtClean="0"/>
              <a:t>3. Paul changed from a persecutor to a preacher of the gospel, and was now being persecuted himself</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7244633-B67A-4886-BBAF-2D9B0A9F52F8}" type="slidenum">
              <a:rPr lang="en-US" altLang="en-US" smtClean="0">
                <a:latin typeface="Arial" pitchFamily="34" charset="0"/>
              </a:rPr>
              <a:pPr eaLnBrk="1" hangingPunct="1">
                <a:spcBef>
                  <a:spcPct val="0"/>
                </a:spcBef>
              </a:pPr>
              <a:t>11</a:t>
            </a:fld>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 Turned to God as SOON as he heard what to do</a:t>
            </a:r>
          </a:p>
          <a:p>
            <a:r>
              <a:rPr lang="en-US" altLang="en-US" smtClean="0"/>
              <a:t>1. Many people make excuses why they can't obey right away</a:t>
            </a:r>
          </a:p>
          <a:p>
            <a:r>
              <a:rPr lang="en-US" altLang="en-US" smtClean="0"/>
              <a:t>a. I'm just as good as anyone else morally.</a:t>
            </a:r>
          </a:p>
          <a:p>
            <a:r>
              <a:rPr lang="en-US" altLang="en-US" smtClean="0"/>
              <a:t>b. A Christian wronged me.</a:t>
            </a:r>
          </a:p>
          <a:p>
            <a:r>
              <a:rPr lang="en-US" altLang="en-US" smtClean="0"/>
              <a:t>2. When I have more time, when the bills are all paid, when the kids are grown</a:t>
            </a:r>
          </a:p>
          <a:p>
            <a:r>
              <a:rPr lang="en-US" altLang="en-US" smtClean="0"/>
              <a:t>3. I'm too bad a sinner. I’m not good enough to be a Christian.</a:t>
            </a:r>
          </a:p>
          <a:p>
            <a:r>
              <a:rPr lang="en-US" altLang="en-US" smtClean="0"/>
              <a:t>4. I can't understand - I want to understand everything before I obey.</a:t>
            </a:r>
          </a:p>
          <a:p>
            <a:r>
              <a:rPr lang="en-US" altLang="en-US" smtClean="0"/>
              <a:t>5. My friends would laugh.</a:t>
            </a:r>
          </a:p>
          <a:p>
            <a:r>
              <a:rPr lang="en-US" altLang="en-US" smtClean="0"/>
              <a:t>6. I'd get no support from home.</a:t>
            </a:r>
          </a:p>
          <a:p>
            <a:r>
              <a:rPr lang="en-US" altLang="en-US" smtClean="0"/>
              <a:t>7. Paul obeyed and became a Christian when he learned what he must do.</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BFA1C3-9E4B-4131-BACF-6471DB277EA7}" type="slidenum">
              <a:rPr lang="en-US" altLang="en-US" smtClean="0">
                <a:latin typeface="Arial" pitchFamily="34" charset="0"/>
              </a:rPr>
              <a:pPr eaLnBrk="1" hangingPunct="1">
                <a:spcBef>
                  <a:spcPct val="0"/>
                </a:spcBef>
              </a:pPr>
              <a:t>12</a:t>
            </a:fld>
            <a:endParaRPr lang="en-US"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 The purpose of preaching is to open men's eyes</a:t>
            </a:r>
          </a:p>
          <a:p>
            <a:r>
              <a:rPr lang="en-US" altLang="en-US" smtClean="0"/>
              <a:t>1. Acts 26:18 Jesus to Paul on road to Damascus - “to open their eyes, </a:t>
            </a:r>
            <a:r>
              <a:rPr lang="en-US" altLang="en-US" i="1" smtClean="0"/>
              <a:t>in order</a:t>
            </a:r>
            <a:r>
              <a:rPr lang="en-US" altLang="en-US" smtClean="0"/>
              <a:t> to turn </a:t>
            </a:r>
            <a:r>
              <a:rPr lang="en-US" altLang="en-US" i="1" smtClean="0"/>
              <a:t>them</a:t>
            </a:r>
            <a:r>
              <a:rPr lang="en-US" altLang="en-US" smtClean="0"/>
              <a:t> from darkness to light, and </a:t>
            </a:r>
            <a:r>
              <a:rPr lang="en-US" altLang="en-US" i="1" smtClean="0"/>
              <a:t>from</a:t>
            </a:r>
            <a:r>
              <a:rPr lang="en-US" altLang="en-US" smtClean="0"/>
              <a:t> the power of Satan to God, that they may receive forgiveness of sins and an inheritance among those who are sanctified by faith in Me.”</a:t>
            </a:r>
          </a:p>
          <a:p>
            <a:r>
              <a:rPr lang="en-US" altLang="en-US" smtClean="0"/>
              <a:t>2. I think some preachers have forgotten what the real purpose of preaching is!</a:t>
            </a:r>
          </a:p>
          <a:p>
            <a:r>
              <a:rPr lang="en-US" altLang="en-US" smtClean="0"/>
              <a:t>a. Many preach today without a message of salvation ... without the need of repentance.</a:t>
            </a:r>
          </a:p>
          <a:p>
            <a:r>
              <a:rPr lang="en-US" altLang="en-US" smtClean="0"/>
              <a:t>b. Paul preached to change people</a:t>
            </a:r>
          </a:p>
          <a:p>
            <a:r>
              <a:rPr lang="en-US" altLang="en-US" smtClean="0"/>
              <a:t>3. Bible preaching opens men's eyes to their sins. 2 Tim 4:2 “Preach the word; be instant in season, out of season; reprove, rebuke, exhort with all longsuffering and doctrine.”</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4468CF-5004-4998-BA22-A4E76EF82943}" type="slidenum">
              <a:rPr lang="en-US" altLang="en-US" smtClean="0">
                <a:latin typeface="Arial" pitchFamily="34" charset="0"/>
              </a:rPr>
              <a:pPr eaLnBrk="1" hangingPunct="1">
                <a:spcBef>
                  <a:spcPct val="0"/>
                </a:spcBef>
              </a:pPr>
              <a:t>13</a:t>
            </a:fld>
            <a:endParaRPr lang="en-US"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 Humans have the power of choice.</a:t>
            </a:r>
          </a:p>
          <a:p>
            <a:r>
              <a:rPr lang="en-US" altLang="en-US" smtClean="0"/>
              <a:t>1. Acts 26:19 “O king Agrippa, I was not disobedient unto the heavenly vision”</a:t>
            </a:r>
          </a:p>
          <a:p>
            <a:r>
              <a:rPr lang="en-US" altLang="en-US" smtClean="0"/>
              <a:t>2. Paul could have chosen to ignore the heavenly calling ... but he did not!</a:t>
            </a:r>
          </a:p>
          <a:p>
            <a:r>
              <a:rPr lang="en-US" altLang="en-US" smtClean="0"/>
              <a:t>3. Joshua said to the people of Israel in - Josh 24:15 “... choose you this day whom you will serve...”</a:t>
            </a:r>
          </a:p>
          <a:p>
            <a:r>
              <a:rPr lang="en-US" altLang="en-US" smtClean="0"/>
              <a:t>4. Freedom to choose does not mean every choice is equally correct!!</a:t>
            </a:r>
          </a:p>
          <a:p>
            <a:r>
              <a:rPr lang="en-US" altLang="en-US" smtClean="0"/>
              <a:t>5. Look at Acts 26:28 “You almost persuade me to become a Christian.” Agrippa made the wrong choice!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C67FB4B-BED9-4AE4-910C-660DC2DB7DC0}" type="slidenum">
              <a:rPr lang="en-US" altLang="en-US" smtClean="0">
                <a:latin typeface="Arial" pitchFamily="34" charset="0"/>
              </a:rPr>
              <a:pPr eaLnBrk="1" hangingPunct="1">
                <a:spcBef>
                  <a:spcPct val="0"/>
                </a:spcBef>
              </a:pPr>
              <a:t>14</a:t>
            </a:fld>
            <a:endParaRPr lang="en-US"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 Christians should pass on the story of their conversions with others.</a:t>
            </a:r>
          </a:p>
          <a:p>
            <a:r>
              <a:rPr lang="en-US" altLang="en-US" smtClean="0"/>
              <a:t>1. Some in the church say .. “that is a denominational practice” ...</a:t>
            </a:r>
          </a:p>
          <a:p>
            <a:r>
              <a:rPr lang="en-US" altLang="en-US" smtClean="0"/>
              <a:t>2. Paul did ...</a:t>
            </a:r>
          </a:p>
          <a:p>
            <a:r>
              <a:rPr lang="en-US" altLang="en-US" smtClean="0"/>
              <a:t>a. Acts 26:9-29</a:t>
            </a:r>
          </a:p>
          <a:p>
            <a:r>
              <a:rPr lang="en-US" altLang="en-US" smtClean="0"/>
              <a:t>b. Acts 22:1-22</a:t>
            </a:r>
          </a:p>
          <a:p>
            <a:r>
              <a:rPr lang="en-US" altLang="en-US" smtClean="0"/>
              <a:t>c. 1 Tim 1:12-16</a:t>
            </a:r>
          </a:p>
          <a:p>
            <a:r>
              <a:rPr lang="en-US" altLang="en-US" smtClean="0"/>
              <a:t>3. When we pass on the story of our conversion we are showing how God</a:t>
            </a:r>
          </a:p>
          <a:p>
            <a:r>
              <a:rPr lang="en-US" altLang="en-US" smtClean="0"/>
              <a:t>a. By way of the Gospel .. has enlightened our lives.</a:t>
            </a:r>
          </a:p>
          <a:p>
            <a:r>
              <a:rPr lang="en-US" altLang="en-US" smtClean="0"/>
              <a:t>b. This is what helps others to know what to do and it will strengthen us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B9A1200-8941-40C7-8CA4-62150B5B0DD6}" type="slidenum">
              <a:rPr lang="en-US" altLang="en-US" smtClean="0">
                <a:latin typeface="Arial" pitchFamily="34" charset="0"/>
              </a:rPr>
              <a:pPr eaLnBrk="1" hangingPunct="1">
                <a:spcBef>
                  <a:spcPct val="0"/>
                </a:spcBef>
              </a:pPr>
              <a:t>15</a:t>
            </a:fld>
            <a:endParaRPr lang="en-US"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Paul faithfully taught others</a:t>
            </a:r>
          </a:p>
          <a:p>
            <a:r>
              <a:rPr lang="en-US" altLang="en-US" smtClean="0"/>
              <a:t>1. After his conversion he began preaching the gospel</a:t>
            </a:r>
          </a:p>
          <a:p>
            <a:r>
              <a:rPr lang="en-US" altLang="en-US" smtClean="0"/>
              <a:t>2. Acts 9:20 “Immediately he preached the Christ in the synagogues, that He is the Son of God.”</a:t>
            </a:r>
          </a:p>
          <a:p>
            <a:r>
              <a:rPr lang="en-US" altLang="en-US" smtClean="0"/>
              <a:t>3. Strange indeed that he who had gone to Damascus to punish those who believed in Christ is now proclaiming Jesus from the synagogues</a:t>
            </a:r>
          </a:p>
          <a:p>
            <a:r>
              <a:rPr lang="en-US" altLang="en-US" smtClean="0"/>
              <a:t>4. And this was not a one moment in time. Paul preached for many years after his conversion</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B06B0C8-66E6-427D-B9B0-13E1C9149911}" type="slidenum">
              <a:rPr lang="en-US" altLang="en-US" smtClean="0">
                <a:latin typeface="Arial" pitchFamily="34" charset="0"/>
              </a:rPr>
              <a:pPr eaLnBrk="1" hangingPunct="1">
                <a:spcBef>
                  <a:spcPct val="0"/>
                </a:spcBef>
              </a:pPr>
              <a:t>17</a:t>
            </a:fld>
            <a:endParaRPr lang="en-US"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 He was not ashamed of the Gospel</a:t>
            </a:r>
          </a:p>
          <a:p>
            <a:r>
              <a:rPr lang="en-US" altLang="en-US" smtClean="0"/>
              <a:t>1. Romans 1:16 “For I am not ashamed of the gospel of Christ, for it is the power of God to salvation for everyone who believes, for the Jew first and also for the Greek.”</a:t>
            </a:r>
          </a:p>
          <a:p>
            <a:r>
              <a:rPr lang="en-US" altLang="en-US" smtClean="0"/>
              <a:t>2. 1 Cor. 1:23 “but we preach Christ crucified, to the Jews a stumbling block and to the Greeks foolishness”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355A768-C8C3-4DA1-AC15-E57056CA5FD1}" type="slidenum">
              <a:rPr lang="en-US" altLang="en-US" smtClean="0">
                <a:latin typeface="Arial" pitchFamily="34" charset="0"/>
              </a:rPr>
              <a:pPr eaLnBrk="1" hangingPunct="1">
                <a:spcBef>
                  <a:spcPct val="0"/>
                </a:spcBef>
              </a:pPr>
              <a:t>18</a:t>
            </a:fld>
            <a:endParaRPr lang="en-US"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 He preached with simplicity</a:t>
            </a:r>
          </a:p>
          <a:p>
            <a:r>
              <a:rPr lang="en-US" altLang="en-US" smtClean="0"/>
              <a:t>1. 1 Cor. 2:1-2 “And I, brethren, when I came to you, did not come with excellence of speech or of wisdom declaring to you the testimony of God. 2 For I determined not to know anything among you except Jesus Christ and Him crucified.”</a:t>
            </a:r>
          </a:p>
          <a:p>
            <a:r>
              <a:rPr lang="en-US" altLang="en-US" smtClean="0"/>
              <a:t>2. Preaching must be so all can understand</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A2DD408-8E37-4FBE-BF7A-3C2FA378C904}" type="slidenum">
              <a:rPr lang="en-US" altLang="en-US" smtClean="0">
                <a:latin typeface="Arial" pitchFamily="34" charset="0"/>
              </a:rPr>
              <a:pPr eaLnBrk="1" hangingPunct="1">
                <a:spcBef>
                  <a:spcPct val="0"/>
                </a:spcBef>
              </a:pPr>
              <a:t>19</a:t>
            </a:fld>
            <a:endParaRPr lang="en-US"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 He did not preach to please men</a:t>
            </a:r>
          </a:p>
          <a:p>
            <a:r>
              <a:rPr lang="en-US" altLang="en-US" smtClean="0"/>
              <a:t>1. Galatians 1:10 “For do I now persuade men, or God? Or do I seek to please men? For if I still pleased men, I would not be a bondservant of Christ”</a:t>
            </a:r>
          </a:p>
          <a:p>
            <a:r>
              <a:rPr lang="en-US" altLang="en-US" smtClean="0"/>
              <a:t>2. Many today would rather preach to please men and not God.</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28BF76A-84E9-4FA8-9D4D-48E0C7AAAA0A}" type="slidenum">
              <a:rPr lang="en-US" altLang="en-US" smtClean="0">
                <a:latin typeface="Arial" pitchFamily="34" charset="0"/>
              </a:rPr>
              <a:pPr eaLnBrk="1" hangingPunct="1">
                <a:spcBef>
                  <a:spcPct val="0"/>
                </a:spcBef>
              </a:pPr>
              <a:t>20</a:t>
            </a:fld>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F05CF9-E6BC-413A-A450-19633B260F1A}" type="slidenum">
              <a:rPr lang="en-US" altLang="en-US" smtClean="0">
                <a:latin typeface="Arial" pitchFamily="34" charset="0"/>
              </a:rPr>
              <a:pPr eaLnBrk="1" hangingPunct="1">
                <a:spcBef>
                  <a:spcPct val="0"/>
                </a:spcBef>
              </a:pPr>
              <a:t>2</a:t>
            </a:fld>
            <a:endParaRPr lang="en-US"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2. Paul was one of the greatest servants the Lord ever had.</a:t>
            </a:r>
          </a:p>
          <a:p>
            <a:r>
              <a:rPr lang="en-US" altLang="en-US" smtClean="0"/>
              <a:t>a. He gave up fame and fortune to be a Christian</a:t>
            </a:r>
          </a:p>
          <a:p>
            <a:r>
              <a:rPr lang="en-US" altLang="en-US" smtClean="0"/>
              <a:t>b. He endured constant hardships and persecution</a:t>
            </a:r>
          </a:p>
          <a:p>
            <a:r>
              <a:rPr lang="en-US" altLang="en-US" smtClean="0"/>
              <a:t>c. Yet he was an incredibly effective preacher of the gospel</a:t>
            </a:r>
          </a:p>
          <a:p>
            <a:r>
              <a:rPr lang="en-US" altLang="en-US" smtClean="0"/>
              <a:t>3. Paul is an example or model for us to follow</a:t>
            </a:r>
          </a:p>
          <a:p>
            <a:r>
              <a:rPr lang="en-US" altLang="en-US" smtClean="0"/>
              <a:t>a. Imitation is one of the main principles of education</a:t>
            </a:r>
          </a:p>
          <a:p>
            <a:r>
              <a:rPr lang="en-US" altLang="en-US" smtClean="0"/>
              <a:t>b. We can learn to do by watching others do them and put them into practice</a:t>
            </a:r>
          </a:p>
          <a:p>
            <a:r>
              <a:rPr lang="en-US" altLang="en-US" smtClean="0"/>
              <a:t>c. We can learn so much from the life of Paul that we can imitate in our life</a:t>
            </a:r>
          </a:p>
          <a:p>
            <a:r>
              <a:rPr lang="en-US" altLang="en-US" smtClean="0"/>
              <a:t>4. We learn that:</a:t>
            </a:r>
          </a:p>
          <a:p>
            <a:r>
              <a:rPr lang="en-US" altLang="en-US" smtClean="0"/>
              <a:t>a. When we learn the gospel we should obey it immediately </a:t>
            </a:r>
          </a:p>
          <a:p>
            <a:r>
              <a:rPr lang="en-US" altLang="en-US" smtClean="0"/>
              <a:t>b. After obedience to the gospel we should tell others the good news</a:t>
            </a:r>
          </a:p>
          <a:p>
            <a:r>
              <a:rPr lang="en-US" altLang="en-US" smtClean="0"/>
              <a:t>c. We should learn to be steadfast and faithful in service to God.</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E9CA471-89AE-42A6-B559-A16CF8443CFF}" type="slidenum">
              <a:rPr lang="en-US" altLang="en-US" smtClean="0">
                <a:latin typeface="Arial" pitchFamily="34" charset="0"/>
              </a:rPr>
              <a:pPr eaLnBrk="1" hangingPunct="1">
                <a:spcBef>
                  <a:spcPct val="0"/>
                </a:spcBef>
              </a:pPr>
              <a:t>22</a:t>
            </a:fld>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II. Saul of Tarsus</a:t>
            </a:r>
          </a:p>
          <a:p>
            <a:r>
              <a:rPr lang="en-US" altLang="en-US" smtClean="0"/>
              <a:t>A. Paul’s Family</a:t>
            </a:r>
          </a:p>
          <a:p>
            <a:r>
              <a:rPr lang="en-US" altLang="en-US" smtClean="0"/>
              <a:t>1. His father was a Pharisee </a:t>
            </a:r>
          </a:p>
          <a:p>
            <a:r>
              <a:rPr lang="en-US" altLang="en-US" smtClean="0"/>
              <a:t>2. He was a Jew and a Pharisee</a:t>
            </a:r>
          </a:p>
          <a:p>
            <a:r>
              <a:rPr lang="en-US" altLang="en-US" smtClean="0"/>
              <a:t>3. He was born in Tarsus but was reared in Jerusalem</a:t>
            </a:r>
          </a:p>
          <a:p>
            <a:r>
              <a:rPr lang="en-US" altLang="en-US" smtClean="0"/>
              <a:t>4. He was from the tribe of Benjamin</a:t>
            </a:r>
          </a:p>
          <a:p>
            <a:r>
              <a:rPr lang="en-US" altLang="en-US" smtClean="0"/>
              <a:t>5. Phil. 3:4-6 Pharisee – “circumcised the eighth day, of the stock of Israel, </a:t>
            </a:r>
            <a:r>
              <a:rPr lang="en-US" altLang="en-US" i="1" smtClean="0"/>
              <a:t>of</a:t>
            </a:r>
            <a:r>
              <a:rPr lang="en-US" altLang="en-US" smtClean="0"/>
              <a:t> the tribe of Benjamin, a Hebrew of the Hebrews; concerning the law, a Pharisee; concerning zeal, persecuting the church; concerning the righteousness which is in the law, blameless” </a:t>
            </a:r>
          </a:p>
          <a:p>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1DA3C1-36B7-4803-A67C-066CCE6271DB}" type="slidenum">
              <a:rPr lang="en-US" altLang="en-US" smtClean="0">
                <a:latin typeface="Arial" pitchFamily="34" charset="0"/>
              </a:rPr>
              <a:pPr eaLnBrk="1" hangingPunct="1">
                <a:spcBef>
                  <a:spcPct val="0"/>
                </a:spcBef>
              </a:pPr>
              <a:t>3</a:t>
            </a:fld>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 His Early Life</a:t>
            </a:r>
          </a:p>
          <a:p>
            <a:r>
              <a:rPr lang="en-US" altLang="en-US" smtClean="0"/>
              <a:t>1. Trained under Gamilel = most well known Jewish religious teacher, leading authority in the Sanhedrin</a:t>
            </a:r>
          </a:p>
          <a:p>
            <a:r>
              <a:rPr lang="en-US" altLang="en-US" smtClean="0"/>
              <a:t>2. Learned the craft of tentmaking</a:t>
            </a:r>
          </a:p>
          <a:p>
            <a:r>
              <a:rPr lang="en-US" altLang="en-US" smtClean="0"/>
              <a:t>3. Was zealous - Not one who worked in spurts - Acts 22:3 “zealous toward God”</a:t>
            </a:r>
          </a:p>
          <a:p>
            <a:r>
              <a:rPr lang="en-US" altLang="en-US" smtClean="0"/>
              <a:t>4. Persecuted the church</a:t>
            </a:r>
          </a:p>
          <a:p>
            <a:r>
              <a:rPr lang="en-US" altLang="en-US" smtClean="0"/>
              <a:t>5. Honest and Sincere</a:t>
            </a:r>
          </a:p>
          <a:p>
            <a:r>
              <a:rPr lang="en-US" altLang="en-US" smtClean="0"/>
              <a:t>a. Believed he was right</a:t>
            </a:r>
          </a:p>
          <a:p>
            <a:r>
              <a:rPr lang="en-US" altLang="en-US" smtClean="0"/>
              <a:t>b. Acts 23:1 “I have lived in all good conscience before God until this day.”</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C20310-669D-44F8-8EE8-7F543064CD45}" type="slidenum">
              <a:rPr lang="en-US" altLang="en-US" smtClean="0">
                <a:latin typeface="Arial" pitchFamily="34" charset="0"/>
              </a:rPr>
              <a:pPr eaLnBrk="1" hangingPunct="1">
                <a:spcBef>
                  <a:spcPct val="0"/>
                </a:spcBef>
              </a:pPr>
              <a:t>4</a:t>
            </a:fld>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 Before His Conversion - He was an enemy and persecutor of the church</a:t>
            </a:r>
          </a:p>
          <a:p>
            <a:r>
              <a:rPr lang="en-US" altLang="en-US" smtClean="0"/>
              <a:t>1. An accomplice - stoning of Stephen</a:t>
            </a:r>
          </a:p>
          <a:p>
            <a:r>
              <a:rPr lang="en-US" altLang="en-US" smtClean="0"/>
              <a:t>2. Made havoc of the church – dragging Christians out of their houses and throwing them in prison</a:t>
            </a:r>
          </a:p>
          <a:p>
            <a:r>
              <a:rPr lang="en-US" altLang="en-US" smtClean="0"/>
              <a:t>3. Made threats and murder</a:t>
            </a:r>
          </a:p>
          <a:p>
            <a:r>
              <a:rPr lang="en-US" altLang="en-US" smtClean="0"/>
              <a:t>4. Persecuted Christians unto death </a:t>
            </a:r>
          </a:p>
          <a:p>
            <a:r>
              <a:rPr lang="en-US" altLang="en-US" smtClean="0"/>
              <a:t>5. “Enraged against the Christians”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9DD7DC7-8955-44E5-8076-CE585DE9EABC}" type="slidenum">
              <a:rPr lang="en-US" altLang="en-US" smtClean="0">
                <a:latin typeface="Arial" pitchFamily="34" charset="0"/>
              </a:rPr>
              <a:pPr eaLnBrk="1" hangingPunct="1">
                <a:spcBef>
                  <a:spcPct val="0"/>
                </a:spcBef>
              </a:pPr>
              <a:t>5</a:t>
            </a:fld>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III. HIS CONVERSION </a:t>
            </a:r>
            <a:r>
              <a:rPr lang="en-US" altLang="en-US" smtClean="0"/>
              <a:t>Acts 9:1-19</a:t>
            </a:r>
          </a:p>
          <a:p>
            <a:r>
              <a:rPr lang="en-US" altLang="en-US" smtClean="0"/>
              <a:t>1. went to the high priest </a:t>
            </a:r>
          </a:p>
          <a:p>
            <a:r>
              <a:rPr lang="en-US" altLang="en-US" smtClean="0"/>
              <a:t>2. asked letters from him to the synagogues of Damascus, so that if he found any who were of the Way, whether men or women, he might bring them bound to Jerusalem. </a:t>
            </a:r>
          </a:p>
          <a:p>
            <a:r>
              <a:rPr lang="en-US" altLang="en-US" smtClean="0"/>
              <a:t>3. As he came near Damascus, suddenly a light shone around him from heaven.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6B206D5-2BEF-47E5-B585-B24EAECEEB3B}" type="slidenum">
              <a:rPr lang="en-US" altLang="en-US" smtClean="0">
                <a:latin typeface="Arial" pitchFamily="34" charset="0"/>
              </a:rPr>
              <a:pPr eaLnBrk="1" hangingPunct="1">
                <a:spcBef>
                  <a:spcPct val="0"/>
                </a:spcBef>
              </a:pPr>
              <a:t>6</a:t>
            </a:fld>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9FBD00-EB78-4DAE-A060-C6B203D491A3}" type="slidenum">
              <a:rPr lang="en-US" altLang="en-US" smtClean="0">
                <a:latin typeface="Arial" pitchFamily="34" charset="0"/>
              </a:rPr>
              <a:pPr eaLnBrk="1" hangingPunct="1">
                <a:spcBef>
                  <a:spcPct val="0"/>
                </a:spcBef>
              </a:pPr>
              <a:t>7</a:t>
            </a:fld>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F84CFC-2783-4EF4-BE07-A4A1B4C0CC8F}" type="slidenum">
              <a:rPr lang="en-US" altLang="en-US" smtClean="0">
                <a:latin typeface="Arial" pitchFamily="34" charset="0"/>
              </a:rPr>
              <a:pPr eaLnBrk="1" hangingPunct="1">
                <a:spcBef>
                  <a:spcPct val="0"/>
                </a:spcBef>
              </a:pPr>
              <a:t>8</a:t>
            </a:fld>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God speaks to Ananias</a:t>
            </a:r>
          </a:p>
          <a:p>
            <a:r>
              <a:rPr lang="en-US" altLang="en-US" smtClean="0"/>
              <a:t>1. Go to the one called Saul of Tarsus</a:t>
            </a:r>
          </a:p>
          <a:p>
            <a:r>
              <a:rPr lang="en-US" altLang="en-US" smtClean="0"/>
              <a:t>2. Saul has seen you in a vision coming to restore his sight</a:t>
            </a:r>
          </a:p>
          <a:p>
            <a:r>
              <a:rPr lang="en-US" altLang="en-US" smtClean="0"/>
              <a:t>3. Ananias had heard of the evil which Saul had done and what he had planned – Ananias was hesitant</a:t>
            </a:r>
          </a:p>
          <a:p>
            <a:r>
              <a:rPr lang="en-US" altLang="en-US" smtClean="0"/>
              <a:t>4. Lord said that Saul was a Chosen Vessel, so Ananias went to Saul</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6CC301-D677-4EF7-B225-44326EAD2AA0}" type="slidenum">
              <a:rPr lang="en-US" altLang="en-US" smtClean="0">
                <a:latin typeface="Arial" pitchFamily="34" charset="0"/>
              </a:rPr>
              <a:pPr eaLnBrk="1" hangingPunct="1">
                <a:spcBef>
                  <a:spcPct val="0"/>
                </a:spcBef>
              </a:pPr>
              <a:t>9</a:t>
            </a:fld>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201D9B5-24EA-41D1-B19F-58F59C6DDEFB}" type="datetimeFigureOut">
              <a:rPr lang="en-US"/>
              <a:pPr>
                <a:defRPr/>
              </a:pPr>
              <a:t>3/20/2014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C14ED5-C3F6-41B3-B0EE-64C5C22562BA}" type="slidenum">
              <a:rPr lang="en-US"/>
              <a:pPr>
                <a:defRPr/>
              </a:pPr>
              <a:t>‹#›</a:t>
            </a:fld>
            <a:endParaRPr lang="en-US" dirty="0"/>
          </a:p>
        </p:txBody>
      </p:sp>
    </p:spTree>
    <p:extLst>
      <p:ext uri="{BB962C8B-B14F-4D97-AF65-F5344CB8AC3E}">
        <p14:creationId xmlns:p14="http://schemas.microsoft.com/office/powerpoint/2010/main" val="232176134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50D0A8-1983-41E7-B225-9E12F63529C8}" type="datetimeFigureOut">
              <a:rPr lang="en-US"/>
              <a:pPr>
                <a:defRPr/>
              </a:pPr>
              <a:t>3/20/2014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CC7309-5C59-404F-9377-A0A6BA47F2D0}" type="slidenum">
              <a:rPr lang="en-US"/>
              <a:pPr>
                <a:defRPr/>
              </a:pPr>
              <a:t>‹#›</a:t>
            </a:fld>
            <a:endParaRPr lang="en-US" dirty="0"/>
          </a:p>
        </p:txBody>
      </p:sp>
    </p:spTree>
    <p:extLst>
      <p:ext uri="{BB962C8B-B14F-4D97-AF65-F5344CB8AC3E}">
        <p14:creationId xmlns:p14="http://schemas.microsoft.com/office/powerpoint/2010/main" val="347735755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23E32C-4A47-47D1-9E44-DC412D872F0A}" type="datetimeFigureOut">
              <a:rPr lang="en-US"/>
              <a:pPr>
                <a:defRPr/>
              </a:pPr>
              <a:t>3/20/2014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DE4D8A-4532-4785-9C79-7599A1A85C50}" type="slidenum">
              <a:rPr lang="en-US"/>
              <a:pPr>
                <a:defRPr/>
              </a:pPr>
              <a:t>‹#›</a:t>
            </a:fld>
            <a:endParaRPr lang="en-US" dirty="0"/>
          </a:p>
        </p:txBody>
      </p:sp>
    </p:spTree>
    <p:extLst>
      <p:ext uri="{BB962C8B-B14F-4D97-AF65-F5344CB8AC3E}">
        <p14:creationId xmlns:p14="http://schemas.microsoft.com/office/powerpoint/2010/main" val="312835540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EF132D-A15B-4824-B71D-373F46619B2C}" type="datetimeFigureOut">
              <a:rPr lang="en-US"/>
              <a:pPr>
                <a:defRPr/>
              </a:pPr>
              <a:t>3/20/2014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D3C3A4-F47A-4E14-91FF-68B0BE1FA50A}" type="slidenum">
              <a:rPr lang="en-US"/>
              <a:pPr>
                <a:defRPr/>
              </a:pPr>
              <a:t>‹#›</a:t>
            </a:fld>
            <a:endParaRPr lang="en-US" dirty="0"/>
          </a:p>
        </p:txBody>
      </p:sp>
    </p:spTree>
    <p:extLst>
      <p:ext uri="{BB962C8B-B14F-4D97-AF65-F5344CB8AC3E}">
        <p14:creationId xmlns:p14="http://schemas.microsoft.com/office/powerpoint/2010/main" val="63200980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D23404-7BA4-4F87-8862-8EB8EC46C440}" type="datetimeFigureOut">
              <a:rPr lang="en-US"/>
              <a:pPr>
                <a:defRPr/>
              </a:pPr>
              <a:t>3/20/2014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7C97D0-E47E-462E-ADF7-CB3DA2889B57}" type="slidenum">
              <a:rPr lang="en-US"/>
              <a:pPr>
                <a:defRPr/>
              </a:pPr>
              <a:t>‹#›</a:t>
            </a:fld>
            <a:endParaRPr lang="en-US" dirty="0"/>
          </a:p>
        </p:txBody>
      </p:sp>
    </p:spTree>
    <p:extLst>
      <p:ext uri="{BB962C8B-B14F-4D97-AF65-F5344CB8AC3E}">
        <p14:creationId xmlns:p14="http://schemas.microsoft.com/office/powerpoint/2010/main" val="332751675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F508FB-D7AE-42A5-BFC3-FECF6A59C603}" type="datetimeFigureOut">
              <a:rPr lang="en-US"/>
              <a:pPr>
                <a:defRPr/>
              </a:pPr>
              <a:t>3/20/2014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1DAC91-5CA2-44F8-A089-EEB3759FBF25}" type="slidenum">
              <a:rPr lang="en-US"/>
              <a:pPr>
                <a:defRPr/>
              </a:pPr>
              <a:t>‹#›</a:t>
            </a:fld>
            <a:endParaRPr lang="en-US" dirty="0"/>
          </a:p>
        </p:txBody>
      </p:sp>
    </p:spTree>
    <p:extLst>
      <p:ext uri="{BB962C8B-B14F-4D97-AF65-F5344CB8AC3E}">
        <p14:creationId xmlns:p14="http://schemas.microsoft.com/office/powerpoint/2010/main" val="216728876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AE51321-30E5-4FEB-BB33-CC2084991823}" type="datetimeFigureOut">
              <a:rPr lang="en-US"/>
              <a:pPr>
                <a:defRPr/>
              </a:pPr>
              <a:t>3/20/2014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20017B-25D3-4C1B-AB40-1F2DD2A70696}" type="slidenum">
              <a:rPr lang="en-US"/>
              <a:pPr>
                <a:defRPr/>
              </a:pPr>
              <a:t>‹#›</a:t>
            </a:fld>
            <a:endParaRPr lang="en-US" dirty="0"/>
          </a:p>
        </p:txBody>
      </p:sp>
    </p:spTree>
    <p:extLst>
      <p:ext uri="{BB962C8B-B14F-4D97-AF65-F5344CB8AC3E}">
        <p14:creationId xmlns:p14="http://schemas.microsoft.com/office/powerpoint/2010/main" val="166498164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594117A-ACC4-426A-946C-0F791C400CC3}" type="datetimeFigureOut">
              <a:rPr lang="en-US"/>
              <a:pPr>
                <a:defRPr/>
              </a:pPr>
              <a:t>3/20/2014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E64DBE-2B27-42D5-9117-C50011952663}" type="slidenum">
              <a:rPr lang="en-US"/>
              <a:pPr>
                <a:defRPr/>
              </a:pPr>
              <a:t>‹#›</a:t>
            </a:fld>
            <a:endParaRPr lang="en-US" dirty="0"/>
          </a:p>
        </p:txBody>
      </p:sp>
    </p:spTree>
    <p:extLst>
      <p:ext uri="{BB962C8B-B14F-4D97-AF65-F5344CB8AC3E}">
        <p14:creationId xmlns:p14="http://schemas.microsoft.com/office/powerpoint/2010/main" val="26639276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A87A94-186B-4905-AC3D-6BB63DC5B8A9}" type="datetimeFigureOut">
              <a:rPr lang="en-US"/>
              <a:pPr>
                <a:defRPr/>
              </a:pPr>
              <a:t>3/20/2014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8786449-D913-4054-A2A5-D19444D205F1}" type="slidenum">
              <a:rPr lang="en-US"/>
              <a:pPr>
                <a:defRPr/>
              </a:pPr>
              <a:t>‹#›</a:t>
            </a:fld>
            <a:endParaRPr lang="en-US" dirty="0"/>
          </a:p>
        </p:txBody>
      </p:sp>
    </p:spTree>
    <p:extLst>
      <p:ext uri="{BB962C8B-B14F-4D97-AF65-F5344CB8AC3E}">
        <p14:creationId xmlns:p14="http://schemas.microsoft.com/office/powerpoint/2010/main" val="378695539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96868F-DB74-4E32-A2D0-684190A1B4AD}" type="datetimeFigureOut">
              <a:rPr lang="en-US"/>
              <a:pPr>
                <a:defRPr/>
              </a:pPr>
              <a:t>3/20/2014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6D950F-7917-4EEA-A021-3CEE00230EB1}" type="slidenum">
              <a:rPr lang="en-US"/>
              <a:pPr>
                <a:defRPr/>
              </a:pPr>
              <a:t>‹#›</a:t>
            </a:fld>
            <a:endParaRPr lang="en-US" dirty="0"/>
          </a:p>
        </p:txBody>
      </p:sp>
    </p:spTree>
    <p:extLst>
      <p:ext uri="{BB962C8B-B14F-4D97-AF65-F5344CB8AC3E}">
        <p14:creationId xmlns:p14="http://schemas.microsoft.com/office/powerpoint/2010/main" val="203492042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D6FB74-1C9E-492B-97BD-AF364B3FDA58}" type="datetimeFigureOut">
              <a:rPr lang="en-US"/>
              <a:pPr>
                <a:defRPr/>
              </a:pPr>
              <a:t>3/20/2014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FD8FAA-3D92-4EF8-9B7B-3D46E3C3FD44}" type="slidenum">
              <a:rPr lang="en-US"/>
              <a:pPr>
                <a:defRPr/>
              </a:pPr>
              <a:t>‹#›</a:t>
            </a:fld>
            <a:endParaRPr lang="en-US" dirty="0"/>
          </a:p>
        </p:txBody>
      </p:sp>
    </p:spTree>
    <p:extLst>
      <p:ext uri="{BB962C8B-B14F-4D97-AF65-F5344CB8AC3E}">
        <p14:creationId xmlns:p14="http://schemas.microsoft.com/office/powerpoint/2010/main" val="74211292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F504ED-85B0-4356-A9BF-66FF9E3B7720}" type="datetimeFigureOut">
              <a:rPr lang="en-US"/>
              <a:pPr>
                <a:defRPr/>
              </a:pPr>
              <a:t>3/20/2014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69C9D6-AB14-40CF-B1F3-E6AD33E9B6AC}"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362200"/>
            <a:ext cx="6781800" cy="923330"/>
          </a:xfrm>
          <a:prstGeom prst="rect">
            <a:avLst/>
          </a:prstGeom>
          <a:noFill/>
        </p:spPr>
        <p:txBody>
          <a:bodyPr>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rPr>
              <a:t>Saul  -  Paul</a:t>
            </a:r>
          </a:p>
        </p:txBody>
      </p:sp>
      <p:sp>
        <p:nvSpPr>
          <p:cNvPr id="5" name="Rectangle 4"/>
          <p:cNvSpPr/>
          <p:nvPr/>
        </p:nvSpPr>
        <p:spPr>
          <a:xfrm>
            <a:off x="0" y="-3794"/>
            <a:ext cx="9143999" cy="1754326"/>
          </a:xfrm>
          <a:prstGeom prst="rect">
            <a:avLst/>
          </a:prstGeom>
          <a:noFill/>
        </p:spPr>
        <p:txBody>
          <a:bodyPr>
            <a:spAutoFit/>
          </a:bodyPr>
          <a:lstStyle/>
          <a:p>
            <a:pPr algn="ctr" fontAlgn="auto">
              <a:spcBef>
                <a:spcPts val="0"/>
              </a:spcBef>
              <a:spcAft>
                <a:spcPts val="0"/>
              </a:spcAft>
              <a:defRPr/>
            </a:pPr>
            <a:r>
              <a:rPr lang="en-US" sz="5400" b="1" kern="0" dirty="0">
                <a:ln w="900" cmpd="sng">
                  <a:solidFill>
                    <a:srgbClr val="AD0101">
                      <a:satMod val="190000"/>
                      <a:alpha val="55000"/>
                    </a:srgbClr>
                  </a:solidFill>
                  <a:prstDash val="solid"/>
                </a:ln>
                <a:solidFill>
                  <a:srgbClr val="AD0101">
                    <a:satMod val="200000"/>
                    <a:tint val="3000"/>
                  </a:srgbClr>
                </a:solidFill>
                <a:effectLst>
                  <a:glow rad="228600">
                    <a:srgbClr val="730E00">
                      <a:lumMod val="60000"/>
                      <a:lumOff val="40000"/>
                      <a:alpha val="40000"/>
                    </a:srgbClr>
                  </a:glow>
                  <a:innerShdw blurRad="101600" dist="76200" dir="5400000">
                    <a:srgbClr val="AD0101">
                      <a:satMod val="190000"/>
                      <a:tint val="100000"/>
                      <a:alpha val="74000"/>
                    </a:srgbClr>
                  </a:innerShdw>
                </a:effectLst>
                <a:latin typeface="Arial" charset="0"/>
                <a:cs typeface="Arial" charset="0"/>
              </a:rPr>
              <a:t>Conversion of a</a:t>
            </a:r>
          </a:p>
          <a:p>
            <a:pPr algn="ctr" fontAlgn="auto">
              <a:spcBef>
                <a:spcPts val="0"/>
              </a:spcBef>
              <a:spcAft>
                <a:spcPts val="0"/>
              </a:spcAft>
              <a:defRPr/>
            </a:pPr>
            <a:r>
              <a:rPr lang="en-US" sz="5400" b="1" kern="0" dirty="0">
                <a:ln w="900" cmpd="sng">
                  <a:solidFill>
                    <a:srgbClr val="AD0101">
                      <a:satMod val="190000"/>
                      <a:alpha val="55000"/>
                    </a:srgbClr>
                  </a:solidFill>
                  <a:prstDash val="solid"/>
                </a:ln>
                <a:solidFill>
                  <a:srgbClr val="AD0101">
                    <a:satMod val="200000"/>
                    <a:tint val="3000"/>
                  </a:srgbClr>
                </a:solidFill>
                <a:effectLst>
                  <a:glow rad="228600">
                    <a:srgbClr val="730E00">
                      <a:lumMod val="60000"/>
                      <a:lumOff val="40000"/>
                      <a:alpha val="40000"/>
                    </a:srgbClr>
                  </a:glow>
                  <a:innerShdw blurRad="101600" dist="76200" dir="5400000">
                    <a:srgbClr val="AD0101">
                      <a:satMod val="190000"/>
                      <a:tint val="100000"/>
                      <a:alpha val="74000"/>
                    </a:srgbClr>
                  </a:innerShdw>
                </a:effectLst>
                <a:latin typeface="Arial" charset="0"/>
                <a:cs typeface="Arial" charset="0"/>
              </a:rPr>
              <a:t>Religious Sinner</a:t>
            </a:r>
          </a:p>
        </p:txBody>
      </p:sp>
      <p:sp>
        <p:nvSpPr>
          <p:cNvPr id="2052" name="TextBox 5"/>
          <p:cNvSpPr txBox="1">
            <a:spLocks noChangeArrowheads="1"/>
          </p:cNvSpPr>
          <p:nvPr/>
        </p:nvSpPr>
        <p:spPr bwMode="auto">
          <a:xfrm>
            <a:off x="4267200" y="4343400"/>
            <a:ext cx="3352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spcBef>
                <a:spcPct val="0"/>
              </a:spcBef>
              <a:buFontTx/>
              <a:buNone/>
            </a:pPr>
            <a:r>
              <a:rPr lang="en-US" altLang="en-US" sz="2800" b="1">
                <a:solidFill>
                  <a:srgbClr val="FFFF00"/>
                </a:solidFill>
              </a:rPr>
              <a:t>Acts 9</a:t>
            </a:r>
          </a:p>
          <a:p>
            <a:pPr algn="ctr" eaLnBrk="1" hangingPunct="1">
              <a:spcBef>
                <a:spcPct val="0"/>
              </a:spcBef>
              <a:buFontTx/>
              <a:buNone/>
            </a:pPr>
            <a:endParaRPr lang="en-US" altLang="en-US" sz="2800" b="1">
              <a:solidFill>
                <a:srgbClr val="FFFF00"/>
              </a:solidFill>
            </a:endParaRPr>
          </a:p>
          <a:p>
            <a:pPr algn="ctr" eaLnBrk="1" hangingPunct="1">
              <a:spcBef>
                <a:spcPct val="0"/>
              </a:spcBef>
              <a:buFontTx/>
              <a:buNone/>
            </a:pPr>
            <a:r>
              <a:rPr lang="en-US" altLang="en-US" sz="2800" b="1">
                <a:solidFill>
                  <a:srgbClr val="FFFF00"/>
                </a:solidFill>
              </a:rPr>
              <a:t>Acts 22 &amp; 26</a:t>
            </a:r>
          </a:p>
        </p:txBody>
      </p:sp>
      <p:pic>
        <p:nvPicPr>
          <p:cNvPr id="2053" name="Picture 4" descr="http://www.hiddentreasurebibleschool.com/Picks/bibl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150" y="3962400"/>
            <a:ext cx="22193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blip>
          <a:srcRect/>
          <a:stretch>
            <a:fillRect/>
          </a:stretch>
        </p:blipFill>
        <p:spPr bwMode="auto">
          <a:xfrm>
            <a:off x="128704" y="2151747"/>
            <a:ext cx="3081221" cy="34686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sp>
        <p:nvSpPr>
          <p:cNvPr id="15363" name="TextBox 4"/>
          <p:cNvSpPr txBox="1">
            <a:spLocks noChangeArrowheads="1"/>
          </p:cNvSpPr>
          <p:nvPr/>
        </p:nvSpPr>
        <p:spPr bwMode="auto">
          <a:xfrm>
            <a:off x="3352800" y="1600200"/>
            <a:ext cx="5791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marL="457200" indent="-457200" eaLnBrk="1" hangingPunct="1">
              <a:spcBef>
                <a:spcPct val="0"/>
              </a:spcBef>
              <a:buFont typeface="Wingdings" panose="05000000000000000000" pitchFamily="2" charset="2"/>
              <a:buChar char="Ø"/>
              <a:defRPr/>
            </a:pPr>
            <a:r>
              <a:rPr lang="en-US" altLang="en-US" sz="2800" dirty="0" smtClean="0"/>
              <a:t>Jesus Sent a Preacher</a:t>
            </a:r>
          </a:p>
          <a:p>
            <a:pPr marL="457200" indent="-457200" eaLnBrk="1" hangingPunct="1">
              <a:spcBef>
                <a:spcPct val="0"/>
              </a:spcBef>
              <a:buFont typeface="Wingdings" panose="05000000000000000000" pitchFamily="2" charset="2"/>
              <a:buChar char="Ø"/>
              <a:defRPr/>
            </a:pPr>
            <a:endParaRPr lang="en-US" altLang="en-US" sz="2800" dirty="0" smtClean="0"/>
          </a:p>
          <a:p>
            <a:pPr marL="457200" indent="-457200" eaLnBrk="1" hangingPunct="1">
              <a:spcBef>
                <a:spcPct val="0"/>
              </a:spcBef>
              <a:buFont typeface="Wingdings" panose="05000000000000000000" pitchFamily="2" charset="2"/>
              <a:buChar char="Ø"/>
              <a:defRPr/>
            </a:pPr>
            <a:r>
              <a:rPr lang="en-US" altLang="en-US" sz="2800" dirty="0" smtClean="0"/>
              <a:t>Ananias Told Saul what to do</a:t>
            </a:r>
          </a:p>
          <a:p>
            <a:pPr marL="457200" indent="-457200" eaLnBrk="1" hangingPunct="1">
              <a:spcBef>
                <a:spcPct val="0"/>
              </a:spcBef>
              <a:buFont typeface="Wingdings" panose="05000000000000000000" pitchFamily="2" charset="2"/>
              <a:buChar char="Ø"/>
              <a:defRPr/>
            </a:pPr>
            <a:endParaRPr lang="en-US" altLang="en-US" sz="2800" dirty="0" smtClean="0"/>
          </a:p>
          <a:p>
            <a:pPr marL="457200" indent="-457200" eaLnBrk="1" hangingPunct="1">
              <a:spcBef>
                <a:spcPct val="0"/>
              </a:spcBef>
              <a:buFont typeface="Wingdings" panose="05000000000000000000" pitchFamily="2" charset="2"/>
              <a:buChar char="Ø"/>
              <a:defRPr/>
            </a:pPr>
            <a:r>
              <a:rPr lang="en-US" altLang="en-US" sz="2800" dirty="0" smtClean="0"/>
              <a:t>Later Paul related his conversion</a:t>
            </a:r>
          </a:p>
          <a:p>
            <a:pPr eaLnBrk="1" hangingPunct="1">
              <a:spcBef>
                <a:spcPct val="0"/>
              </a:spcBef>
              <a:buFontTx/>
              <a:buNone/>
              <a:defRPr/>
            </a:pPr>
            <a:endParaRPr lang="en-US" altLang="en-US" sz="2800" dirty="0" smtClean="0"/>
          </a:p>
          <a:p>
            <a:pPr eaLnBrk="1" hangingPunct="1">
              <a:spcBef>
                <a:spcPct val="0"/>
              </a:spcBef>
              <a:buFontTx/>
              <a:buNone/>
              <a:defRPr/>
            </a:pPr>
            <a:r>
              <a:rPr lang="en-US" altLang="en-US" sz="2800" dirty="0" smtClean="0"/>
              <a:t>“And now why are you waiting? Arise and be baptized, and wash away your sins, calling on the name of the Lord” </a:t>
            </a:r>
            <a:r>
              <a:rPr lang="en-US" altLang="en-US" sz="2800" dirty="0"/>
              <a:t> </a:t>
            </a:r>
            <a:r>
              <a:rPr lang="en-US" altLang="en-US" sz="2800" dirty="0" smtClean="0"/>
              <a:t>    </a:t>
            </a:r>
            <a:r>
              <a:rPr lang="en-US" altLang="en-US" sz="2800" b="1" dirty="0" smtClean="0">
                <a:solidFill>
                  <a:srgbClr val="FFFF00"/>
                </a:solidFill>
              </a:rPr>
              <a:t>Acts 22:16</a:t>
            </a:r>
          </a:p>
        </p:txBody>
      </p:sp>
      <p:sp>
        <p:nvSpPr>
          <p:cNvPr id="7" name="Horizontal Scroll 6"/>
          <p:cNvSpPr/>
          <p:nvPr/>
        </p:nvSpPr>
        <p:spPr>
          <a:xfrm>
            <a:off x="876300" y="93785"/>
            <a:ext cx="7391400" cy="838200"/>
          </a:xfrm>
          <a:prstGeom prst="horizontalScroll">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rPr>
              <a:t>1. Paul’s Conversion – Acts 9:1-20</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838200" y="76200"/>
            <a:ext cx="7391400" cy="838200"/>
          </a:xfrm>
          <a:prstGeom prst="horizontalScroll">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rPr>
              <a:t>2. Lessons from Paul’s Conversion</a:t>
            </a:r>
          </a:p>
        </p:txBody>
      </p:sp>
      <p:sp>
        <p:nvSpPr>
          <p:cNvPr id="4" name="Rectangle 3"/>
          <p:cNvSpPr/>
          <p:nvPr/>
        </p:nvSpPr>
        <p:spPr>
          <a:xfrm>
            <a:off x="186235" y="1348740"/>
            <a:ext cx="4347665" cy="707886"/>
          </a:xfrm>
          <a:prstGeom prst="rect">
            <a:avLst/>
          </a:prstGeom>
          <a:noFill/>
        </p:spPr>
        <p:txBody>
          <a:bodyPr wrap="none">
            <a:spAutoFit/>
          </a:bodyPr>
          <a:lstStyle/>
          <a:p>
            <a:pPr algn="ctr">
              <a:defRPr/>
            </a:pPr>
            <a:r>
              <a:rPr lang="en-US" sz="4000" b="1" spc="50" dirty="0">
                <a:ln w="12700" cmpd="sng">
                  <a:solidFill>
                    <a:schemeClr val="accent6">
                      <a:satMod val="120000"/>
                      <a:shade val="80000"/>
                    </a:schemeClr>
                  </a:solidFill>
                  <a:prstDash val="solid"/>
                </a:ln>
                <a:solidFill>
                  <a:schemeClr val="accent6">
                    <a:tint val="1000"/>
                  </a:schemeClr>
                </a:solidFill>
                <a:effectLst>
                  <a:glow rad="228600">
                    <a:schemeClr val="accent5">
                      <a:satMod val="175000"/>
                      <a:alpha val="40000"/>
                    </a:schemeClr>
                  </a:glow>
                </a:effectLst>
              </a:rPr>
              <a:t>Men can Change</a:t>
            </a:r>
          </a:p>
        </p:txBody>
      </p:sp>
      <p:sp>
        <p:nvSpPr>
          <p:cNvPr id="12294" name="TextBox 4"/>
          <p:cNvSpPr txBox="1">
            <a:spLocks noChangeArrowheads="1"/>
          </p:cNvSpPr>
          <p:nvPr/>
        </p:nvSpPr>
        <p:spPr bwMode="auto">
          <a:xfrm>
            <a:off x="381000" y="2438400"/>
            <a:ext cx="8305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spcBef>
                <a:spcPct val="0"/>
              </a:spcBef>
              <a:buFontTx/>
              <a:buNone/>
            </a:pPr>
            <a:r>
              <a:rPr lang="en-US" altLang="en-US" b="1"/>
              <a:t>“New Birth”</a:t>
            </a:r>
          </a:p>
          <a:p>
            <a:pPr eaLnBrk="1" hangingPunct="1">
              <a:spcBef>
                <a:spcPct val="0"/>
              </a:spcBef>
              <a:buFontTx/>
              <a:buNone/>
            </a:pPr>
            <a:endParaRPr lang="en-US" altLang="en-US" b="1"/>
          </a:p>
          <a:p>
            <a:pPr eaLnBrk="1" hangingPunct="1">
              <a:spcBef>
                <a:spcPct val="0"/>
              </a:spcBef>
              <a:buFontTx/>
              <a:buNone/>
            </a:pPr>
            <a:r>
              <a:rPr lang="en-US" altLang="en-US" sz="2800"/>
              <a:t>	</a:t>
            </a:r>
            <a:r>
              <a:rPr lang="en-US" altLang="en-US" sz="2800" b="1">
                <a:solidFill>
                  <a:srgbClr val="FFFF00"/>
                </a:solidFill>
              </a:rPr>
              <a:t>John 3:3-5  </a:t>
            </a:r>
            <a:r>
              <a:rPr lang="en-US" altLang="en-US" sz="2800"/>
              <a:t>“Except a man be born again”</a:t>
            </a:r>
          </a:p>
          <a:p>
            <a:pPr eaLnBrk="1" hangingPunct="1">
              <a:spcBef>
                <a:spcPct val="0"/>
              </a:spcBef>
              <a:buFontTx/>
              <a:buNone/>
            </a:pPr>
            <a:r>
              <a:rPr lang="en-US" altLang="en-US" sz="2800"/>
              <a:t>	</a:t>
            </a:r>
            <a:r>
              <a:rPr lang="en-US" altLang="en-US" sz="2800" b="1">
                <a:solidFill>
                  <a:srgbClr val="FFFF00"/>
                </a:solidFill>
              </a:rPr>
              <a:t>1 Pet. 1:23  </a:t>
            </a:r>
            <a:r>
              <a:rPr lang="en-US" altLang="en-US" sz="2800"/>
              <a:t>“Being born again…”</a:t>
            </a:r>
          </a:p>
          <a:p>
            <a:pPr eaLnBrk="1" hangingPunct="1">
              <a:spcBef>
                <a:spcPct val="0"/>
              </a:spcBef>
              <a:buFontTx/>
              <a:buNone/>
            </a:pPr>
            <a:endParaRPr lang="en-US" altLang="en-US" sz="2800"/>
          </a:p>
          <a:p>
            <a:pPr eaLnBrk="1" hangingPunct="1">
              <a:spcBef>
                <a:spcPct val="0"/>
              </a:spcBef>
              <a:buFontTx/>
              <a:buNone/>
            </a:pPr>
            <a:r>
              <a:rPr lang="en-US" altLang="en-US" sz="2800"/>
              <a:t>Paul changed from a persecutor to the persecuted</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7800"/>
            <a:ext cx="9131411" cy="707886"/>
          </a:xfrm>
          <a:prstGeom prst="rect">
            <a:avLst/>
          </a:prstGeom>
          <a:noFill/>
        </p:spPr>
        <p:txBody>
          <a:bodyPr wrap="none">
            <a:spAutoFit/>
          </a:bodyPr>
          <a:lstStyle/>
          <a:p>
            <a:pPr algn="ctr">
              <a:defRPr/>
            </a:pPr>
            <a:r>
              <a:rPr lang="en-US" sz="4000" b="1" spc="50" dirty="0">
                <a:ln w="12700" cmpd="sng">
                  <a:solidFill>
                    <a:schemeClr val="accent6">
                      <a:satMod val="120000"/>
                      <a:shade val="80000"/>
                    </a:schemeClr>
                  </a:solidFill>
                  <a:prstDash val="solid"/>
                </a:ln>
                <a:solidFill>
                  <a:schemeClr val="accent6">
                    <a:tint val="1000"/>
                  </a:schemeClr>
                </a:solidFill>
                <a:effectLst>
                  <a:glow rad="228600">
                    <a:schemeClr val="accent5">
                      <a:satMod val="175000"/>
                      <a:alpha val="40000"/>
                    </a:schemeClr>
                  </a:glow>
                </a:effectLst>
              </a:rPr>
              <a:t>Turned to God as Soon as He Heard</a:t>
            </a:r>
          </a:p>
        </p:txBody>
      </p:sp>
      <p:sp>
        <p:nvSpPr>
          <p:cNvPr id="17411" name="TextBox 4"/>
          <p:cNvSpPr txBox="1">
            <a:spLocks noChangeArrowheads="1"/>
          </p:cNvSpPr>
          <p:nvPr/>
        </p:nvSpPr>
        <p:spPr bwMode="auto">
          <a:xfrm>
            <a:off x="685800" y="2667000"/>
            <a:ext cx="8305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spcBef>
                <a:spcPct val="0"/>
              </a:spcBef>
              <a:buFontTx/>
              <a:buNone/>
              <a:defRPr/>
            </a:pPr>
            <a:r>
              <a:rPr lang="en-US" altLang="en-US" dirty="0" smtClean="0"/>
              <a:t>Many make excuses</a:t>
            </a:r>
          </a:p>
          <a:p>
            <a:pPr marL="868363" indent="-457200" eaLnBrk="1" hangingPunct="1">
              <a:spcBef>
                <a:spcPct val="0"/>
              </a:spcBef>
              <a:buFont typeface="Wingdings" panose="05000000000000000000" pitchFamily="2" charset="2"/>
              <a:buChar char="Ø"/>
              <a:defRPr/>
            </a:pPr>
            <a:r>
              <a:rPr lang="en-US" altLang="en-US" dirty="0" smtClean="0"/>
              <a:t> </a:t>
            </a:r>
            <a:r>
              <a:rPr lang="en-US" altLang="en-US" sz="2800" dirty="0" smtClean="0"/>
              <a:t>I’m just as good as…</a:t>
            </a:r>
          </a:p>
          <a:p>
            <a:pPr marL="868363" indent="-457200" eaLnBrk="1" hangingPunct="1">
              <a:spcBef>
                <a:spcPct val="0"/>
              </a:spcBef>
              <a:buFont typeface="Wingdings" panose="05000000000000000000" pitchFamily="2" charset="2"/>
              <a:buChar char="Ø"/>
              <a:defRPr/>
            </a:pPr>
            <a:r>
              <a:rPr lang="en-US" altLang="en-US" sz="2800" dirty="0" smtClean="0"/>
              <a:t> Some Christian did me wrong</a:t>
            </a:r>
          </a:p>
          <a:p>
            <a:pPr marL="868363" indent="-457200" eaLnBrk="1" hangingPunct="1">
              <a:spcBef>
                <a:spcPct val="0"/>
              </a:spcBef>
              <a:buFont typeface="Wingdings" panose="05000000000000000000" pitchFamily="2" charset="2"/>
              <a:buChar char="Ø"/>
              <a:defRPr/>
            </a:pPr>
            <a:r>
              <a:rPr lang="en-US" altLang="en-US" sz="2800" dirty="0" smtClean="0"/>
              <a:t> When I have….</a:t>
            </a:r>
          </a:p>
          <a:p>
            <a:pPr marL="868363" indent="-457200" eaLnBrk="1" hangingPunct="1">
              <a:spcBef>
                <a:spcPct val="0"/>
              </a:spcBef>
              <a:buFont typeface="Wingdings" panose="05000000000000000000" pitchFamily="2" charset="2"/>
              <a:buChar char="Ø"/>
              <a:defRPr/>
            </a:pPr>
            <a:r>
              <a:rPr lang="en-US" altLang="en-US" sz="2800" dirty="0" smtClean="0"/>
              <a:t> I’m too bad</a:t>
            </a:r>
          </a:p>
          <a:p>
            <a:pPr eaLnBrk="1" hangingPunct="1">
              <a:spcBef>
                <a:spcPct val="0"/>
              </a:spcBef>
              <a:buFontTx/>
              <a:buNone/>
              <a:defRPr/>
            </a:pPr>
            <a:endParaRPr lang="en-US" altLang="en-US" sz="2800" dirty="0" smtClean="0"/>
          </a:p>
          <a:p>
            <a:pPr eaLnBrk="1" hangingPunct="1">
              <a:spcBef>
                <a:spcPct val="0"/>
              </a:spcBef>
              <a:buFontTx/>
              <a:buNone/>
              <a:defRPr/>
            </a:pPr>
            <a:r>
              <a:rPr lang="en-US" altLang="en-US" sz="2800" dirty="0" smtClean="0"/>
              <a:t>Paul obeyed when he learned what to do !</a:t>
            </a:r>
          </a:p>
        </p:txBody>
      </p:sp>
      <p:sp>
        <p:nvSpPr>
          <p:cNvPr id="6" name="Horizontal Scroll 5"/>
          <p:cNvSpPr/>
          <p:nvPr/>
        </p:nvSpPr>
        <p:spPr>
          <a:xfrm>
            <a:off x="838200" y="76200"/>
            <a:ext cx="7391400" cy="838200"/>
          </a:xfrm>
          <a:prstGeom prst="horizontalScroll">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rPr>
              <a:t>2. Lessons from Paul’s Conversion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7800"/>
            <a:ext cx="9144000" cy="584775"/>
          </a:xfrm>
          <a:prstGeom prst="rect">
            <a:avLst/>
          </a:prstGeom>
          <a:noFill/>
        </p:spPr>
        <p:txBody>
          <a:bodyPr>
            <a:spAutoFit/>
          </a:bodyPr>
          <a:lstStyle/>
          <a:p>
            <a:pPr algn="ctr">
              <a:defRPr/>
            </a:pPr>
            <a:r>
              <a:rPr lang="en-US" sz="3200" b="1" spc="50" dirty="0">
                <a:ln w="12700" cmpd="sng">
                  <a:solidFill>
                    <a:schemeClr val="accent6">
                      <a:satMod val="120000"/>
                      <a:shade val="80000"/>
                    </a:schemeClr>
                  </a:solidFill>
                  <a:prstDash val="solid"/>
                </a:ln>
                <a:solidFill>
                  <a:schemeClr val="accent6">
                    <a:tint val="1000"/>
                  </a:schemeClr>
                </a:solidFill>
                <a:effectLst>
                  <a:glow rad="228600">
                    <a:schemeClr val="accent5">
                      <a:satMod val="175000"/>
                      <a:alpha val="40000"/>
                    </a:schemeClr>
                  </a:glow>
                </a:effectLst>
              </a:rPr>
              <a:t>Purpose of Preaching is to Open Men’s Eyes</a:t>
            </a:r>
          </a:p>
        </p:txBody>
      </p:sp>
      <p:sp>
        <p:nvSpPr>
          <p:cNvPr id="14339" name="TextBox 4"/>
          <p:cNvSpPr txBox="1">
            <a:spLocks noChangeArrowheads="1"/>
          </p:cNvSpPr>
          <p:nvPr/>
        </p:nvSpPr>
        <p:spPr bwMode="auto">
          <a:xfrm>
            <a:off x="30163" y="2514600"/>
            <a:ext cx="8915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spcBef>
                <a:spcPct val="0"/>
              </a:spcBef>
              <a:buFontTx/>
              <a:buNone/>
            </a:pPr>
            <a:r>
              <a:rPr lang="en-US" altLang="en-US" sz="2800"/>
              <a:t>“To </a:t>
            </a:r>
            <a:r>
              <a:rPr lang="en-US" altLang="en-US" sz="2800" u="sng"/>
              <a:t>open their eyes</a:t>
            </a:r>
            <a:r>
              <a:rPr lang="en-US" altLang="en-US" sz="2800"/>
              <a:t>, in order to turn them from darkness to light, and from the power of Satan to God, that they may receive forgiveness of sins and an inheritance among those who are sanctified by faith in Me.”  							</a:t>
            </a:r>
            <a:r>
              <a:rPr lang="en-US" altLang="en-US" sz="2800" b="1">
                <a:solidFill>
                  <a:srgbClr val="FFFF00"/>
                </a:solidFill>
              </a:rPr>
              <a:t>Acts 26:18</a:t>
            </a:r>
          </a:p>
          <a:p>
            <a:pPr eaLnBrk="1" hangingPunct="1">
              <a:spcBef>
                <a:spcPct val="0"/>
              </a:spcBef>
              <a:buFontTx/>
              <a:buNone/>
            </a:pPr>
            <a:endParaRPr lang="en-US" altLang="en-US" sz="4400"/>
          </a:p>
          <a:p>
            <a:pPr eaLnBrk="1" hangingPunct="1">
              <a:spcBef>
                <a:spcPct val="0"/>
              </a:spcBef>
              <a:buFontTx/>
              <a:buNone/>
            </a:pPr>
            <a:r>
              <a:rPr lang="en-US" altLang="en-US" sz="2800"/>
              <a:t>“Preach the word, be instant in season, out of season, reprove, rebuke, exhort with all longsuffering and doctrine.”  						</a:t>
            </a:r>
            <a:r>
              <a:rPr lang="en-US" altLang="en-US" sz="2800" b="1">
                <a:solidFill>
                  <a:srgbClr val="FFFF00"/>
                </a:solidFill>
              </a:rPr>
              <a:t>2 Tim. 4:2</a:t>
            </a:r>
          </a:p>
        </p:txBody>
      </p:sp>
      <p:sp>
        <p:nvSpPr>
          <p:cNvPr id="6" name="Horizontal Scroll 5"/>
          <p:cNvSpPr/>
          <p:nvPr/>
        </p:nvSpPr>
        <p:spPr>
          <a:xfrm>
            <a:off x="838200" y="76200"/>
            <a:ext cx="7391400" cy="838200"/>
          </a:xfrm>
          <a:prstGeom prst="horizontalScroll">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rPr>
              <a:t>2. Lessons from Paul’s Conversion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072" y="1147197"/>
            <a:ext cx="8847294" cy="707886"/>
          </a:xfrm>
          <a:prstGeom prst="rect">
            <a:avLst/>
          </a:prstGeom>
          <a:noFill/>
        </p:spPr>
        <p:txBody>
          <a:bodyPr wrap="none">
            <a:spAutoFit/>
          </a:bodyPr>
          <a:lstStyle/>
          <a:p>
            <a:pPr algn="ctr">
              <a:defRPr/>
            </a:pPr>
            <a:r>
              <a:rPr lang="en-US" sz="4000" b="1" spc="50" dirty="0">
                <a:ln w="12700" cmpd="sng">
                  <a:solidFill>
                    <a:schemeClr val="accent6">
                      <a:satMod val="120000"/>
                      <a:shade val="80000"/>
                    </a:schemeClr>
                  </a:solidFill>
                  <a:prstDash val="solid"/>
                </a:ln>
                <a:solidFill>
                  <a:schemeClr val="accent6">
                    <a:tint val="1000"/>
                  </a:schemeClr>
                </a:solidFill>
                <a:effectLst>
                  <a:glow rad="228600">
                    <a:schemeClr val="accent5">
                      <a:satMod val="175000"/>
                      <a:alpha val="40000"/>
                    </a:schemeClr>
                  </a:glow>
                </a:effectLst>
              </a:rPr>
              <a:t>Humans Have the Power of Choice</a:t>
            </a:r>
          </a:p>
        </p:txBody>
      </p:sp>
      <p:sp>
        <p:nvSpPr>
          <p:cNvPr id="15363" name="TextBox 4"/>
          <p:cNvSpPr txBox="1">
            <a:spLocks noChangeArrowheads="1"/>
          </p:cNvSpPr>
          <p:nvPr/>
        </p:nvSpPr>
        <p:spPr bwMode="auto">
          <a:xfrm>
            <a:off x="7938" y="2133600"/>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spcBef>
                <a:spcPct val="0"/>
              </a:spcBef>
              <a:buFontTx/>
              <a:buNone/>
            </a:pPr>
            <a:r>
              <a:rPr lang="en-US" altLang="en-US"/>
              <a:t>“O king Agrippa, I was not disobedient unto the heavenly vision”  </a:t>
            </a:r>
            <a:r>
              <a:rPr lang="en-US" altLang="en-US" b="1">
                <a:solidFill>
                  <a:srgbClr val="FFFF00"/>
                </a:solidFill>
              </a:rPr>
              <a:t>Acts 26:19</a:t>
            </a:r>
          </a:p>
          <a:p>
            <a:pPr eaLnBrk="1" hangingPunct="1">
              <a:spcBef>
                <a:spcPct val="0"/>
              </a:spcBef>
              <a:buFontTx/>
              <a:buNone/>
            </a:pPr>
            <a:endParaRPr lang="en-US" altLang="en-US" sz="4400"/>
          </a:p>
          <a:p>
            <a:pPr eaLnBrk="1" hangingPunct="1">
              <a:spcBef>
                <a:spcPct val="0"/>
              </a:spcBef>
              <a:buFontTx/>
              <a:buNone/>
            </a:pPr>
            <a:r>
              <a:rPr lang="en-US" altLang="en-US"/>
              <a:t>“Choose you this day whom you will serve”  </a:t>
            </a:r>
            <a:r>
              <a:rPr lang="en-US" altLang="en-US" b="1">
                <a:solidFill>
                  <a:srgbClr val="FFFF00"/>
                </a:solidFill>
              </a:rPr>
              <a:t>Jos. 24:15</a:t>
            </a:r>
          </a:p>
          <a:p>
            <a:pPr eaLnBrk="1" hangingPunct="1">
              <a:spcBef>
                <a:spcPct val="0"/>
              </a:spcBef>
              <a:buFontTx/>
              <a:buNone/>
            </a:pPr>
            <a:endParaRPr lang="en-US" altLang="en-US" sz="4400"/>
          </a:p>
          <a:p>
            <a:pPr eaLnBrk="1" hangingPunct="1">
              <a:spcBef>
                <a:spcPct val="0"/>
              </a:spcBef>
              <a:buFontTx/>
              <a:buNone/>
            </a:pPr>
            <a:r>
              <a:rPr lang="en-US" altLang="en-US"/>
              <a:t>Freedom to choose doe not mean we make the best choices.  </a:t>
            </a:r>
            <a:r>
              <a:rPr lang="en-US" altLang="en-US" b="1">
                <a:solidFill>
                  <a:srgbClr val="FFFF00"/>
                </a:solidFill>
              </a:rPr>
              <a:t>Acts 26:18 - </a:t>
            </a:r>
            <a:r>
              <a:rPr lang="en-US" altLang="en-US"/>
              <a:t>Agrippa  “Almost”</a:t>
            </a:r>
          </a:p>
        </p:txBody>
      </p:sp>
      <p:sp>
        <p:nvSpPr>
          <p:cNvPr id="6" name="Horizontal Scroll 5"/>
          <p:cNvSpPr/>
          <p:nvPr/>
        </p:nvSpPr>
        <p:spPr>
          <a:xfrm>
            <a:off x="838200" y="76200"/>
            <a:ext cx="7391400" cy="838200"/>
          </a:xfrm>
          <a:prstGeom prst="horizontalScroll">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rPr>
              <a:t>2. Lessons from Paul’s Conversion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19200"/>
            <a:ext cx="9144000" cy="1323439"/>
          </a:xfrm>
          <a:prstGeom prst="rect">
            <a:avLst/>
          </a:prstGeom>
          <a:noFill/>
        </p:spPr>
        <p:txBody>
          <a:bodyPr>
            <a:spAutoFit/>
          </a:bodyPr>
          <a:lstStyle/>
          <a:p>
            <a:pPr algn="ctr">
              <a:defRPr/>
            </a:pPr>
            <a:r>
              <a:rPr lang="en-US" sz="4000" b="1" spc="50" dirty="0">
                <a:ln w="12700" cmpd="sng">
                  <a:solidFill>
                    <a:schemeClr val="accent6">
                      <a:satMod val="120000"/>
                      <a:shade val="80000"/>
                    </a:schemeClr>
                  </a:solidFill>
                  <a:prstDash val="solid"/>
                </a:ln>
                <a:solidFill>
                  <a:schemeClr val="accent6">
                    <a:tint val="1000"/>
                  </a:schemeClr>
                </a:solidFill>
                <a:effectLst>
                  <a:glow rad="228600">
                    <a:schemeClr val="accent5">
                      <a:satMod val="175000"/>
                      <a:alpha val="40000"/>
                    </a:schemeClr>
                  </a:glow>
                </a:effectLst>
              </a:rPr>
              <a:t>Christians Should Tell Others </a:t>
            </a:r>
          </a:p>
          <a:p>
            <a:pPr algn="ctr">
              <a:defRPr/>
            </a:pPr>
            <a:r>
              <a:rPr lang="en-US" sz="4000" b="1" spc="50" dirty="0">
                <a:ln w="12700" cmpd="sng">
                  <a:solidFill>
                    <a:schemeClr val="accent6">
                      <a:satMod val="120000"/>
                      <a:shade val="80000"/>
                    </a:schemeClr>
                  </a:solidFill>
                  <a:prstDash val="solid"/>
                </a:ln>
                <a:solidFill>
                  <a:schemeClr val="accent6">
                    <a:tint val="1000"/>
                  </a:schemeClr>
                </a:solidFill>
                <a:effectLst>
                  <a:glow rad="228600">
                    <a:schemeClr val="accent5">
                      <a:satMod val="175000"/>
                      <a:alpha val="40000"/>
                    </a:schemeClr>
                  </a:glow>
                </a:effectLst>
              </a:rPr>
              <a:t>About Their conversion</a:t>
            </a:r>
          </a:p>
        </p:txBody>
      </p:sp>
      <p:sp>
        <p:nvSpPr>
          <p:cNvPr id="16387" name="TextBox 4"/>
          <p:cNvSpPr txBox="1">
            <a:spLocks noChangeArrowheads="1"/>
          </p:cNvSpPr>
          <p:nvPr/>
        </p:nvSpPr>
        <p:spPr bwMode="auto">
          <a:xfrm>
            <a:off x="228600" y="2887663"/>
            <a:ext cx="89154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spcBef>
                <a:spcPct val="0"/>
              </a:spcBef>
              <a:buFontTx/>
              <a:buNone/>
            </a:pPr>
            <a:r>
              <a:rPr lang="en-US" altLang="en-US"/>
              <a:t>Paul told others:</a:t>
            </a:r>
          </a:p>
          <a:p>
            <a:pPr eaLnBrk="1" hangingPunct="1">
              <a:spcBef>
                <a:spcPct val="0"/>
              </a:spcBef>
              <a:buFontTx/>
              <a:buNone/>
            </a:pPr>
            <a:r>
              <a:rPr lang="en-US" altLang="en-US"/>
              <a:t>	</a:t>
            </a:r>
            <a:r>
              <a:rPr lang="en-US" altLang="en-US" b="1">
                <a:solidFill>
                  <a:srgbClr val="FFFF00"/>
                </a:solidFill>
              </a:rPr>
              <a:t>Acts 22:1-22</a:t>
            </a:r>
          </a:p>
          <a:p>
            <a:pPr eaLnBrk="1" hangingPunct="1">
              <a:spcBef>
                <a:spcPct val="0"/>
              </a:spcBef>
              <a:buFontTx/>
              <a:buNone/>
            </a:pPr>
            <a:r>
              <a:rPr lang="en-US" altLang="en-US" b="1">
                <a:solidFill>
                  <a:srgbClr val="FFFF00"/>
                </a:solidFill>
              </a:rPr>
              <a:t>	Acts 26: 9-29</a:t>
            </a:r>
          </a:p>
          <a:p>
            <a:pPr eaLnBrk="1" hangingPunct="1">
              <a:spcBef>
                <a:spcPct val="0"/>
              </a:spcBef>
              <a:buFontTx/>
              <a:buNone/>
            </a:pPr>
            <a:r>
              <a:rPr lang="en-US" altLang="en-US" b="1">
                <a:solidFill>
                  <a:srgbClr val="FFFF00"/>
                </a:solidFill>
              </a:rPr>
              <a:t>	1 Tim. 1:12-16</a:t>
            </a:r>
          </a:p>
          <a:p>
            <a:pPr eaLnBrk="1" hangingPunct="1">
              <a:spcBef>
                <a:spcPct val="0"/>
              </a:spcBef>
              <a:buFontTx/>
              <a:buNone/>
            </a:pPr>
            <a:endParaRPr lang="en-US" altLang="en-US"/>
          </a:p>
          <a:p>
            <a:pPr eaLnBrk="1" hangingPunct="1">
              <a:spcBef>
                <a:spcPct val="0"/>
              </a:spcBef>
              <a:buFontTx/>
              <a:buNone/>
            </a:pPr>
            <a:r>
              <a:rPr lang="en-US" altLang="en-US"/>
              <a:t>This will help others learn what to do </a:t>
            </a:r>
          </a:p>
        </p:txBody>
      </p:sp>
      <p:sp>
        <p:nvSpPr>
          <p:cNvPr id="6" name="Horizontal Scroll 5"/>
          <p:cNvSpPr/>
          <p:nvPr/>
        </p:nvSpPr>
        <p:spPr>
          <a:xfrm>
            <a:off x="838200" y="76200"/>
            <a:ext cx="7391400" cy="838200"/>
          </a:xfrm>
          <a:prstGeom prst="horizontalScroll">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rPr>
              <a:t>2. Lessons from Paul’s Conversion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ahooart.com/A55A04/w.nsf/OPRA/BRUE-5ZKEBJ/$File/Raphael%20-%20Cartoon%20for%20St.%20Paul%20Preaching%20in%20Ath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6934200"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orizontal Scroll 3"/>
          <p:cNvSpPr/>
          <p:nvPr/>
        </p:nvSpPr>
        <p:spPr>
          <a:xfrm>
            <a:off x="1295400" y="76200"/>
            <a:ext cx="6629400" cy="838200"/>
          </a:xfrm>
          <a:prstGeom prst="horizontalScroll">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bg1"/>
                </a:solidFill>
              </a:rPr>
              <a:t>3. Paul as a Preacher</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762000" y="2438400"/>
            <a:ext cx="78486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spcBef>
                <a:spcPct val="0"/>
              </a:spcBef>
              <a:buFontTx/>
              <a:buNone/>
            </a:pPr>
            <a:r>
              <a:rPr lang="en-US" altLang="en-US" b="1">
                <a:solidFill>
                  <a:srgbClr val="FFFF00"/>
                </a:solidFill>
              </a:rPr>
              <a:t>Acts 9:20  </a:t>
            </a:r>
            <a:r>
              <a:rPr lang="en-US" altLang="en-US"/>
              <a:t>“Immediately he preached the Christ in the synagogues, that He is the Son of God.”</a:t>
            </a:r>
          </a:p>
          <a:p>
            <a:pPr eaLnBrk="1" hangingPunct="1">
              <a:spcBef>
                <a:spcPct val="0"/>
              </a:spcBef>
              <a:buFontTx/>
              <a:buNone/>
            </a:pPr>
            <a:endParaRPr lang="en-US" altLang="en-US" sz="2800"/>
          </a:p>
        </p:txBody>
      </p:sp>
      <p:sp>
        <p:nvSpPr>
          <p:cNvPr id="7" name="Horizontal Scroll 6"/>
          <p:cNvSpPr/>
          <p:nvPr/>
        </p:nvSpPr>
        <p:spPr>
          <a:xfrm>
            <a:off x="1295400" y="76200"/>
            <a:ext cx="6629400" cy="838200"/>
          </a:xfrm>
          <a:prstGeom prst="horizontalScroll">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bg1"/>
                </a:solidFill>
              </a:rPr>
              <a:t>3. Paul as a Preacher</a:t>
            </a:r>
          </a:p>
        </p:txBody>
      </p:sp>
      <p:sp>
        <p:nvSpPr>
          <p:cNvPr id="8" name="Rectangle 7"/>
          <p:cNvSpPr/>
          <p:nvPr/>
        </p:nvSpPr>
        <p:spPr>
          <a:xfrm>
            <a:off x="1452340" y="1295400"/>
            <a:ext cx="6226769" cy="707886"/>
          </a:xfrm>
          <a:prstGeom prst="rect">
            <a:avLst/>
          </a:prstGeom>
          <a:noFill/>
        </p:spPr>
        <p:txBody>
          <a:bodyPr wrap="none">
            <a:spAutoFit/>
          </a:bodyPr>
          <a:lstStyle/>
          <a:p>
            <a:pPr algn="ctr">
              <a:defRPr/>
            </a:pPr>
            <a:r>
              <a:rPr lang="en-US" sz="4000" b="1" spc="50" dirty="0">
                <a:ln w="12700" cmpd="sng">
                  <a:solidFill>
                    <a:schemeClr val="accent6">
                      <a:satMod val="120000"/>
                      <a:shade val="80000"/>
                    </a:schemeClr>
                  </a:solidFill>
                  <a:prstDash val="solid"/>
                </a:ln>
                <a:solidFill>
                  <a:schemeClr val="accent6">
                    <a:tint val="1000"/>
                  </a:schemeClr>
                </a:solidFill>
                <a:effectLst>
                  <a:glow rad="228600">
                    <a:schemeClr val="accent5">
                      <a:satMod val="175000"/>
                      <a:alpha val="40000"/>
                    </a:schemeClr>
                  </a:glow>
                </a:effectLst>
              </a:rPr>
              <a:t>Faithfully Taught Others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457200" y="2743200"/>
            <a:ext cx="7848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spcBef>
                <a:spcPct val="0"/>
              </a:spcBef>
              <a:buFont typeface="Arial" pitchFamily="34" charset="0"/>
              <a:buNone/>
            </a:pPr>
            <a:r>
              <a:rPr lang="en-US" altLang="en-US" sz="2800"/>
              <a:t>“For I am not ashamed of the gospel of Christ, for it is the power of God to salvation for everyone who believes, for the Jew first and also for the Greek.” 	 	</a:t>
            </a:r>
            <a:r>
              <a:rPr lang="en-US" altLang="en-US" sz="2800" b="1">
                <a:solidFill>
                  <a:srgbClr val="FFFF00"/>
                </a:solidFill>
              </a:rPr>
              <a:t>Rom. 1:16</a:t>
            </a:r>
          </a:p>
          <a:p>
            <a:pPr eaLnBrk="1" hangingPunct="1">
              <a:spcBef>
                <a:spcPct val="0"/>
              </a:spcBef>
              <a:buFontTx/>
              <a:buNone/>
            </a:pPr>
            <a:endParaRPr lang="en-US" altLang="en-US" sz="2800"/>
          </a:p>
          <a:p>
            <a:pPr eaLnBrk="1" hangingPunct="1">
              <a:spcBef>
                <a:spcPct val="0"/>
              </a:spcBef>
              <a:buFontTx/>
              <a:buNone/>
            </a:pPr>
            <a:r>
              <a:rPr lang="en-US" altLang="en-US" sz="2800"/>
              <a:t>“but we preach Christ crucified, to the Jews a stumbling block and to the Greeks foolishness”  					</a:t>
            </a:r>
            <a:r>
              <a:rPr lang="en-US" altLang="en-US" sz="2800" b="1">
                <a:solidFill>
                  <a:srgbClr val="FFFF00"/>
                </a:solidFill>
              </a:rPr>
              <a:t>1 Cor. 1:23</a:t>
            </a:r>
          </a:p>
        </p:txBody>
      </p:sp>
      <p:sp>
        <p:nvSpPr>
          <p:cNvPr id="6" name="Horizontal Scroll 5"/>
          <p:cNvSpPr/>
          <p:nvPr/>
        </p:nvSpPr>
        <p:spPr>
          <a:xfrm>
            <a:off x="1295400" y="76200"/>
            <a:ext cx="6629400" cy="838200"/>
          </a:xfrm>
          <a:prstGeom prst="horizontalScroll">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bg1"/>
                </a:solidFill>
              </a:rPr>
              <a:t>3. Paul as a Preacher</a:t>
            </a:r>
          </a:p>
        </p:txBody>
      </p:sp>
      <p:sp>
        <p:nvSpPr>
          <p:cNvPr id="5" name="Rectangle 4"/>
          <p:cNvSpPr/>
          <p:nvPr/>
        </p:nvSpPr>
        <p:spPr>
          <a:xfrm>
            <a:off x="29677" y="1432560"/>
            <a:ext cx="9072099" cy="707886"/>
          </a:xfrm>
          <a:prstGeom prst="rect">
            <a:avLst/>
          </a:prstGeom>
          <a:noFill/>
        </p:spPr>
        <p:txBody>
          <a:bodyPr wrap="none">
            <a:spAutoFit/>
          </a:bodyPr>
          <a:lstStyle/>
          <a:p>
            <a:pPr algn="ctr">
              <a:defRPr/>
            </a:pPr>
            <a:r>
              <a:rPr lang="en-US" sz="4000" b="1" spc="50" dirty="0">
                <a:ln w="12700" cmpd="sng">
                  <a:solidFill>
                    <a:schemeClr val="accent6">
                      <a:satMod val="120000"/>
                      <a:shade val="80000"/>
                    </a:schemeClr>
                  </a:solidFill>
                  <a:prstDash val="solid"/>
                </a:ln>
                <a:solidFill>
                  <a:schemeClr val="accent6">
                    <a:tint val="1000"/>
                  </a:schemeClr>
                </a:solidFill>
                <a:effectLst>
                  <a:glow rad="228600">
                    <a:schemeClr val="accent5">
                      <a:satMod val="175000"/>
                      <a:alpha val="40000"/>
                    </a:schemeClr>
                  </a:glow>
                </a:effectLst>
              </a:rPr>
              <a:t>He Was Not Ashamed of the Gospel</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381000" y="2438400"/>
            <a:ext cx="8458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FFFF00"/>
                </a:solidFill>
              </a:rPr>
              <a:t>1 Cor. 2:1-2   </a:t>
            </a:r>
            <a:r>
              <a:rPr lang="en-US" altLang="en-US" sz="2800"/>
              <a:t>“And I, brethren, when I came to you, did not come with excellence of speech or of wisdom declaring to you the testimony of God.    For I determined not to know anything among you except Jesus Christ and Him crucified.”</a:t>
            </a:r>
          </a:p>
          <a:p>
            <a:pPr eaLnBrk="1" hangingPunct="1">
              <a:spcBef>
                <a:spcPct val="0"/>
              </a:spcBef>
              <a:buFontTx/>
              <a:buNone/>
            </a:pPr>
            <a:endParaRPr lang="en-US" altLang="en-US" sz="2800"/>
          </a:p>
          <a:p>
            <a:pPr eaLnBrk="1" hangingPunct="1">
              <a:spcBef>
                <a:spcPct val="0"/>
              </a:spcBef>
              <a:buFontTx/>
              <a:buNone/>
            </a:pPr>
            <a:r>
              <a:rPr lang="en-US" altLang="en-US" sz="2800"/>
              <a:t>Preaching must be so we can understand  </a:t>
            </a:r>
            <a:r>
              <a:rPr lang="en-US" altLang="en-US" sz="2800" b="1">
                <a:solidFill>
                  <a:srgbClr val="FFFF00"/>
                </a:solidFill>
              </a:rPr>
              <a:t>Eph. 3:4</a:t>
            </a:r>
          </a:p>
        </p:txBody>
      </p:sp>
      <p:sp>
        <p:nvSpPr>
          <p:cNvPr id="6" name="Horizontal Scroll 5"/>
          <p:cNvSpPr/>
          <p:nvPr/>
        </p:nvSpPr>
        <p:spPr>
          <a:xfrm>
            <a:off x="1295400" y="76200"/>
            <a:ext cx="6629400" cy="838200"/>
          </a:xfrm>
          <a:prstGeom prst="horizontalScroll">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bg1"/>
                </a:solidFill>
              </a:rPr>
              <a:t>3. Paul as a Preacher</a:t>
            </a:r>
          </a:p>
        </p:txBody>
      </p:sp>
      <p:sp>
        <p:nvSpPr>
          <p:cNvPr id="5" name="Rectangle 4"/>
          <p:cNvSpPr/>
          <p:nvPr/>
        </p:nvSpPr>
        <p:spPr>
          <a:xfrm>
            <a:off x="925786" y="1447800"/>
            <a:ext cx="7279878" cy="707886"/>
          </a:xfrm>
          <a:prstGeom prst="rect">
            <a:avLst/>
          </a:prstGeom>
          <a:noFill/>
        </p:spPr>
        <p:txBody>
          <a:bodyPr wrap="none">
            <a:spAutoFit/>
          </a:bodyPr>
          <a:lstStyle/>
          <a:p>
            <a:pPr algn="ctr">
              <a:defRPr/>
            </a:pPr>
            <a:r>
              <a:rPr lang="en-US" sz="4000" b="1" spc="50" dirty="0">
                <a:ln w="12700" cmpd="sng">
                  <a:solidFill>
                    <a:schemeClr val="accent6">
                      <a:satMod val="120000"/>
                      <a:shade val="80000"/>
                    </a:schemeClr>
                  </a:solidFill>
                  <a:prstDash val="solid"/>
                </a:ln>
                <a:solidFill>
                  <a:schemeClr val="accent6">
                    <a:tint val="1000"/>
                  </a:schemeClr>
                </a:solidFill>
                <a:effectLst>
                  <a:glow rad="228600">
                    <a:schemeClr val="accent5">
                      <a:satMod val="175000"/>
                      <a:alpha val="40000"/>
                    </a:schemeClr>
                  </a:glow>
                </a:effectLst>
              </a:rPr>
              <a:t>He Preached With Simplicity</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304800" y="838200"/>
            <a:ext cx="1928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spcBef>
                <a:spcPct val="0"/>
              </a:spcBef>
              <a:buFontTx/>
              <a:buNone/>
            </a:pPr>
            <a:r>
              <a:rPr lang="en-US" altLang="en-US" sz="3600" b="1">
                <a:solidFill>
                  <a:srgbClr val="FFFFFF"/>
                </a:solidFill>
                <a:latin typeface="BinnerD"/>
              </a:rPr>
              <a:t>Convert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1666875"/>
            <a:ext cx="27622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20440" y="2113180"/>
            <a:ext cx="5067300" cy="3339376"/>
          </a:xfrm>
          <a:prstGeom prst="rect">
            <a:avLst/>
          </a:prstGeom>
        </p:spPr>
        <p:txBody>
          <a:bodyPr>
            <a:spAutoFit/>
          </a:bodyPr>
          <a:lstStyle/>
          <a:p>
            <a:pPr>
              <a:spcAft>
                <a:spcPts val="600"/>
              </a:spcAft>
              <a:defRPr/>
            </a:pPr>
            <a:r>
              <a:rPr lang="en-US" sz="2800" dirty="0">
                <a:solidFill>
                  <a:prstClr val="white"/>
                </a:solidFill>
                <a:effectLst>
                  <a:glow rad="101600">
                    <a:prstClr val="black">
                      <a:alpha val="60000"/>
                    </a:prstClr>
                  </a:glow>
                </a:effectLst>
                <a:latin typeface="Arial" charset="0"/>
                <a:cs typeface="Arial" charset="0"/>
              </a:rPr>
              <a:t>transitive verb</a:t>
            </a:r>
          </a:p>
          <a:p>
            <a:pPr marL="231775" indent="-231775">
              <a:spcAft>
                <a:spcPts val="600"/>
              </a:spcAft>
              <a:defRPr/>
            </a:pPr>
            <a:r>
              <a:rPr lang="en-US" sz="2800" dirty="0">
                <a:effectLst>
                  <a:glow rad="101600">
                    <a:prstClr val="black">
                      <a:alpha val="60000"/>
                    </a:prstClr>
                  </a:glow>
                </a:effectLst>
                <a:latin typeface="Arial" charset="0"/>
                <a:cs typeface="Arial" charset="0"/>
              </a:rPr>
              <a:t>1 - </a:t>
            </a:r>
            <a:r>
              <a:rPr lang="en-US" sz="2800" dirty="0">
                <a:effectLst>
                  <a:glow rad="101600">
                    <a:prstClr val="black">
                      <a:alpha val="60000"/>
                    </a:prstClr>
                  </a:glow>
                </a:effectLst>
                <a:latin typeface="Arial" charset="0"/>
                <a:cs typeface="Arial" charset="0"/>
              </a:rPr>
              <a:t>to </a:t>
            </a:r>
            <a:r>
              <a:rPr lang="en-US" sz="2800" dirty="0">
                <a:effectLst>
                  <a:glow rad="101600">
                    <a:prstClr val="black">
                      <a:alpha val="60000"/>
                    </a:prstClr>
                  </a:glow>
                </a:effectLst>
                <a:latin typeface="Arial" charset="0"/>
                <a:cs typeface="Arial" charset="0"/>
              </a:rPr>
              <a:t>bring over from one belief, view, or party to another </a:t>
            </a:r>
            <a:endParaRPr lang="en-US" sz="2800" dirty="0">
              <a:effectLst>
                <a:glow rad="101600">
                  <a:prstClr val="black">
                    <a:alpha val="60000"/>
                  </a:prstClr>
                </a:glow>
              </a:effectLst>
              <a:latin typeface="Arial" charset="0"/>
              <a:cs typeface="Arial" charset="0"/>
            </a:endParaRPr>
          </a:p>
          <a:p>
            <a:pPr marL="231775" indent="-231775">
              <a:spcAft>
                <a:spcPts val="600"/>
              </a:spcAft>
              <a:defRPr/>
            </a:pPr>
            <a:endParaRPr lang="en-US" sz="2800" dirty="0">
              <a:effectLst>
                <a:glow rad="101600">
                  <a:prstClr val="black">
                    <a:alpha val="60000"/>
                  </a:prstClr>
                </a:glow>
              </a:effectLst>
              <a:latin typeface="Arial" charset="0"/>
              <a:cs typeface="Arial" charset="0"/>
            </a:endParaRPr>
          </a:p>
          <a:p>
            <a:pPr marL="231775" indent="-231775">
              <a:spcAft>
                <a:spcPts val="600"/>
              </a:spcAft>
              <a:defRPr/>
            </a:pPr>
            <a:r>
              <a:rPr lang="en-US" sz="2800" dirty="0">
                <a:effectLst>
                  <a:glow rad="101600">
                    <a:prstClr val="black">
                      <a:alpha val="60000"/>
                    </a:prstClr>
                  </a:glow>
                </a:effectLst>
                <a:latin typeface="Arial" charset="0"/>
                <a:cs typeface="Arial" charset="0"/>
              </a:rPr>
              <a:t>2 </a:t>
            </a:r>
            <a:r>
              <a:rPr lang="en-US" sz="2800" dirty="0">
                <a:effectLst>
                  <a:glow rad="101600">
                    <a:prstClr val="black">
                      <a:alpha val="60000"/>
                    </a:prstClr>
                  </a:glow>
                </a:effectLst>
                <a:latin typeface="Arial" charset="0"/>
                <a:cs typeface="Arial" charset="0"/>
              </a:rPr>
              <a:t>– </a:t>
            </a:r>
            <a:r>
              <a:rPr lang="en-US" sz="2800" dirty="0">
                <a:effectLst>
                  <a:glow rad="101600">
                    <a:prstClr val="black">
                      <a:alpha val="60000"/>
                    </a:prstClr>
                  </a:glow>
                </a:effectLst>
                <a:latin typeface="Arial" charset="0"/>
                <a:cs typeface="Arial" charset="0"/>
              </a:rPr>
              <a:t>to </a:t>
            </a:r>
            <a:r>
              <a:rPr lang="en-US" sz="2800" dirty="0">
                <a:effectLst>
                  <a:glow rad="101600">
                    <a:prstClr val="black">
                      <a:alpha val="60000"/>
                    </a:prstClr>
                  </a:glow>
                </a:effectLst>
                <a:latin typeface="Arial" charset="0"/>
                <a:cs typeface="Arial" charset="0"/>
              </a:rPr>
              <a:t>change from one form or function to </a:t>
            </a:r>
            <a:r>
              <a:rPr lang="en-US" sz="2800" dirty="0">
                <a:effectLst>
                  <a:glow rad="101600">
                    <a:prstClr val="black">
                      <a:alpha val="60000"/>
                    </a:prstClr>
                  </a:glow>
                </a:effectLst>
                <a:latin typeface="Arial" charset="0"/>
                <a:cs typeface="Arial" charset="0"/>
              </a:rPr>
              <a:t>another</a:t>
            </a:r>
            <a:endParaRPr lang="en-US" sz="2800" dirty="0">
              <a:effectLst>
                <a:glow rad="101600">
                  <a:prstClr val="black">
                    <a:alpha val="60000"/>
                  </a:prstClr>
                </a:glow>
              </a:effectLst>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762000" y="2438400"/>
            <a:ext cx="8077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spcBef>
                <a:spcPct val="0"/>
              </a:spcBef>
              <a:buFont typeface="Arial" pitchFamily="34" charset="0"/>
              <a:buNone/>
              <a:defRPr/>
            </a:pPr>
            <a:r>
              <a:rPr lang="en-US" altLang="en-US" sz="2800" dirty="0" smtClean="0"/>
              <a:t>“For do I now persuade men, or God? Or do I seek to please men? For if I still pleased men, I would not be a bondservant of Christ.”  </a:t>
            </a:r>
            <a:r>
              <a:rPr lang="en-US" altLang="en-US" sz="2800" b="1" dirty="0" smtClean="0">
                <a:solidFill>
                  <a:srgbClr val="FFFF00"/>
                </a:solidFill>
              </a:rPr>
              <a:t>Gal. 1:10</a:t>
            </a:r>
          </a:p>
          <a:p>
            <a:pPr eaLnBrk="1" hangingPunct="1">
              <a:spcBef>
                <a:spcPct val="0"/>
              </a:spcBef>
              <a:buFontTx/>
              <a:buNone/>
              <a:defRPr/>
            </a:pPr>
            <a:endParaRPr lang="en-US" altLang="en-US" sz="2800" dirty="0" smtClean="0"/>
          </a:p>
          <a:p>
            <a:pPr marL="457200" indent="-457200" eaLnBrk="1" hangingPunct="1">
              <a:spcBef>
                <a:spcPct val="0"/>
              </a:spcBef>
              <a:buFont typeface="Wingdings" panose="05000000000000000000" pitchFamily="2" charset="2"/>
              <a:buChar char="Ø"/>
              <a:defRPr/>
            </a:pPr>
            <a:r>
              <a:rPr lang="en-US" altLang="en-US" sz="2800" dirty="0" smtClean="0"/>
              <a:t>Many preach today to please men </a:t>
            </a:r>
          </a:p>
        </p:txBody>
      </p:sp>
      <p:sp>
        <p:nvSpPr>
          <p:cNvPr id="6" name="Horizontal Scroll 5"/>
          <p:cNvSpPr/>
          <p:nvPr/>
        </p:nvSpPr>
        <p:spPr>
          <a:xfrm>
            <a:off x="1295400" y="76200"/>
            <a:ext cx="6629400" cy="838200"/>
          </a:xfrm>
          <a:prstGeom prst="horizontalScroll">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bg1"/>
                </a:solidFill>
              </a:rPr>
              <a:t>3. Paul as a Preacher</a:t>
            </a:r>
          </a:p>
        </p:txBody>
      </p:sp>
      <p:sp>
        <p:nvSpPr>
          <p:cNvPr id="5" name="Rectangle 4"/>
          <p:cNvSpPr/>
          <p:nvPr/>
        </p:nvSpPr>
        <p:spPr>
          <a:xfrm>
            <a:off x="355278" y="1447800"/>
            <a:ext cx="8420896" cy="707886"/>
          </a:xfrm>
          <a:prstGeom prst="rect">
            <a:avLst/>
          </a:prstGeom>
          <a:noFill/>
        </p:spPr>
        <p:txBody>
          <a:bodyPr wrap="none">
            <a:spAutoFit/>
          </a:bodyPr>
          <a:lstStyle/>
          <a:p>
            <a:pPr algn="ctr">
              <a:defRPr/>
            </a:pPr>
            <a:r>
              <a:rPr lang="en-US" sz="4000" b="1" spc="50" dirty="0">
                <a:ln w="12700" cmpd="sng">
                  <a:solidFill>
                    <a:schemeClr val="accent6">
                      <a:satMod val="120000"/>
                      <a:shade val="80000"/>
                    </a:schemeClr>
                  </a:solidFill>
                  <a:prstDash val="solid"/>
                </a:ln>
                <a:solidFill>
                  <a:schemeClr val="accent6">
                    <a:tint val="1000"/>
                  </a:schemeClr>
                </a:solidFill>
                <a:effectLst>
                  <a:glow rad="228600">
                    <a:schemeClr val="accent5">
                      <a:satMod val="175000"/>
                      <a:alpha val="40000"/>
                    </a:schemeClr>
                  </a:glow>
                </a:effectLst>
              </a:rPr>
              <a:t>He Did Not Preach to Please Men</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81000" y="1371600"/>
          <a:ext cx="8370455"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04800" y="228600"/>
            <a:ext cx="8674169" cy="646331"/>
          </a:xfrm>
          <a:prstGeom prst="rect">
            <a:avLst/>
          </a:prstGeom>
          <a:noFill/>
        </p:spPr>
        <p:txBody>
          <a:bodyPr wrap="none">
            <a:spAutoFit/>
          </a:bodyPr>
          <a:lstStyle/>
          <a:p>
            <a:pPr algn="ctr">
              <a:defRPr/>
            </a:pP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2">
                      <a:satMod val="175000"/>
                      <a:alpha val="40000"/>
                    </a:schemeClr>
                  </a:glow>
                </a:effectLst>
              </a:rPr>
              <a:t>Conversion of a Religious Sinner</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74169" cy="646331"/>
          </a:xfrm>
          <a:prstGeom prst="rect">
            <a:avLst/>
          </a:prstGeom>
          <a:noFill/>
        </p:spPr>
        <p:txBody>
          <a:bodyPr wrap="none">
            <a:spAutoFit/>
          </a:bodyPr>
          <a:lstStyle/>
          <a:p>
            <a:pPr algn="ctr">
              <a:defRPr/>
            </a:pP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2">
                      <a:satMod val="175000"/>
                      <a:alpha val="40000"/>
                    </a:schemeClr>
                  </a:glow>
                </a:effectLst>
              </a:rPr>
              <a:t>Conversion of a Religious Sinner</a:t>
            </a:r>
          </a:p>
        </p:txBody>
      </p:sp>
      <p:sp>
        <p:nvSpPr>
          <p:cNvPr id="23555" name="TextBox 2"/>
          <p:cNvSpPr txBox="1">
            <a:spLocks noChangeArrowheads="1"/>
          </p:cNvSpPr>
          <p:nvPr/>
        </p:nvSpPr>
        <p:spPr bwMode="auto">
          <a:xfrm>
            <a:off x="304800" y="1447800"/>
            <a:ext cx="86868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defRPr>
            </a:lvl1pPr>
            <a:lvl2pPr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spcBef>
                <a:spcPct val="0"/>
              </a:spcBef>
              <a:buFontTx/>
              <a:buNone/>
            </a:pPr>
            <a:r>
              <a:rPr lang="en-US" altLang="en-US" sz="2800"/>
              <a:t>Paul was one of the greatest servants of Christ</a:t>
            </a:r>
          </a:p>
          <a:p>
            <a:pPr eaLnBrk="1" hangingPunct="1">
              <a:spcBef>
                <a:spcPct val="0"/>
              </a:spcBef>
              <a:buFontTx/>
              <a:buNone/>
            </a:pPr>
            <a:endParaRPr lang="en-US" altLang="en-US" sz="2800"/>
          </a:p>
          <a:p>
            <a:pPr eaLnBrk="1" hangingPunct="1">
              <a:spcBef>
                <a:spcPct val="0"/>
              </a:spcBef>
              <a:buFontTx/>
              <a:buNone/>
            </a:pPr>
            <a:r>
              <a:rPr lang="en-US" altLang="en-US" sz="2800"/>
              <a:t>Paul is an example or model for us to follow</a:t>
            </a:r>
          </a:p>
          <a:p>
            <a:pPr eaLnBrk="1" hangingPunct="1">
              <a:spcBef>
                <a:spcPct val="0"/>
              </a:spcBef>
              <a:buFontTx/>
              <a:buNone/>
            </a:pPr>
            <a:endParaRPr lang="en-US" altLang="en-US" sz="2800"/>
          </a:p>
          <a:p>
            <a:pPr eaLnBrk="1" hangingPunct="1">
              <a:spcBef>
                <a:spcPct val="0"/>
              </a:spcBef>
              <a:buFontTx/>
              <a:buNone/>
            </a:pPr>
            <a:r>
              <a:rPr lang="en-US" altLang="en-US" sz="2800"/>
              <a:t>We learn that….</a:t>
            </a:r>
          </a:p>
          <a:p>
            <a:pPr eaLnBrk="1" hangingPunct="1">
              <a:spcBef>
                <a:spcPct val="0"/>
              </a:spcBef>
              <a:buFontTx/>
              <a:buNone/>
            </a:pPr>
            <a:endParaRPr lang="en-US" altLang="en-US" sz="2800"/>
          </a:p>
          <a:p>
            <a:pPr lvl="1" eaLnBrk="1" hangingPunct="1">
              <a:lnSpc>
                <a:spcPct val="150000"/>
              </a:lnSpc>
              <a:spcBef>
                <a:spcPct val="0"/>
              </a:spcBef>
              <a:buClr>
                <a:srgbClr val="FFFF00"/>
              </a:buClr>
              <a:buFont typeface="Wingdings" pitchFamily="2" charset="2"/>
              <a:buChar char="Ø"/>
            </a:pPr>
            <a:r>
              <a:rPr lang="en-US" altLang="en-US"/>
              <a:t>	When we learn the gospel, we should obey it</a:t>
            </a:r>
          </a:p>
          <a:p>
            <a:pPr lvl="1" eaLnBrk="1" hangingPunct="1">
              <a:lnSpc>
                <a:spcPct val="150000"/>
              </a:lnSpc>
              <a:spcBef>
                <a:spcPct val="0"/>
              </a:spcBef>
              <a:buClr>
                <a:srgbClr val="FFFF00"/>
              </a:buClr>
              <a:buFont typeface="Wingdings" pitchFamily="2" charset="2"/>
              <a:buChar char="Ø"/>
            </a:pPr>
            <a:r>
              <a:rPr lang="en-US" altLang="en-US"/>
              <a:t>	After conversion tell others the good news</a:t>
            </a:r>
          </a:p>
          <a:p>
            <a:pPr lvl="1" eaLnBrk="1" hangingPunct="1">
              <a:lnSpc>
                <a:spcPct val="150000"/>
              </a:lnSpc>
              <a:spcBef>
                <a:spcPct val="0"/>
              </a:spcBef>
              <a:buClr>
                <a:srgbClr val="FFFF00"/>
              </a:buClr>
              <a:buFont typeface="Wingdings" pitchFamily="2" charset="2"/>
              <a:buChar char="Ø"/>
            </a:pPr>
            <a:r>
              <a:rPr lang="en-US" altLang="en-US"/>
              <a:t>	Be steadfast and faithful</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528638" y="0"/>
            <a:ext cx="8102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ct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spcBef>
                <a:spcPct val="0"/>
              </a:spcBef>
              <a:buFontTx/>
              <a:buNone/>
            </a:pPr>
            <a:r>
              <a:rPr lang="en-US" altLang="en-US">
                <a:solidFill>
                  <a:srgbClr val="FFFF00"/>
                </a:solidFill>
              </a:rPr>
              <a:t>GOD’S SIMPLE PLAN FOR SALVATION</a:t>
            </a:r>
          </a:p>
        </p:txBody>
      </p:sp>
      <p:sp>
        <p:nvSpPr>
          <p:cNvPr id="24579" name="AutoShape 5"/>
          <p:cNvSpPr>
            <a:spLocks noChangeArrowheads="1"/>
          </p:cNvSpPr>
          <p:nvPr/>
        </p:nvSpPr>
        <p:spPr bwMode="auto">
          <a:xfrm>
            <a:off x="0" y="4851400"/>
            <a:ext cx="1524000" cy="14478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a:spcBef>
                <a:spcPct val="0"/>
              </a:spcBef>
              <a:buFontTx/>
              <a:buNone/>
            </a:pPr>
            <a:r>
              <a:rPr lang="en-US" altLang="en-US" sz="2800" b="1">
                <a:solidFill>
                  <a:srgbClr val="FF0000"/>
                </a:solidFill>
              </a:rPr>
              <a:t>hear</a:t>
            </a:r>
          </a:p>
        </p:txBody>
      </p:sp>
      <p:sp>
        <p:nvSpPr>
          <p:cNvPr id="24580" name="AutoShape 6"/>
          <p:cNvSpPr>
            <a:spLocks noChangeArrowheads="1"/>
          </p:cNvSpPr>
          <p:nvPr/>
        </p:nvSpPr>
        <p:spPr bwMode="auto">
          <a:xfrm>
            <a:off x="1130300" y="4064000"/>
            <a:ext cx="1562100" cy="22860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a:spcBef>
                <a:spcPct val="0"/>
              </a:spcBef>
              <a:buFontTx/>
              <a:buNone/>
            </a:pPr>
            <a:r>
              <a:rPr lang="en-US" altLang="en-US" sz="2600" b="1">
                <a:solidFill>
                  <a:srgbClr val="FF0000"/>
                </a:solidFill>
              </a:rPr>
              <a:t>believe</a:t>
            </a:r>
          </a:p>
        </p:txBody>
      </p:sp>
      <p:sp>
        <p:nvSpPr>
          <p:cNvPr id="24581" name="AutoShape 7"/>
          <p:cNvSpPr>
            <a:spLocks noChangeArrowheads="1"/>
          </p:cNvSpPr>
          <p:nvPr/>
        </p:nvSpPr>
        <p:spPr bwMode="auto">
          <a:xfrm>
            <a:off x="2324100" y="3289300"/>
            <a:ext cx="1739900" cy="30734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a:spcBef>
                <a:spcPct val="0"/>
              </a:spcBef>
              <a:buFontTx/>
              <a:buNone/>
            </a:pPr>
            <a:r>
              <a:rPr lang="en-US" altLang="en-US" sz="2800" b="1">
                <a:solidFill>
                  <a:srgbClr val="FF0000"/>
                </a:solidFill>
              </a:rPr>
              <a:t>repent</a:t>
            </a:r>
          </a:p>
        </p:txBody>
      </p:sp>
      <p:sp>
        <p:nvSpPr>
          <p:cNvPr id="24582" name="AutoShape 8"/>
          <p:cNvSpPr>
            <a:spLocks noChangeArrowheads="1"/>
          </p:cNvSpPr>
          <p:nvPr/>
        </p:nvSpPr>
        <p:spPr bwMode="auto">
          <a:xfrm>
            <a:off x="3644900" y="2362200"/>
            <a:ext cx="2222500" cy="401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a:spcBef>
                <a:spcPct val="0"/>
              </a:spcBef>
              <a:buFontTx/>
              <a:buNone/>
            </a:pPr>
            <a:r>
              <a:rPr lang="en-US" altLang="en-US" sz="2800" b="1">
                <a:solidFill>
                  <a:srgbClr val="FF0000"/>
                </a:solidFill>
              </a:rPr>
              <a:t>confess</a:t>
            </a:r>
          </a:p>
        </p:txBody>
      </p:sp>
      <p:sp>
        <p:nvSpPr>
          <p:cNvPr id="24583" name="AutoShape 9"/>
          <p:cNvSpPr>
            <a:spLocks noChangeArrowheads="1"/>
          </p:cNvSpPr>
          <p:nvPr/>
        </p:nvSpPr>
        <p:spPr bwMode="auto">
          <a:xfrm>
            <a:off x="5270500" y="1384300"/>
            <a:ext cx="2362200" cy="49657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a:spcBef>
                <a:spcPct val="0"/>
              </a:spcBef>
              <a:buFontTx/>
              <a:buNone/>
            </a:pPr>
            <a:r>
              <a:rPr lang="en-US" altLang="en-US" sz="2800" b="1">
                <a:solidFill>
                  <a:srgbClr val="FF0000"/>
                </a:solidFill>
              </a:rPr>
              <a:t>baptism</a:t>
            </a:r>
          </a:p>
        </p:txBody>
      </p:sp>
      <p:sp>
        <p:nvSpPr>
          <p:cNvPr id="24584" name="Text Box 10"/>
          <p:cNvSpPr txBox="1">
            <a:spLocks noChangeArrowheads="1"/>
          </p:cNvSpPr>
          <p:nvPr/>
        </p:nvSpPr>
        <p:spPr bwMode="auto">
          <a:xfrm>
            <a:off x="87313" y="4524375"/>
            <a:ext cx="1358900" cy="398463"/>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spcBef>
                <a:spcPct val="0"/>
              </a:spcBef>
              <a:buFontTx/>
              <a:buNone/>
            </a:pPr>
            <a:r>
              <a:rPr lang="en-US" altLang="en-US" sz="1800" b="1"/>
              <a:t>ACTS 3:22</a:t>
            </a:r>
          </a:p>
        </p:txBody>
      </p:sp>
      <p:sp>
        <p:nvSpPr>
          <p:cNvPr id="24585" name="Text Box 11"/>
          <p:cNvSpPr txBox="1">
            <a:spLocks noChangeArrowheads="1"/>
          </p:cNvSpPr>
          <p:nvPr/>
        </p:nvSpPr>
        <p:spPr bwMode="auto">
          <a:xfrm>
            <a:off x="912813" y="3702050"/>
            <a:ext cx="1366837" cy="461963"/>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spcBef>
                <a:spcPct val="0"/>
              </a:spcBef>
              <a:buFontTx/>
              <a:buNone/>
            </a:pPr>
            <a:r>
              <a:rPr lang="en-US" altLang="en-US" sz="2400" b="1"/>
              <a:t>JN. 8:24</a:t>
            </a:r>
          </a:p>
        </p:txBody>
      </p:sp>
      <p:sp>
        <p:nvSpPr>
          <p:cNvPr id="24586" name="Text Box 12"/>
          <p:cNvSpPr txBox="1">
            <a:spLocks noChangeArrowheads="1"/>
          </p:cNvSpPr>
          <p:nvPr/>
        </p:nvSpPr>
        <p:spPr bwMode="auto">
          <a:xfrm>
            <a:off x="2284413" y="2946400"/>
            <a:ext cx="1401762"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spcBef>
                <a:spcPct val="0"/>
              </a:spcBef>
              <a:buFontTx/>
              <a:buNone/>
            </a:pPr>
            <a:r>
              <a:rPr lang="en-US" altLang="en-US" sz="2400" b="1"/>
              <a:t>LK. 13:3</a:t>
            </a:r>
          </a:p>
        </p:txBody>
      </p:sp>
      <p:sp>
        <p:nvSpPr>
          <p:cNvPr id="24587" name="Text Box 13"/>
          <p:cNvSpPr txBox="1">
            <a:spLocks noChangeArrowheads="1"/>
          </p:cNvSpPr>
          <p:nvPr/>
        </p:nvSpPr>
        <p:spPr bwMode="auto">
          <a:xfrm>
            <a:off x="3670300" y="2133600"/>
            <a:ext cx="1555750"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spcBef>
                <a:spcPct val="0"/>
              </a:spcBef>
              <a:buFontTx/>
              <a:buNone/>
            </a:pPr>
            <a:r>
              <a:rPr lang="en-US" altLang="en-US" sz="2400" b="1"/>
              <a:t>JN. 12:42</a:t>
            </a:r>
          </a:p>
        </p:txBody>
      </p:sp>
      <p:sp>
        <p:nvSpPr>
          <p:cNvPr id="24588" name="Text Box 14"/>
          <p:cNvSpPr txBox="1">
            <a:spLocks noChangeArrowheads="1"/>
          </p:cNvSpPr>
          <p:nvPr/>
        </p:nvSpPr>
        <p:spPr bwMode="auto">
          <a:xfrm>
            <a:off x="5218113" y="1320800"/>
            <a:ext cx="1555750" cy="461963"/>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spcBef>
                <a:spcPct val="0"/>
              </a:spcBef>
              <a:buFontTx/>
              <a:buNone/>
            </a:pPr>
            <a:r>
              <a:rPr lang="en-US" altLang="en-US" sz="2400" b="1"/>
              <a:t>Acts 2:38</a:t>
            </a:r>
          </a:p>
        </p:txBody>
      </p:sp>
      <p:sp>
        <p:nvSpPr>
          <p:cNvPr id="24589" name="AutoShape 15"/>
          <p:cNvSpPr>
            <a:spLocks noChangeArrowheads="1"/>
          </p:cNvSpPr>
          <p:nvPr/>
        </p:nvSpPr>
        <p:spPr bwMode="auto">
          <a:xfrm>
            <a:off x="7023100" y="1058863"/>
            <a:ext cx="2120900" cy="528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a:spcBef>
                <a:spcPct val="0"/>
              </a:spcBef>
              <a:buFontTx/>
              <a:buNone/>
            </a:pPr>
            <a:endParaRPr lang="en-US" altLang="en-US" sz="2800" b="1">
              <a:solidFill>
                <a:schemeClr val="bg1"/>
              </a:solidFill>
            </a:endParaRPr>
          </a:p>
        </p:txBody>
      </p:sp>
      <p:sp>
        <p:nvSpPr>
          <p:cNvPr id="24590" name="Text Box 16"/>
          <p:cNvSpPr txBox="1">
            <a:spLocks noChangeArrowheads="1"/>
          </p:cNvSpPr>
          <p:nvPr/>
        </p:nvSpPr>
        <p:spPr bwMode="auto">
          <a:xfrm>
            <a:off x="7123113" y="974725"/>
            <a:ext cx="1555750"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spcBef>
                <a:spcPct val="0"/>
              </a:spcBef>
              <a:buFontTx/>
              <a:buNone/>
            </a:pPr>
            <a:r>
              <a:rPr lang="en-US" altLang="en-US" sz="2400" b="1"/>
              <a:t>Rev. 2:10</a:t>
            </a:r>
          </a:p>
        </p:txBody>
      </p:sp>
      <p:sp>
        <p:nvSpPr>
          <p:cNvPr id="24591" name="WordArt 17"/>
          <p:cNvSpPr>
            <a:spLocks noChangeArrowheads="1" noChangeShapeType="1" noTextEdit="1"/>
          </p:cNvSpPr>
          <p:nvPr/>
        </p:nvSpPr>
        <p:spPr bwMode="auto">
          <a:xfrm rot="5400000">
            <a:off x="6110288" y="3163888"/>
            <a:ext cx="3486150" cy="1295400"/>
          </a:xfrm>
          <a:prstGeom prst="rect">
            <a:avLst/>
          </a:prstGeom>
        </p:spPr>
        <p:txBody>
          <a:bodyPr wrap="none" fromWordArt="1">
            <a:prstTxWarp prst="textPlain">
              <a:avLst>
                <a:gd name="adj" fmla="val 50000"/>
              </a:avLst>
            </a:prstTxWarp>
          </a:bodyPr>
          <a:lstStyle/>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OBEDIENT</a:t>
            </a:r>
          </a:p>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UNTIL DEATH</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noChangeArrowheads="1"/>
          </p:cNvSpPr>
          <p:nvPr/>
        </p:nvSpPr>
        <p:spPr bwMode="auto">
          <a:xfrm>
            <a:off x="1066800" y="2362200"/>
            <a:ext cx="77914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lnSpc>
                <a:spcPct val="150000"/>
              </a:lnSpc>
              <a:buClr>
                <a:srgbClr val="00B0F0"/>
              </a:buClr>
              <a:buFont typeface="Wingdings" pitchFamily="2" charset="2"/>
              <a:buChar char="Ø"/>
            </a:pPr>
            <a:r>
              <a:rPr lang="en-US" altLang="en-US"/>
              <a:t> His father was a Pharisee</a:t>
            </a:r>
          </a:p>
          <a:p>
            <a:pPr eaLnBrk="1" hangingPunct="1">
              <a:lnSpc>
                <a:spcPct val="150000"/>
              </a:lnSpc>
              <a:buClr>
                <a:srgbClr val="00B0F0"/>
              </a:buClr>
              <a:buFont typeface="Wingdings" pitchFamily="2" charset="2"/>
              <a:buChar char="Ø"/>
            </a:pPr>
            <a:r>
              <a:rPr lang="en-US" altLang="en-US"/>
              <a:t> He was a Jew and a Pharisee</a:t>
            </a:r>
          </a:p>
          <a:p>
            <a:pPr eaLnBrk="1" hangingPunct="1">
              <a:lnSpc>
                <a:spcPct val="150000"/>
              </a:lnSpc>
              <a:buClr>
                <a:srgbClr val="00B0F0"/>
              </a:buClr>
              <a:buFont typeface="Wingdings" pitchFamily="2" charset="2"/>
              <a:buChar char="Ø"/>
            </a:pPr>
            <a:r>
              <a:rPr lang="en-US" altLang="en-US"/>
              <a:t> Born in Tarsus</a:t>
            </a:r>
          </a:p>
          <a:p>
            <a:pPr eaLnBrk="1" hangingPunct="1">
              <a:lnSpc>
                <a:spcPct val="150000"/>
              </a:lnSpc>
              <a:buClr>
                <a:srgbClr val="00B0F0"/>
              </a:buClr>
              <a:buFont typeface="Wingdings" pitchFamily="2" charset="2"/>
              <a:buChar char="Ø"/>
            </a:pPr>
            <a:r>
              <a:rPr lang="en-US" altLang="en-US"/>
              <a:t> Tribe of Benjamin</a:t>
            </a:r>
          </a:p>
        </p:txBody>
      </p:sp>
      <p:sp>
        <p:nvSpPr>
          <p:cNvPr id="5" name="Rectangle 4"/>
          <p:cNvSpPr/>
          <p:nvPr/>
        </p:nvSpPr>
        <p:spPr>
          <a:xfrm>
            <a:off x="0" y="0"/>
            <a:ext cx="3685625"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2">
                      <a:satMod val="175000"/>
                      <a:alpha val="40000"/>
                    </a:schemeClr>
                  </a:glow>
                  <a:outerShdw blurRad="50800" algn="tl" rotWithShape="0">
                    <a:srgbClr val="000000"/>
                  </a:outerShdw>
                </a:effectLst>
              </a:rPr>
              <a:t>Saul / Paul</a:t>
            </a:r>
          </a:p>
        </p:txBody>
      </p:sp>
      <p:sp>
        <p:nvSpPr>
          <p:cNvPr id="6" name="Rectangle 2"/>
          <p:cNvSpPr txBox="1">
            <a:spLocks noChangeArrowheads="1"/>
          </p:cNvSpPr>
          <p:nvPr/>
        </p:nvSpPr>
        <p:spPr bwMode="auto">
          <a:xfrm>
            <a:off x="304800" y="923330"/>
            <a:ext cx="4876800" cy="914400"/>
          </a:xfrm>
          <a:prstGeom prst="rect">
            <a:avLst/>
          </a:prstGeom>
          <a:noFill/>
          <a:ln>
            <a:noFill/>
          </a:ln>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5">
                      <a:satMod val="175000"/>
                      <a:alpha val="40000"/>
                    </a:schemeClr>
                  </a:glow>
                  <a:outerShdw blurRad="55000" dist="50800" dir="5400000" algn="tl">
                    <a:srgbClr val="000000">
                      <a:alpha val="33000"/>
                    </a:srgbClr>
                  </a:outerShdw>
                </a:effectLst>
                <a:latin typeface="Arial Black" pitchFamily="34" charset="0"/>
              </a:rPr>
              <a:t>Family</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txBox="1">
            <a:spLocks noChangeArrowheads="1"/>
          </p:cNvSpPr>
          <p:nvPr/>
        </p:nvSpPr>
        <p:spPr bwMode="auto">
          <a:xfrm>
            <a:off x="7620" y="923330"/>
            <a:ext cx="4876800" cy="914400"/>
          </a:xfrm>
          <a:prstGeom prst="rect">
            <a:avLst/>
          </a:prstGeom>
          <a:noFill/>
          <a:ln>
            <a:noFill/>
          </a:ln>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5">
                      <a:satMod val="175000"/>
                      <a:alpha val="40000"/>
                    </a:schemeClr>
                  </a:glow>
                  <a:outerShdw blurRad="55000" dist="50800" dir="5400000" algn="tl">
                    <a:srgbClr val="000000">
                      <a:alpha val="33000"/>
                    </a:srgbClr>
                  </a:outerShdw>
                </a:effectLst>
                <a:latin typeface="Arial Black" pitchFamily="34" charset="0"/>
              </a:rPr>
              <a:t>His Early Life</a:t>
            </a:r>
          </a:p>
        </p:txBody>
      </p:sp>
      <p:sp>
        <p:nvSpPr>
          <p:cNvPr id="5123" name="Rectangle 3"/>
          <p:cNvSpPr txBox="1">
            <a:spLocks noChangeArrowheads="1"/>
          </p:cNvSpPr>
          <p:nvPr/>
        </p:nvSpPr>
        <p:spPr bwMode="auto">
          <a:xfrm>
            <a:off x="1066800" y="22098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lnSpc>
                <a:spcPct val="150000"/>
              </a:lnSpc>
              <a:buClr>
                <a:srgbClr val="00B0F0"/>
              </a:buClr>
              <a:buFont typeface="Wingdings" pitchFamily="2" charset="2"/>
              <a:buChar char="Ø"/>
            </a:pPr>
            <a:r>
              <a:rPr lang="en-US" altLang="en-US"/>
              <a:t>Trained under Gamaliel</a:t>
            </a:r>
          </a:p>
          <a:p>
            <a:pPr eaLnBrk="1" hangingPunct="1">
              <a:lnSpc>
                <a:spcPct val="150000"/>
              </a:lnSpc>
              <a:buClr>
                <a:srgbClr val="00B0F0"/>
              </a:buClr>
              <a:buFont typeface="Wingdings" pitchFamily="2" charset="2"/>
              <a:buChar char="Ø"/>
            </a:pPr>
            <a:r>
              <a:rPr lang="en-US" altLang="en-US"/>
              <a:t>Learned the craft of tent making</a:t>
            </a:r>
          </a:p>
          <a:p>
            <a:pPr eaLnBrk="1" hangingPunct="1">
              <a:lnSpc>
                <a:spcPct val="150000"/>
              </a:lnSpc>
              <a:buClr>
                <a:srgbClr val="00B0F0"/>
              </a:buClr>
              <a:buFont typeface="Wingdings" pitchFamily="2" charset="2"/>
              <a:buChar char="Ø"/>
            </a:pPr>
            <a:r>
              <a:rPr lang="en-US" altLang="en-US"/>
              <a:t>Was Zealous</a:t>
            </a:r>
          </a:p>
          <a:p>
            <a:pPr eaLnBrk="1" hangingPunct="1">
              <a:lnSpc>
                <a:spcPct val="150000"/>
              </a:lnSpc>
              <a:buClr>
                <a:srgbClr val="00B0F0"/>
              </a:buClr>
              <a:buFont typeface="Wingdings" pitchFamily="2" charset="2"/>
              <a:buChar char="Ø"/>
            </a:pPr>
            <a:r>
              <a:rPr lang="en-US" altLang="en-US"/>
              <a:t>Persecuted the Church</a:t>
            </a:r>
          </a:p>
          <a:p>
            <a:pPr eaLnBrk="1" hangingPunct="1">
              <a:lnSpc>
                <a:spcPct val="150000"/>
              </a:lnSpc>
              <a:buClr>
                <a:srgbClr val="00B0F0"/>
              </a:buClr>
              <a:buFont typeface="Wingdings" pitchFamily="2" charset="2"/>
              <a:buChar char="Ø"/>
            </a:pPr>
            <a:r>
              <a:rPr lang="en-US" altLang="en-US"/>
              <a:t>Honest and Sincere – </a:t>
            </a:r>
            <a:r>
              <a:rPr lang="en-US" altLang="en-US" b="1">
                <a:solidFill>
                  <a:srgbClr val="FFFF00"/>
                </a:solidFill>
              </a:rPr>
              <a:t>Acts 23:1</a:t>
            </a:r>
          </a:p>
        </p:txBody>
      </p:sp>
      <p:sp>
        <p:nvSpPr>
          <p:cNvPr id="4" name="Rectangle 3"/>
          <p:cNvSpPr/>
          <p:nvPr/>
        </p:nvSpPr>
        <p:spPr>
          <a:xfrm>
            <a:off x="0" y="0"/>
            <a:ext cx="3685625"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2">
                      <a:satMod val="175000"/>
                      <a:alpha val="40000"/>
                    </a:schemeClr>
                  </a:glow>
                  <a:outerShdw blurRad="50800" algn="tl" rotWithShape="0">
                    <a:srgbClr val="000000"/>
                  </a:outerShdw>
                </a:effectLst>
              </a:rPr>
              <a:t>Saul / Paul</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blip>
          <a:srcRect/>
          <a:stretch>
            <a:fillRect/>
          </a:stretch>
        </p:blipFill>
        <p:spPr bwMode="auto">
          <a:xfrm>
            <a:off x="67352" y="2137410"/>
            <a:ext cx="3248294" cy="34787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sp>
        <p:nvSpPr>
          <p:cNvPr id="4" name="TextBox 3"/>
          <p:cNvSpPr txBox="1"/>
          <p:nvPr/>
        </p:nvSpPr>
        <p:spPr>
          <a:xfrm>
            <a:off x="3429000" y="2136775"/>
            <a:ext cx="5459413" cy="4046538"/>
          </a:xfrm>
          <a:prstGeom prst="rect">
            <a:avLst/>
          </a:prstGeom>
          <a:noFill/>
        </p:spPr>
        <p:txBody>
          <a:bodyPr>
            <a:spAutoFit/>
          </a:bodyPr>
          <a:lstStyle/>
          <a:p>
            <a:pPr algn="ctr">
              <a:spcAft>
                <a:spcPts val="600"/>
              </a:spcAft>
              <a:buClr>
                <a:srgbClr val="D2610C">
                  <a:lumMod val="60000"/>
                  <a:lumOff val="40000"/>
                </a:srgbClr>
              </a:buClr>
              <a:defRPr/>
            </a:pPr>
            <a:r>
              <a:rPr lang="en-US" sz="3600" b="1" dirty="0">
                <a:solidFill>
                  <a:srgbClr val="00FFFF"/>
                </a:solidFill>
                <a:effectLst>
                  <a:glow rad="101600">
                    <a:prstClr val="black">
                      <a:alpha val="60000"/>
                    </a:prstClr>
                  </a:glow>
                  <a:outerShdw blurRad="60007" dist="310007" dir="7680000" sy="30000" kx="1300200" algn="ctr" rotWithShape="0">
                    <a:prstClr val="black">
                      <a:alpha val="32000"/>
                    </a:prstClr>
                  </a:outerShdw>
                </a:effectLst>
              </a:rPr>
              <a:t>Enemy - Persecutor</a:t>
            </a:r>
          </a:p>
          <a:p>
            <a:pPr marL="342900" indent="-342900">
              <a:spcAft>
                <a:spcPts val="600"/>
              </a:spcAft>
              <a:buClr>
                <a:srgbClr val="00B0F0"/>
              </a:buClr>
              <a:buFont typeface="Wingdings" panose="05000000000000000000" pitchFamily="2" charset="2"/>
              <a:buChar char="Ø"/>
              <a:defRPr/>
            </a:pPr>
            <a:r>
              <a:rPr lang="en-US" sz="2800" b="1" dirty="0">
                <a:solidFill>
                  <a:srgbClr val="FFFF00"/>
                </a:solidFill>
                <a:effectLst>
                  <a:glow rad="101600">
                    <a:prstClr val="black">
                      <a:alpha val="60000"/>
                    </a:prstClr>
                  </a:glow>
                  <a:outerShdw blurRad="60007" dist="310007" dir="7680000" sy="30000" kx="1300200" algn="ctr" rotWithShape="0">
                    <a:prstClr val="black">
                      <a:alpha val="32000"/>
                    </a:prstClr>
                  </a:outerShdw>
                </a:effectLst>
                <a:latin typeface="Arial" charset="0"/>
                <a:cs typeface="Arial" charset="0"/>
              </a:rPr>
              <a:t>Acts 7:58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Arial" charset="0"/>
                <a:cs typeface="Arial" charset="0"/>
              </a:rPr>
              <a:t>- An accomplice</a:t>
            </a:r>
          </a:p>
          <a:p>
            <a:pPr marL="342900" indent="-342900">
              <a:spcAft>
                <a:spcPts val="600"/>
              </a:spcAft>
              <a:buClr>
                <a:srgbClr val="00B0F0"/>
              </a:buClr>
              <a:buFont typeface="Wingdings" panose="05000000000000000000" pitchFamily="2" charset="2"/>
              <a:buChar char="Ø"/>
              <a:defRPr/>
            </a:pPr>
            <a:r>
              <a:rPr lang="en-US" sz="2800" b="1" dirty="0">
                <a:solidFill>
                  <a:srgbClr val="FFFF00"/>
                </a:solidFill>
                <a:effectLst>
                  <a:glow rad="101600">
                    <a:prstClr val="black">
                      <a:alpha val="60000"/>
                    </a:prstClr>
                  </a:glow>
                  <a:outerShdw blurRad="60007" dist="310007" dir="7680000" sy="30000" kx="1300200" algn="ctr" rotWithShape="0">
                    <a:prstClr val="black">
                      <a:alpha val="32000"/>
                    </a:prstClr>
                  </a:outerShdw>
                </a:effectLst>
                <a:latin typeface="Arial" charset="0"/>
                <a:cs typeface="Arial" charset="0"/>
              </a:rPr>
              <a:t>Acts 8:1-3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Arial" charset="0"/>
                <a:cs typeface="Arial" charset="0"/>
              </a:rPr>
              <a:t>- Havoc of church / 			prison</a:t>
            </a:r>
          </a:p>
          <a:p>
            <a:pPr marL="342900" indent="-342900">
              <a:spcAft>
                <a:spcPts val="600"/>
              </a:spcAft>
              <a:buClr>
                <a:srgbClr val="00B0F0"/>
              </a:buClr>
              <a:buFont typeface="Wingdings" panose="05000000000000000000" pitchFamily="2" charset="2"/>
              <a:buChar char="Ø"/>
              <a:defRPr/>
            </a:pPr>
            <a:r>
              <a:rPr lang="en-US" sz="2800" b="1" dirty="0">
                <a:solidFill>
                  <a:srgbClr val="FFFF00"/>
                </a:solidFill>
                <a:effectLst>
                  <a:glow rad="101600">
                    <a:prstClr val="black">
                      <a:alpha val="60000"/>
                    </a:prstClr>
                  </a:glow>
                  <a:outerShdw blurRad="60007" dist="310007" dir="7680000" sy="30000" kx="1300200" algn="ctr" rotWithShape="0">
                    <a:prstClr val="black">
                      <a:alpha val="32000"/>
                    </a:prstClr>
                  </a:outerShdw>
                </a:effectLst>
                <a:latin typeface="Arial" charset="0"/>
                <a:cs typeface="Arial" charset="0"/>
              </a:rPr>
              <a:t>Acts 9:1-2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Arial" charset="0"/>
                <a:cs typeface="Arial" charset="0"/>
              </a:rPr>
              <a:t>- Threats &amp; murder</a:t>
            </a:r>
          </a:p>
          <a:p>
            <a:pPr marL="342900" indent="-342900">
              <a:spcAft>
                <a:spcPts val="600"/>
              </a:spcAft>
              <a:buClr>
                <a:srgbClr val="00B0F0"/>
              </a:buClr>
              <a:buFont typeface="Wingdings" panose="05000000000000000000" pitchFamily="2" charset="2"/>
              <a:buChar char="Ø"/>
              <a:defRPr/>
            </a:pPr>
            <a:r>
              <a:rPr lang="en-US" sz="2800" b="1" dirty="0">
                <a:solidFill>
                  <a:srgbClr val="FFFF00"/>
                </a:solidFill>
                <a:effectLst>
                  <a:glow rad="101600">
                    <a:prstClr val="black">
                      <a:alpha val="60000"/>
                    </a:prstClr>
                  </a:glow>
                  <a:outerShdw blurRad="60007" dist="310007" dir="7680000" sy="30000" kx="1300200" algn="ctr" rotWithShape="0">
                    <a:prstClr val="black">
                      <a:alpha val="32000"/>
                    </a:prstClr>
                  </a:outerShdw>
                </a:effectLst>
                <a:latin typeface="Arial" charset="0"/>
                <a:cs typeface="Arial" charset="0"/>
              </a:rPr>
              <a:t>Acts 22:4-5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Arial" charset="0"/>
                <a:cs typeface="Arial" charset="0"/>
              </a:rPr>
              <a:t>– Death</a:t>
            </a:r>
          </a:p>
          <a:p>
            <a:pPr marL="342900" indent="-342900">
              <a:spcAft>
                <a:spcPts val="600"/>
              </a:spcAft>
              <a:buClr>
                <a:srgbClr val="00B0F0"/>
              </a:buClr>
              <a:buFont typeface="Wingdings" panose="05000000000000000000" pitchFamily="2" charset="2"/>
              <a:buChar char="Ø"/>
              <a:defRPr/>
            </a:pPr>
            <a:r>
              <a:rPr lang="en-US" sz="2800" b="1" dirty="0">
                <a:solidFill>
                  <a:srgbClr val="FFFF00"/>
                </a:solidFill>
                <a:effectLst>
                  <a:glow rad="101600">
                    <a:prstClr val="black">
                      <a:alpha val="60000"/>
                    </a:prstClr>
                  </a:glow>
                  <a:outerShdw blurRad="60007" dist="310007" dir="7680000" sy="30000" kx="1300200" algn="ctr" rotWithShape="0">
                    <a:prstClr val="black">
                      <a:alpha val="32000"/>
                    </a:prstClr>
                  </a:outerShdw>
                </a:effectLst>
                <a:latin typeface="Arial" charset="0"/>
                <a:cs typeface="Arial" charset="0"/>
              </a:rPr>
              <a:t>Acts 26:9-11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Arial" charset="0"/>
                <a:cs typeface="Arial" charset="0"/>
              </a:rPr>
              <a:t>- “Enraged 			          against them”</a:t>
            </a:r>
          </a:p>
        </p:txBody>
      </p:sp>
      <p:sp>
        <p:nvSpPr>
          <p:cNvPr id="5" name="Rectangle 2"/>
          <p:cNvSpPr txBox="1">
            <a:spLocks noChangeArrowheads="1"/>
          </p:cNvSpPr>
          <p:nvPr/>
        </p:nvSpPr>
        <p:spPr bwMode="auto">
          <a:xfrm>
            <a:off x="7620" y="923330"/>
            <a:ext cx="7764780" cy="914400"/>
          </a:xfrm>
          <a:prstGeom prst="rect">
            <a:avLst/>
          </a:prstGeom>
          <a:noFill/>
          <a:ln>
            <a:noFill/>
          </a:ln>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5">
                      <a:satMod val="175000"/>
                      <a:alpha val="40000"/>
                    </a:schemeClr>
                  </a:glow>
                  <a:outerShdw blurRad="55000" dist="50800" dir="5400000" algn="tl">
                    <a:srgbClr val="000000">
                      <a:alpha val="33000"/>
                    </a:srgbClr>
                  </a:outerShdw>
                </a:effectLst>
                <a:latin typeface="Arial Black" pitchFamily="34" charset="0"/>
              </a:rPr>
              <a:t>Before His Conversion</a:t>
            </a:r>
          </a:p>
        </p:txBody>
      </p:sp>
      <p:sp>
        <p:nvSpPr>
          <p:cNvPr id="6" name="Rectangle 5"/>
          <p:cNvSpPr/>
          <p:nvPr/>
        </p:nvSpPr>
        <p:spPr>
          <a:xfrm>
            <a:off x="0" y="0"/>
            <a:ext cx="3685625"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2">
                      <a:satMod val="175000"/>
                      <a:alpha val="40000"/>
                    </a:schemeClr>
                  </a:glow>
                  <a:outerShdw blurRad="50800" algn="tl" rotWithShape="0">
                    <a:srgbClr val="000000"/>
                  </a:outerShdw>
                </a:effectLst>
              </a:rPr>
              <a:t>Saul / Paul</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876300" y="93785"/>
            <a:ext cx="7391400" cy="838200"/>
          </a:xfrm>
          <a:prstGeom prst="horizontalScroll">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rPr>
              <a:t>1. Paul’s Conversion – Acts 9:1-20</a:t>
            </a:r>
          </a:p>
        </p:txBody>
      </p:sp>
      <p:pic>
        <p:nvPicPr>
          <p:cNvPr id="7173" name="Picture 2" descr="http://www.welcometohosanna.com/PAULS_MISSIONARY_JOURNEYS/Map/JerusalemDamasc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1493838"/>
            <a:ext cx="493395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descr="C:\Users\Don\Downloads\lwjas03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1654175"/>
            <a:ext cx="470535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28600" y="1187450"/>
            <a:ext cx="868680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spcBef>
                <a:spcPct val="0"/>
              </a:spcBef>
              <a:buFontTx/>
              <a:buNone/>
            </a:pPr>
            <a:endParaRPr lang="en-US" altLang="en-US" sz="2800">
              <a:solidFill>
                <a:srgbClr val="FF8585"/>
              </a:solidFill>
            </a:endParaRPr>
          </a:p>
          <a:p>
            <a:pPr eaLnBrk="1" hangingPunct="1">
              <a:spcBef>
                <a:spcPct val="0"/>
              </a:spcBef>
              <a:buFontTx/>
              <a:buNone/>
            </a:pPr>
            <a:r>
              <a:rPr lang="en-US" altLang="en-US" sz="2800">
                <a:solidFill>
                  <a:srgbClr val="FF8585"/>
                </a:solidFill>
              </a:rPr>
              <a:t>“Saul, Saul, why are you persecuting Me?”</a:t>
            </a:r>
          </a:p>
          <a:p>
            <a:pPr eaLnBrk="1" hangingPunct="1">
              <a:spcBef>
                <a:spcPct val="0"/>
              </a:spcBef>
              <a:buFontTx/>
              <a:buNone/>
            </a:pPr>
            <a:endParaRPr lang="en-US" altLang="en-US" sz="2800"/>
          </a:p>
          <a:p>
            <a:pPr eaLnBrk="1" hangingPunct="1">
              <a:spcBef>
                <a:spcPct val="0"/>
              </a:spcBef>
              <a:buFontTx/>
              <a:buNone/>
            </a:pPr>
            <a:r>
              <a:rPr lang="en-US" altLang="en-US" sz="2800"/>
              <a:t>“Who are you Lord?”</a:t>
            </a:r>
          </a:p>
          <a:p>
            <a:pPr eaLnBrk="1" hangingPunct="1">
              <a:spcBef>
                <a:spcPct val="0"/>
              </a:spcBef>
              <a:buFontTx/>
              <a:buNone/>
            </a:pPr>
            <a:endParaRPr lang="en-US" altLang="en-US" sz="2800">
              <a:solidFill>
                <a:srgbClr val="FF8585"/>
              </a:solidFill>
            </a:endParaRPr>
          </a:p>
          <a:p>
            <a:pPr eaLnBrk="1" hangingPunct="1">
              <a:spcBef>
                <a:spcPct val="0"/>
              </a:spcBef>
              <a:buFontTx/>
              <a:buNone/>
            </a:pPr>
            <a:r>
              <a:rPr lang="en-US" altLang="en-US" sz="2800">
                <a:solidFill>
                  <a:srgbClr val="FF8585"/>
                </a:solidFill>
              </a:rPr>
              <a:t>“I am Jesus whom you are persecuting.  It is hard for you to kick against the goads.”</a:t>
            </a:r>
          </a:p>
          <a:p>
            <a:pPr eaLnBrk="1" hangingPunct="1">
              <a:spcBef>
                <a:spcPct val="0"/>
              </a:spcBef>
              <a:buFontTx/>
              <a:buNone/>
            </a:pPr>
            <a:endParaRPr lang="en-US" altLang="en-US" sz="2800"/>
          </a:p>
          <a:p>
            <a:pPr eaLnBrk="1" hangingPunct="1">
              <a:spcBef>
                <a:spcPct val="0"/>
              </a:spcBef>
              <a:buFontTx/>
              <a:buNone/>
            </a:pPr>
            <a:r>
              <a:rPr lang="en-US" altLang="en-US" sz="2800"/>
              <a:t>“Lord, what do You want me to do?“</a:t>
            </a:r>
          </a:p>
          <a:p>
            <a:pPr eaLnBrk="1" hangingPunct="1">
              <a:spcBef>
                <a:spcPct val="0"/>
              </a:spcBef>
              <a:buFontTx/>
              <a:buNone/>
            </a:pPr>
            <a:endParaRPr lang="en-US" altLang="en-US" sz="2800">
              <a:solidFill>
                <a:srgbClr val="FF8585"/>
              </a:solidFill>
            </a:endParaRPr>
          </a:p>
          <a:p>
            <a:pPr eaLnBrk="1" hangingPunct="1">
              <a:spcBef>
                <a:spcPct val="0"/>
              </a:spcBef>
              <a:buFontTx/>
              <a:buNone/>
            </a:pPr>
            <a:r>
              <a:rPr lang="en-US" altLang="en-US" sz="2800">
                <a:solidFill>
                  <a:srgbClr val="FF8585"/>
                </a:solidFill>
              </a:rPr>
              <a:t>“Arise and go into the city, and you will be told what you must do.”</a:t>
            </a:r>
          </a:p>
          <a:p>
            <a:pPr eaLnBrk="1" hangingPunct="1">
              <a:spcBef>
                <a:spcPct val="0"/>
              </a:spcBef>
              <a:buFontTx/>
              <a:buNone/>
            </a:pPr>
            <a:endParaRPr lang="en-US" altLang="en-US" sz="2800"/>
          </a:p>
        </p:txBody>
      </p:sp>
      <p:sp>
        <p:nvSpPr>
          <p:cNvPr id="5" name="Horizontal Scroll 4"/>
          <p:cNvSpPr/>
          <p:nvPr/>
        </p:nvSpPr>
        <p:spPr>
          <a:xfrm>
            <a:off x="876300" y="93785"/>
            <a:ext cx="7391400" cy="838200"/>
          </a:xfrm>
          <a:prstGeom prst="horizontalScroll">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rPr>
              <a:t>1. Paul’s Conversion – Acts 9:1-20</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5289550" y="1592263"/>
            <a:ext cx="38465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eaLnBrk="1" hangingPunct="1">
              <a:spcBef>
                <a:spcPct val="0"/>
              </a:spcBef>
              <a:buFont typeface="Wingdings" pitchFamily="2" charset="2"/>
              <a:buChar char="Ø"/>
            </a:pPr>
            <a:r>
              <a:rPr lang="en-US" altLang="en-US" sz="2800"/>
              <a:t>He was Blind</a:t>
            </a:r>
          </a:p>
          <a:p>
            <a:pPr eaLnBrk="1" hangingPunct="1">
              <a:spcBef>
                <a:spcPct val="0"/>
              </a:spcBef>
              <a:buFont typeface="Wingdings" pitchFamily="2" charset="2"/>
              <a:buChar char="Ø"/>
            </a:pPr>
            <a:endParaRPr lang="en-US" altLang="en-US" sz="2800"/>
          </a:p>
          <a:p>
            <a:pPr eaLnBrk="1" hangingPunct="1">
              <a:spcBef>
                <a:spcPct val="0"/>
              </a:spcBef>
              <a:buFont typeface="Wingdings" pitchFamily="2" charset="2"/>
              <a:buChar char="Ø"/>
            </a:pPr>
            <a:r>
              <a:rPr lang="en-US" altLang="en-US" sz="2800"/>
              <a:t>Led by others into Damascus</a:t>
            </a:r>
          </a:p>
          <a:p>
            <a:pPr eaLnBrk="1" hangingPunct="1">
              <a:spcBef>
                <a:spcPct val="0"/>
              </a:spcBef>
              <a:buFont typeface="Wingdings" pitchFamily="2" charset="2"/>
              <a:buChar char="Ø"/>
            </a:pPr>
            <a:endParaRPr lang="en-US" altLang="en-US" sz="2800"/>
          </a:p>
          <a:p>
            <a:pPr eaLnBrk="1" hangingPunct="1">
              <a:spcBef>
                <a:spcPct val="0"/>
              </a:spcBef>
              <a:buFont typeface="Wingdings" pitchFamily="2" charset="2"/>
              <a:buChar char="Ø"/>
            </a:pPr>
            <a:r>
              <a:rPr lang="en-US" altLang="en-US" sz="2800"/>
              <a:t>3 days without eating or drinking</a:t>
            </a:r>
          </a:p>
        </p:txBody>
      </p:sp>
      <p:sp>
        <p:nvSpPr>
          <p:cNvPr id="5" name="Horizontal Scroll 4"/>
          <p:cNvSpPr/>
          <p:nvPr/>
        </p:nvSpPr>
        <p:spPr>
          <a:xfrm>
            <a:off x="876300" y="93785"/>
            <a:ext cx="7391400" cy="838200"/>
          </a:xfrm>
          <a:prstGeom prst="horizontalScroll">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rPr>
              <a:t>1. Paul’s Conversion – Acts 9:1-20</a:t>
            </a:r>
          </a:p>
        </p:txBody>
      </p:sp>
      <p:pic>
        <p:nvPicPr>
          <p:cNvPr id="9222" name="Picture 10" descr="The Conversion of Pau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143000"/>
            <a:ext cx="47339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066800"/>
            <a:ext cx="46259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4883150" y="1981200"/>
            <a:ext cx="42910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marL="457200" indent="-457200" eaLnBrk="1" hangingPunct="1">
              <a:spcBef>
                <a:spcPct val="0"/>
              </a:spcBef>
              <a:buFont typeface="Wingdings" panose="05000000000000000000" pitchFamily="2" charset="2"/>
              <a:buChar char="Ø"/>
              <a:defRPr/>
            </a:pPr>
            <a:r>
              <a:rPr lang="en-US" altLang="en-US" sz="2800" dirty="0" smtClean="0"/>
              <a:t>God tells Ananias to go speak to Saul</a:t>
            </a:r>
          </a:p>
          <a:p>
            <a:pPr marL="457200" indent="-457200" eaLnBrk="1" hangingPunct="1">
              <a:spcBef>
                <a:spcPct val="0"/>
              </a:spcBef>
              <a:buFont typeface="Wingdings" panose="05000000000000000000" pitchFamily="2" charset="2"/>
              <a:buChar char="Ø"/>
              <a:defRPr/>
            </a:pPr>
            <a:endParaRPr lang="en-US" altLang="en-US" sz="2800" dirty="0" smtClean="0"/>
          </a:p>
          <a:p>
            <a:pPr marL="457200" indent="-457200" eaLnBrk="1" hangingPunct="1">
              <a:spcBef>
                <a:spcPct val="0"/>
              </a:spcBef>
              <a:buFont typeface="Wingdings" panose="05000000000000000000" pitchFamily="2" charset="2"/>
              <a:buChar char="Ø"/>
              <a:defRPr/>
            </a:pPr>
            <a:r>
              <a:rPr lang="en-US" altLang="en-US" sz="2800" dirty="0" smtClean="0"/>
              <a:t>Ananias hesitant</a:t>
            </a:r>
          </a:p>
          <a:p>
            <a:pPr marL="457200" indent="-457200" eaLnBrk="1" hangingPunct="1">
              <a:spcBef>
                <a:spcPct val="0"/>
              </a:spcBef>
              <a:buFont typeface="Wingdings" panose="05000000000000000000" pitchFamily="2" charset="2"/>
              <a:buChar char="Ø"/>
              <a:defRPr/>
            </a:pPr>
            <a:endParaRPr lang="en-US" altLang="en-US" sz="2800" dirty="0" smtClean="0"/>
          </a:p>
          <a:p>
            <a:pPr marL="457200" indent="-457200" eaLnBrk="1" hangingPunct="1">
              <a:spcBef>
                <a:spcPct val="0"/>
              </a:spcBef>
              <a:buFont typeface="Wingdings" panose="05000000000000000000" pitchFamily="2" charset="2"/>
              <a:buChar char="Ø"/>
              <a:defRPr/>
            </a:pPr>
            <a:r>
              <a:rPr lang="en-US" altLang="en-US" sz="2800" dirty="0" smtClean="0"/>
              <a:t>He went to Saul</a:t>
            </a:r>
          </a:p>
          <a:p>
            <a:pPr eaLnBrk="1" hangingPunct="1">
              <a:spcBef>
                <a:spcPct val="0"/>
              </a:spcBef>
              <a:buFontTx/>
              <a:buNone/>
              <a:defRPr/>
            </a:pPr>
            <a:endParaRPr lang="en-US" altLang="en-US" sz="2800" dirty="0" smtClean="0"/>
          </a:p>
        </p:txBody>
      </p:sp>
      <p:sp>
        <p:nvSpPr>
          <p:cNvPr id="5" name="Horizontal Scroll 4"/>
          <p:cNvSpPr/>
          <p:nvPr/>
        </p:nvSpPr>
        <p:spPr>
          <a:xfrm>
            <a:off x="876300" y="93785"/>
            <a:ext cx="7391400" cy="838200"/>
          </a:xfrm>
          <a:prstGeom prst="horizontalScroll">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400" b="1" dirty="0">
                <a:solidFill>
                  <a:schemeClr val="bg1"/>
                </a:solidFill>
              </a:rPr>
              <a:t>1. Paul’s Conversion – Acts 9:1-20</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erm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Sermons</Template>
  <TotalTime>757</TotalTime>
  <Words>2454</Words>
  <Application>Microsoft Office PowerPoint</Application>
  <PresentationFormat>On-screen Show (4:3)</PresentationFormat>
  <Paragraphs>282</Paragraphs>
  <Slides>23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BinnerD</vt:lpstr>
      <vt:lpstr>Wingdings</vt:lpstr>
      <vt:lpstr>Sermons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Pigman</dc:creator>
  <cp:lastModifiedBy>John Croft</cp:lastModifiedBy>
  <cp:revision>43</cp:revision>
  <dcterms:created xsi:type="dcterms:W3CDTF">2012-08-06T19:23:40Z</dcterms:created>
  <dcterms:modified xsi:type="dcterms:W3CDTF">2014-03-20T20:17:47Z</dcterms:modified>
</cp:coreProperties>
</file>