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4" r:id="rId3"/>
    <p:sldId id="281" r:id="rId4"/>
    <p:sldId id="285" r:id="rId5"/>
    <p:sldId id="277" r:id="rId6"/>
    <p:sldId id="286" r:id="rId7"/>
    <p:sldId id="287" r:id="rId8"/>
    <p:sldId id="278" r:id="rId9"/>
    <p:sldId id="288" r:id="rId10"/>
    <p:sldId id="259" r:id="rId11"/>
    <p:sldId id="280" r:id="rId12"/>
    <p:sldId id="258" r:id="rId13"/>
    <p:sldId id="289" r:id="rId14"/>
    <p:sldId id="261" r:id="rId15"/>
    <p:sldId id="275" r:id="rId16"/>
    <p:sldId id="263" r:id="rId17"/>
    <p:sldId id="271" r:id="rId18"/>
    <p:sldId id="29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BFF"/>
    <a:srgbClr val="79C6FF"/>
    <a:srgbClr val="00FF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59786" autoAdjust="0"/>
  </p:normalViewPr>
  <p:slideViewPr>
    <p:cSldViewPr>
      <p:cViewPr varScale="1">
        <p:scale>
          <a:sx n="38" d="100"/>
          <a:sy n="38" d="100"/>
        </p:scale>
        <p:origin x="-19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3ECDB55-D95D-4AE6-BC01-9B5D7A8B9748}" type="datetimeFigureOut">
              <a:rPr lang="en-US"/>
              <a:pPr>
                <a:defRPr/>
              </a:pPr>
              <a:t>4/28/2016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6A8BCCA-AFF1-48B9-BEFF-311B331ABCA5}" type="slidenum">
              <a:rPr lang="en-US"/>
              <a:pPr>
                <a:defRPr/>
              </a:pPr>
              <a:t>‹#›</a:t>
            </a:fld>
            <a:endParaRPr lang="en-US" dirty="0"/>
          </a:p>
        </p:txBody>
      </p:sp>
    </p:spTree>
    <p:extLst>
      <p:ext uri="{BB962C8B-B14F-4D97-AF65-F5344CB8AC3E}">
        <p14:creationId xmlns:p14="http://schemas.microsoft.com/office/powerpoint/2010/main" val="625187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Aim: To show some valuable lessons we can learn from the lily</a:t>
            </a:r>
          </a:p>
        </p:txBody>
      </p:sp>
      <p:sp>
        <p:nvSpPr>
          <p:cNvPr id="4" name="Slide Number Placeholder 3"/>
          <p:cNvSpPr>
            <a:spLocks noGrp="1"/>
          </p:cNvSpPr>
          <p:nvPr>
            <p:ph type="sldNum" sz="quarter" idx="5"/>
          </p:nvPr>
        </p:nvSpPr>
        <p:spPr/>
        <p:txBody>
          <a:bodyPr/>
          <a:lstStyle/>
          <a:p>
            <a:pPr>
              <a:defRPr/>
            </a:pPr>
            <a:fld id="{2EBC1553-F4B7-46F9-9616-83F2372A8DB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3. THE LILY CASTS A HELPFUL SHADOW</a:t>
            </a:r>
          </a:p>
          <a:p>
            <a:r>
              <a:rPr lang="en-US" altLang="en-US" smtClean="0"/>
              <a:t>A. Shadow created by Leaves and Bloom</a:t>
            </a:r>
          </a:p>
          <a:p>
            <a:r>
              <a:rPr lang="en-US" altLang="en-US" smtClean="0"/>
              <a:t>1. Other plants that have no reserve can grow under protection of lily, which provides conditions suitable for growth</a:t>
            </a:r>
          </a:p>
          <a:p>
            <a:r>
              <a:rPr lang="en-US" altLang="en-US" smtClean="0"/>
              <a:t>2. In Palestine, rich tufts of grass are always found under the lilies</a:t>
            </a:r>
          </a:p>
          <a:p>
            <a:r>
              <a:rPr lang="en-US" altLang="en-US" smtClean="0"/>
              <a:t>3. Favorite feeding pieces of flocks &amp; herds.</a:t>
            </a:r>
          </a:p>
          <a:p>
            <a:r>
              <a:rPr lang="en-US" altLang="en-US" smtClean="0"/>
              <a:t>4. Other plants and grass and flocks and herds are helped by the shadow of the lily</a:t>
            </a:r>
          </a:p>
        </p:txBody>
      </p:sp>
      <p:sp>
        <p:nvSpPr>
          <p:cNvPr id="4" name="Slide Number Placeholder 3"/>
          <p:cNvSpPr>
            <a:spLocks noGrp="1"/>
          </p:cNvSpPr>
          <p:nvPr>
            <p:ph type="sldNum" sz="quarter" idx="5"/>
          </p:nvPr>
        </p:nvSpPr>
        <p:spPr/>
        <p:txBody>
          <a:bodyPr/>
          <a:lstStyle/>
          <a:p>
            <a:pPr>
              <a:defRPr/>
            </a:pPr>
            <a:fld id="{0FC5405A-5DF2-4CA9-9510-907B74C5DC8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We are to be like the lilies</a:t>
            </a:r>
          </a:p>
          <a:p>
            <a:r>
              <a:rPr lang="en-US" altLang="en-US" smtClean="0"/>
              <a:t>1. A Christian casts shadows of kindness and love on all.</a:t>
            </a:r>
          </a:p>
          <a:p>
            <a:r>
              <a:rPr lang="en-US" altLang="en-US" smtClean="0"/>
              <a:t>2. Ephesians 4:32 “And be ye kind one to another...”</a:t>
            </a:r>
          </a:p>
          <a:p>
            <a:r>
              <a:rPr lang="en-US" altLang="en-US" smtClean="0"/>
              <a:t>3. I Corinthians 13:4 “Love is kind”</a:t>
            </a:r>
          </a:p>
        </p:txBody>
      </p:sp>
      <p:sp>
        <p:nvSpPr>
          <p:cNvPr id="4" name="Slide Number Placeholder 3"/>
          <p:cNvSpPr>
            <a:spLocks noGrp="1"/>
          </p:cNvSpPr>
          <p:nvPr>
            <p:ph type="sldNum" sz="quarter" idx="5"/>
          </p:nvPr>
        </p:nvSpPr>
        <p:spPr/>
        <p:txBody>
          <a:bodyPr/>
          <a:lstStyle/>
          <a:p>
            <a:pPr>
              <a:defRPr/>
            </a:pPr>
            <a:fld id="{5B71A598-1617-48D6-B538-55FA36185B1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4. THE GLORY OF THE LILY</a:t>
            </a:r>
          </a:p>
          <a:p>
            <a:r>
              <a:rPr lang="en-US" altLang="en-US" smtClean="0"/>
              <a:t>A. The lily is a beautiful flower</a:t>
            </a:r>
          </a:p>
          <a:p>
            <a:r>
              <a:rPr lang="en-US" altLang="en-US" smtClean="0"/>
              <a:t>1. Few flowers can compare to its beauty, but the glory of the lily is not in it’s</a:t>
            </a:r>
          </a:p>
          <a:p>
            <a:r>
              <a:rPr lang="en-US" altLang="en-US" smtClean="0"/>
              <a:t>beauty alone, it’s in it’s immortality.     v.28-29 “Consider the lilies of the field, how they grow: they neither toil nor spin and yet I say to you that even Solomon in all his glory was not arrayed like one of these”</a:t>
            </a:r>
          </a:p>
          <a:p>
            <a:r>
              <a:rPr lang="en-US" altLang="en-US" smtClean="0"/>
              <a:t>2. Solomon in all his glory passed away, but the lily blooms again every spring.</a:t>
            </a:r>
          </a:p>
          <a:p>
            <a:r>
              <a:rPr lang="en-US" altLang="en-US" smtClean="0"/>
              <a:t>3. That is the glory of the Christian life; God’s children will live forever.</a:t>
            </a:r>
          </a:p>
        </p:txBody>
      </p:sp>
      <p:sp>
        <p:nvSpPr>
          <p:cNvPr id="4" name="Slide Number Placeholder 3"/>
          <p:cNvSpPr>
            <a:spLocks noGrp="1"/>
          </p:cNvSpPr>
          <p:nvPr>
            <p:ph type="sldNum" sz="quarter" idx="5"/>
          </p:nvPr>
        </p:nvSpPr>
        <p:spPr/>
        <p:txBody>
          <a:bodyPr/>
          <a:lstStyle/>
          <a:p>
            <a:pPr>
              <a:defRPr/>
            </a:pPr>
            <a:fld id="{B3FD18EA-0377-434C-99CC-19EB68173E9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The Clothing of a Christian</a:t>
            </a:r>
          </a:p>
          <a:p>
            <a:r>
              <a:rPr lang="en-US" altLang="en-US" smtClean="0"/>
              <a:t>1. The rich spend hundreds and thousands on designer clothing, kings wear the finest of materials, queens the finest jewelry - but nothing compares to the garments that God covers us with.</a:t>
            </a:r>
          </a:p>
          <a:p>
            <a:r>
              <a:rPr lang="en-US" altLang="en-US" smtClean="0"/>
              <a:t>2. We are clothed in His righteousness, and it does not fade, tare, or go out of style.</a:t>
            </a:r>
          </a:p>
          <a:p>
            <a:r>
              <a:rPr lang="en-US" altLang="en-US" smtClean="0"/>
              <a:t>3. Gal. 3:27 “For as many of you as have been baptized into Christ have put on Christ.”</a:t>
            </a:r>
          </a:p>
          <a:p>
            <a:r>
              <a:rPr lang="en-US" altLang="en-US" smtClean="0"/>
              <a:t>a. “Put on” = to sink into clothing, array or clothe</a:t>
            </a:r>
          </a:p>
          <a:p>
            <a:r>
              <a:rPr lang="en-US" altLang="en-US" smtClean="0"/>
              <a:t>b. NASB “27 For all of you who were baptized into Christ have clothed yourselves with Christ. ”</a:t>
            </a:r>
          </a:p>
          <a:p>
            <a:r>
              <a:rPr lang="en-US" altLang="en-US" smtClean="0"/>
              <a:t>4. Eph. 4:24 “and that you put on the new man which was created according to God, in true righteousness and holiness. .”</a:t>
            </a:r>
          </a:p>
        </p:txBody>
      </p:sp>
      <p:sp>
        <p:nvSpPr>
          <p:cNvPr id="4" name="Slide Number Placeholder 3"/>
          <p:cNvSpPr>
            <a:spLocks noGrp="1"/>
          </p:cNvSpPr>
          <p:nvPr>
            <p:ph type="sldNum" sz="quarter" idx="5"/>
          </p:nvPr>
        </p:nvSpPr>
        <p:spPr/>
        <p:txBody>
          <a:bodyPr/>
          <a:lstStyle/>
          <a:p>
            <a:pPr>
              <a:defRPr/>
            </a:pPr>
            <a:fld id="{0811F7C5-FD8F-43C0-8C48-DCE7A329CD7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5. THE LESSON OF A LILY</a:t>
            </a:r>
          </a:p>
          <a:p>
            <a:r>
              <a:rPr lang="en-US" altLang="en-US" smtClean="0"/>
              <a:t>A. At sun set, it closes up</a:t>
            </a:r>
          </a:p>
          <a:p>
            <a:r>
              <a:rPr lang="en-US" altLang="en-US" smtClean="0"/>
              <a:t>1. Street lights do not make it open</a:t>
            </a:r>
          </a:p>
          <a:p>
            <a:r>
              <a:rPr lang="en-US" altLang="en-US" smtClean="0"/>
              <a:t>2. Moon light and star light do not make it open</a:t>
            </a:r>
          </a:p>
          <a:p>
            <a:r>
              <a:rPr lang="en-US" altLang="en-US" smtClean="0"/>
              <a:t>B. At Sun Rise, It opens up</a:t>
            </a:r>
          </a:p>
          <a:p>
            <a:r>
              <a:rPr lang="en-US" altLang="en-US" smtClean="0"/>
              <a:t>1. It unfolds as the rays of the Sun touch it.</a:t>
            </a:r>
          </a:p>
          <a:p>
            <a:r>
              <a:rPr lang="en-US" altLang="en-US" smtClean="0"/>
              <a:t>2. It remains open until the setting of the sun</a:t>
            </a:r>
          </a:p>
          <a:p>
            <a:r>
              <a:rPr lang="en-US" altLang="en-US" smtClean="0"/>
              <a:t>3. Why? Because it found in the sunlight all it needed for life &amp; growth</a:t>
            </a:r>
          </a:p>
          <a:p>
            <a:r>
              <a:rPr lang="en-US" altLang="en-US" smtClean="0"/>
              <a:t>C. Lesson - God is the true light of our Soul. We must close our hearts to the artificial light of sin which cannot give us life.</a:t>
            </a:r>
          </a:p>
          <a:p>
            <a:r>
              <a:rPr lang="en-US" altLang="en-US" smtClean="0"/>
              <a:t>D. John 8:12 “I am the light of the world: he that follows me shall not walk in</a:t>
            </a:r>
          </a:p>
          <a:p>
            <a:r>
              <a:rPr lang="en-US" altLang="en-US" smtClean="0"/>
              <a:t>darkness, but shall have the light of life.”</a:t>
            </a:r>
          </a:p>
        </p:txBody>
      </p:sp>
      <p:sp>
        <p:nvSpPr>
          <p:cNvPr id="4" name="Slide Number Placeholder 3"/>
          <p:cNvSpPr>
            <a:spLocks noGrp="1"/>
          </p:cNvSpPr>
          <p:nvPr>
            <p:ph type="sldNum" sz="quarter" idx="5"/>
          </p:nvPr>
        </p:nvSpPr>
        <p:spPr/>
        <p:txBody>
          <a:bodyPr/>
          <a:lstStyle/>
          <a:p>
            <a:pPr>
              <a:defRPr/>
            </a:pPr>
            <a:fld id="{C81E40CD-52B9-4355-B540-FF37F21A670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Let us consider the lilies &amp; follow their example</a:t>
            </a:r>
          </a:p>
          <a:p>
            <a:r>
              <a:rPr lang="en-US" altLang="en-US" smtClean="0"/>
              <a:t>a. They are not idle</a:t>
            </a:r>
          </a:p>
          <a:p>
            <a:r>
              <a:rPr lang="en-US" altLang="en-US" smtClean="0"/>
              <a:t>b. They have a reserve of strength</a:t>
            </a:r>
          </a:p>
          <a:p>
            <a:r>
              <a:rPr lang="en-US" altLang="en-US" smtClean="0"/>
              <a:t>c. They cast a helpful shadow</a:t>
            </a:r>
          </a:p>
          <a:p>
            <a:r>
              <a:rPr lang="en-US" altLang="en-US" smtClean="0"/>
              <a:t>d. Glory - clothed in righteousness</a:t>
            </a:r>
          </a:p>
          <a:p>
            <a:r>
              <a:rPr lang="en-US" altLang="en-US" smtClean="0"/>
              <a:t>e. Open to the sun</a:t>
            </a:r>
          </a:p>
        </p:txBody>
      </p:sp>
      <p:sp>
        <p:nvSpPr>
          <p:cNvPr id="4" name="Slide Number Placeholder 3"/>
          <p:cNvSpPr>
            <a:spLocks noGrp="1"/>
          </p:cNvSpPr>
          <p:nvPr>
            <p:ph type="sldNum" sz="quarter" idx="5"/>
          </p:nvPr>
        </p:nvSpPr>
        <p:spPr/>
        <p:txBody>
          <a:bodyPr/>
          <a:lstStyle/>
          <a:p>
            <a:pPr>
              <a:defRPr/>
            </a:pPr>
            <a:fld id="{F1BE0937-488A-48E2-B712-3A2FA56DA609}"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What is Jesus saying? We don’t need worry about anything.</a:t>
            </a:r>
          </a:p>
          <a:p>
            <a:r>
              <a:rPr lang="en-US" altLang="en-US" smtClean="0"/>
              <a:t>a. The word worry means to be Anxious – Choke.</a:t>
            </a:r>
          </a:p>
          <a:p>
            <a:r>
              <a:rPr lang="en-US" altLang="en-US" smtClean="0"/>
              <a:t>b. We can become choked by the problems in life.</a:t>
            </a:r>
          </a:p>
          <a:p>
            <a:r>
              <a:rPr lang="en-US" altLang="en-US" smtClean="0"/>
              <a:t>c. Jesus reminds us that God feeds the ravens and cares for the lilies and we are more precious to Him than birds or plants. We are made in His image.</a:t>
            </a:r>
          </a:p>
          <a:p>
            <a:r>
              <a:rPr lang="en-US" altLang="en-US" smtClean="0"/>
              <a:t>d. Why do we worry so much about clothing and what we will wear?</a:t>
            </a:r>
          </a:p>
          <a:p>
            <a:r>
              <a:rPr lang="en-US" altLang="en-US" smtClean="0"/>
              <a:t>i. Doesn’t the Living God clothe the flowers in splendor?</a:t>
            </a:r>
          </a:p>
          <a:p>
            <a:r>
              <a:rPr lang="en-US" altLang="en-US" smtClean="0"/>
              <a:t>ii. Will not the Living God, our Heavenly Father, also care for us?</a:t>
            </a:r>
          </a:p>
          <a:p>
            <a:r>
              <a:rPr lang="en-US" altLang="en-US" smtClean="0"/>
              <a:t>e. God is our Heavenly Father who lovingly cares for us as a faithful gardener cares for his/her plants in the family garden.</a:t>
            </a:r>
          </a:p>
          <a:p>
            <a:r>
              <a:rPr lang="en-US" altLang="en-US" smtClean="0"/>
              <a:t>3. Jesus concluded: If God cares for you, why worry so much?</a:t>
            </a:r>
          </a:p>
          <a:p>
            <a:r>
              <a:rPr lang="en-US" altLang="en-US" smtClean="0"/>
              <a:t>a. Jesus taught each one of us three words that we all need to know and memorize. Jesus simply said, , “Do not worry.”</a:t>
            </a:r>
          </a:p>
          <a:p>
            <a:r>
              <a:rPr lang="en-US" altLang="en-US" smtClean="0"/>
              <a:t>b. That’s it. “Do not worry.”</a:t>
            </a:r>
          </a:p>
          <a:p>
            <a:r>
              <a:rPr lang="en-US" altLang="en-US" smtClean="0"/>
              <a:t>4. “Consider the Lilies”</a:t>
            </a:r>
          </a:p>
        </p:txBody>
      </p:sp>
      <p:sp>
        <p:nvSpPr>
          <p:cNvPr id="4" name="Slide Number Placeholder 3"/>
          <p:cNvSpPr>
            <a:spLocks noGrp="1"/>
          </p:cNvSpPr>
          <p:nvPr>
            <p:ph type="sldNum" sz="quarter" idx="5"/>
          </p:nvPr>
        </p:nvSpPr>
        <p:spPr/>
        <p:txBody>
          <a:bodyPr/>
          <a:lstStyle/>
          <a:p>
            <a:pPr>
              <a:defRPr/>
            </a:pPr>
            <a:fld id="{843A3F01-C4B2-448B-8E6C-7EB43BD07336}"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0D1B2B4C-5AB9-4753-8AFB-6007171C32E9}" type="slidenum">
              <a:rPr lang="en-US" altLang="en-US" smtClean="0">
                <a:latin typeface="Arial" charset="0"/>
                <a:cs typeface="Arial" charset="0"/>
              </a:rPr>
              <a:pPr eaLnBrk="1" fontAlgn="base" hangingPunct="1">
                <a:spcBef>
                  <a:spcPct val="0"/>
                </a:spcBef>
                <a:spcAft>
                  <a:spcPct val="0"/>
                </a:spcAft>
              </a:pPr>
              <a:t>18</a:t>
            </a:fld>
            <a:endParaRPr lang="en-US" alt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Mt. 6:28-30 "So why do you worry about clothing? Consider the lilies of the field, how they grow: they neither toil nor spin; and yet I say to you that even Solomon in all his glory was not arrayed like one of these. Now if God so clothes the grass of the field, which today is, and tomorrow is thrown into the oven, will He not much more clothe you, O you of little faith?”</a:t>
            </a:r>
          </a:p>
          <a:p>
            <a:r>
              <a:rPr lang="en-US" altLang="en-US" smtClean="0"/>
              <a:t>a. Sight is a function, Seeing is an art!</a:t>
            </a:r>
          </a:p>
          <a:p>
            <a:r>
              <a:rPr lang="en-US" altLang="en-US" smtClean="0"/>
              <a:t>b. Just to notice anything is not to see it!</a:t>
            </a:r>
          </a:p>
          <a:p>
            <a:r>
              <a:rPr lang="en-US" altLang="en-US" smtClean="0"/>
              <a:t>c. You only see things when you get a vision of what is in them.</a:t>
            </a:r>
          </a:p>
          <a:p>
            <a:r>
              <a:rPr lang="en-US" altLang="en-US" smtClean="0"/>
              <a:t>d. There is always more in something than the casual glance affords.</a:t>
            </a:r>
          </a:p>
        </p:txBody>
      </p:sp>
      <p:sp>
        <p:nvSpPr>
          <p:cNvPr id="4" name="Slide Number Placeholder 3"/>
          <p:cNvSpPr>
            <a:spLocks noGrp="1"/>
          </p:cNvSpPr>
          <p:nvPr>
            <p:ph type="sldNum" sz="quarter" idx="5"/>
          </p:nvPr>
        </p:nvSpPr>
        <p:spPr/>
        <p:txBody>
          <a:bodyPr/>
          <a:lstStyle/>
          <a:p>
            <a:pPr>
              <a:defRPr/>
            </a:pPr>
            <a:fld id="{9A960A4A-C831-405A-8E5B-D24E3B6E303B}"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Context - overcoming worry - Birds, Flowers</a:t>
            </a:r>
          </a:p>
          <a:p>
            <a:r>
              <a:rPr lang="en-US" altLang="en-US" smtClean="0"/>
              <a:t>2. Jesus suggests that we look deeper into the lily &amp; consider it</a:t>
            </a:r>
          </a:p>
          <a:p>
            <a:r>
              <a:rPr lang="en-US" altLang="en-US" smtClean="0"/>
              <a:t>a. CONSIDER - to learn thoroughly, examine carefully</a:t>
            </a:r>
          </a:p>
          <a:p>
            <a:r>
              <a:rPr lang="en-US" altLang="en-US" smtClean="0"/>
              <a:t>3. Two ways of living.</a:t>
            </a:r>
          </a:p>
          <a:p>
            <a:r>
              <a:rPr lang="en-US" altLang="en-US" smtClean="0"/>
              <a:t>a. Two men in a library</a:t>
            </a:r>
          </a:p>
          <a:p>
            <a:r>
              <a:rPr lang="en-US" altLang="en-US" smtClean="0"/>
              <a:t>(1) One sees only books lining a shelf</a:t>
            </a:r>
          </a:p>
          <a:p>
            <a:r>
              <a:rPr lang="en-US" altLang="en-US" smtClean="0"/>
              <a:t>(2) Another knows what is in them &amp; they are a great thrill to him.</a:t>
            </a:r>
          </a:p>
          <a:p>
            <a:r>
              <a:rPr lang="en-US" altLang="en-US" smtClean="0"/>
              <a:t>b. Some go through life seeing nothing &amp; life is dull</a:t>
            </a:r>
          </a:p>
          <a:p>
            <a:r>
              <a:rPr lang="en-US" altLang="en-US" smtClean="0"/>
              <a:t>4. What is from God's hand is worth considering. God created plant life on day 3 of creation</a:t>
            </a:r>
          </a:p>
          <a:p>
            <a:endParaRPr lang="en-US" altLang="en-US" smtClean="0"/>
          </a:p>
        </p:txBody>
      </p:sp>
      <p:sp>
        <p:nvSpPr>
          <p:cNvPr id="4" name="Slide Number Placeholder 3"/>
          <p:cNvSpPr>
            <a:spLocks noGrp="1"/>
          </p:cNvSpPr>
          <p:nvPr>
            <p:ph type="sldNum" sz="quarter" idx="5"/>
          </p:nvPr>
        </p:nvSpPr>
        <p:spPr/>
        <p:txBody>
          <a:bodyPr/>
          <a:lstStyle/>
          <a:p>
            <a:pPr>
              <a:defRPr/>
            </a:pPr>
            <a:fld id="{3678CEEE-F15D-486E-8E8C-DCB9EE14FEC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1. NOTICE THAT THEY GROW</a:t>
            </a:r>
          </a:p>
          <a:p>
            <a:r>
              <a:rPr lang="en-US" altLang="en-US" smtClean="0"/>
              <a:t>A. They are not idle</a:t>
            </a:r>
          </a:p>
          <a:p>
            <a:r>
              <a:rPr lang="en-US" altLang="en-US" smtClean="0"/>
              <a:t>1. Jesus says they neither toil nor spin</a:t>
            </a:r>
          </a:p>
          <a:p>
            <a:r>
              <a:rPr lang="en-US" altLang="en-US" smtClean="0"/>
              <a:t>2. Toiling &amp; Spinning is not part of their life - they grow and are not idle</a:t>
            </a:r>
          </a:p>
          <a:p>
            <a:r>
              <a:rPr lang="en-US" altLang="en-US" smtClean="0"/>
              <a:t>3. They trust in God for their sun, air, nourishment in their soil, &amp; water for growth</a:t>
            </a:r>
          </a:p>
          <a:p>
            <a:r>
              <a:rPr lang="en-US" altLang="en-US" smtClean="0"/>
              <a:t>4. They lay hold of these things &amp; grow, and then fulfill the meaning of their lives.</a:t>
            </a:r>
          </a:p>
          <a:p>
            <a:r>
              <a:rPr lang="en-US" altLang="en-US" smtClean="0"/>
              <a:t>B. What Doesn't belong to the Lily, Belongs to man</a:t>
            </a:r>
          </a:p>
          <a:p>
            <a:r>
              <a:rPr lang="en-US" altLang="en-US" smtClean="0"/>
              <a:t>1. We are to toil - labor - and spin - weave thread</a:t>
            </a:r>
          </a:p>
          <a:p>
            <a:r>
              <a:rPr lang="en-US" altLang="en-US" smtClean="0"/>
              <a:t>2. As the lilies grow, we must work - not be idle</a:t>
            </a:r>
          </a:p>
          <a:p>
            <a:r>
              <a:rPr lang="en-US" altLang="en-US" smtClean="0"/>
              <a:t>3. Continually working and trusting in God</a:t>
            </a:r>
          </a:p>
          <a:p>
            <a:r>
              <a:rPr lang="en-US" altLang="en-US" smtClean="0"/>
              <a:t>4. The lily has no fear that their growing will not result in a bloom more radiant than Solomon ever was.</a:t>
            </a:r>
          </a:p>
          <a:p>
            <a:r>
              <a:rPr lang="en-US" altLang="en-US" smtClean="0"/>
              <a:t>5. We must have no fear that our toil and work will result in something precious in the sight of God and man</a:t>
            </a:r>
          </a:p>
          <a:p>
            <a:r>
              <a:rPr lang="en-US" altLang="en-US" smtClean="0"/>
              <a:t>6. God will cause clothing &amp; every other thing we need to come from our toiling just as he causes bloom to come from the growing of the lily.</a:t>
            </a:r>
          </a:p>
          <a:p>
            <a:r>
              <a:rPr lang="en-US" altLang="en-US" smtClean="0"/>
              <a:t>7. Philips translation - “And why do you worry about clothes? Consider how the wild</a:t>
            </a:r>
          </a:p>
          <a:p>
            <a:r>
              <a:rPr lang="en-US" altLang="en-US" smtClean="0"/>
              <a:t>flowers grow, they neither work nor weave, but I tell you that even Solomon in all</a:t>
            </a:r>
          </a:p>
          <a:p>
            <a:r>
              <a:rPr lang="en-US" altLang="en-US" smtClean="0"/>
              <a:t>his glory was never arrayed like one of these.”</a:t>
            </a:r>
          </a:p>
        </p:txBody>
      </p:sp>
      <p:sp>
        <p:nvSpPr>
          <p:cNvPr id="4" name="Slide Number Placeholder 3"/>
          <p:cNvSpPr>
            <a:spLocks noGrp="1"/>
          </p:cNvSpPr>
          <p:nvPr>
            <p:ph type="sldNum" sz="quarter" idx="5"/>
          </p:nvPr>
        </p:nvSpPr>
        <p:spPr/>
        <p:txBody>
          <a:bodyPr/>
          <a:lstStyle/>
          <a:p>
            <a:pPr>
              <a:defRPr/>
            </a:pPr>
            <a:fld id="{EE51149D-D8FD-441D-A813-9C13A3388F7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 The Lily's not Idle!</a:t>
            </a:r>
          </a:p>
          <a:p>
            <a:r>
              <a:rPr lang="en-US" altLang="en-US" smtClean="0"/>
              <a:t>1. Watch a single cell - busy all the time</a:t>
            </a:r>
          </a:p>
          <a:p>
            <a:r>
              <a:rPr lang="en-US" altLang="en-US" smtClean="0"/>
              <a:t>2. Nutrients enters, chemical processes cause it to grow, waste matter is expelled</a:t>
            </a:r>
          </a:p>
          <a:p>
            <a:r>
              <a:rPr lang="en-US" altLang="en-US" smtClean="0"/>
              <a:t>3. The cell is at work constantly</a:t>
            </a:r>
          </a:p>
          <a:p>
            <a:r>
              <a:rPr lang="en-US" altLang="en-US" smtClean="0"/>
              <a:t>4. Multiply this by the millions of cells and you can see how busy a lily is all the time.</a:t>
            </a:r>
          </a:p>
        </p:txBody>
      </p:sp>
      <p:sp>
        <p:nvSpPr>
          <p:cNvPr id="4" name="Slide Number Placeholder 3"/>
          <p:cNvSpPr>
            <a:spLocks noGrp="1"/>
          </p:cNvSpPr>
          <p:nvPr>
            <p:ph type="sldNum" sz="quarter" idx="5"/>
          </p:nvPr>
        </p:nvSpPr>
        <p:spPr/>
        <p:txBody>
          <a:bodyPr/>
          <a:lstStyle/>
          <a:p>
            <a:pPr>
              <a:defRPr/>
            </a:pPr>
            <a:fld id="{BB0ADF04-27FE-4165-9DFB-FBF1D34FD20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We must be busy as the Lily – and not idle</a:t>
            </a:r>
          </a:p>
          <a:p>
            <a:r>
              <a:rPr lang="en-US" altLang="en-US" smtClean="0"/>
              <a:t>1. Never be idle - be at work all the days of our life</a:t>
            </a:r>
          </a:p>
          <a:p>
            <a:r>
              <a:rPr lang="en-US" altLang="en-US" smtClean="0"/>
              <a:t>2. Eph. 4:28 “Let him who stole steal no longer, but rather let him labor, working with </a:t>
            </a:r>
            <a:r>
              <a:rPr lang="en-US" altLang="en-US" i="1" smtClean="0"/>
              <a:t>his</a:t>
            </a:r>
            <a:r>
              <a:rPr lang="en-US" altLang="en-US" smtClean="0"/>
              <a:t> hands what is good, that he may have something to give him who has need.”</a:t>
            </a:r>
          </a:p>
          <a:p>
            <a:r>
              <a:rPr lang="en-US" altLang="en-US" smtClean="0"/>
              <a:t>3. 2 Thess. 3:10 “If anyone will not work, neither shall he eat.”</a:t>
            </a:r>
          </a:p>
          <a:p>
            <a:r>
              <a:rPr lang="en-US" altLang="en-US" smtClean="0"/>
              <a:t>4. God, who provides for the lilies as they grow, will provide for us as we work!</a:t>
            </a:r>
          </a:p>
        </p:txBody>
      </p:sp>
      <p:sp>
        <p:nvSpPr>
          <p:cNvPr id="4" name="Slide Number Placeholder 3"/>
          <p:cNvSpPr>
            <a:spLocks noGrp="1"/>
          </p:cNvSpPr>
          <p:nvPr>
            <p:ph type="sldNum" sz="quarter" idx="5"/>
          </p:nvPr>
        </p:nvSpPr>
        <p:spPr/>
        <p:txBody>
          <a:bodyPr/>
          <a:lstStyle/>
          <a:p>
            <a:pPr>
              <a:defRPr/>
            </a:pPr>
            <a:fld id="{075D9590-EF01-421F-973A-957807B3EBF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2. LILIES GROW FROM BULBS</a:t>
            </a:r>
          </a:p>
          <a:p>
            <a:r>
              <a:rPr lang="en-US" altLang="en-US" smtClean="0"/>
              <a:t>A. Not from Seeds</a:t>
            </a:r>
          </a:p>
          <a:p>
            <a:r>
              <a:rPr lang="en-US" altLang="en-US" smtClean="0"/>
              <a:t>1. Plants From seeds only last one season</a:t>
            </a:r>
          </a:p>
          <a:p>
            <a:r>
              <a:rPr lang="en-US" altLang="en-US" smtClean="0"/>
              <a:t>2. Lilies have food stored in their bulbs and they last through the winter</a:t>
            </a:r>
          </a:p>
          <a:p>
            <a:r>
              <a:rPr lang="en-US" altLang="en-US" smtClean="0"/>
              <a:t>3. They can grow in rich soil or poor soil</a:t>
            </a:r>
          </a:p>
          <a:p>
            <a:r>
              <a:rPr lang="en-US" altLang="en-US" smtClean="0"/>
              <a:t>4. They have root in themselves</a:t>
            </a:r>
          </a:p>
        </p:txBody>
      </p:sp>
      <p:sp>
        <p:nvSpPr>
          <p:cNvPr id="4" name="Slide Number Placeholder 3"/>
          <p:cNvSpPr>
            <a:spLocks noGrp="1"/>
          </p:cNvSpPr>
          <p:nvPr>
            <p:ph type="sldNum" sz="quarter" idx="5"/>
          </p:nvPr>
        </p:nvSpPr>
        <p:spPr/>
        <p:txBody>
          <a:bodyPr/>
          <a:lstStyle/>
          <a:p>
            <a:pPr>
              <a:defRPr/>
            </a:pPr>
            <a:fld id="{9F5F3EBF-D940-4B21-B153-41DB5E6D013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A rootless plant in South America</a:t>
            </a:r>
          </a:p>
          <a:p>
            <a:r>
              <a:rPr lang="en-US" altLang="en-US" smtClean="0"/>
              <a:t>1. Lemna Plant - lives on Water</a:t>
            </a:r>
          </a:p>
          <a:p>
            <a:r>
              <a:rPr lang="en-US" altLang="en-US" smtClean="0"/>
              <a:t>2. When water dries up, it rolls into a ball</a:t>
            </a:r>
          </a:p>
          <a:p>
            <a:r>
              <a:rPr lang="en-US" altLang="en-US" smtClean="0"/>
              <a:t>3. The wind blows it for great distances until it finds more water.</a:t>
            </a:r>
          </a:p>
          <a:p>
            <a:r>
              <a:rPr lang="en-US" altLang="en-US" smtClean="0"/>
              <a:t>4. When it finds more water, it unrolls</a:t>
            </a:r>
          </a:p>
          <a:p>
            <a:r>
              <a:rPr lang="en-US" altLang="en-US" smtClean="0"/>
              <a:t>5. It is a low form of plant life which bears no fragrant bloom, and is good for nothing either in smell nor for beauty.</a:t>
            </a:r>
          </a:p>
          <a:p>
            <a:r>
              <a:rPr lang="en-US" altLang="en-US" smtClean="0"/>
              <a:t>B. Sometimes Christians can be rootless</a:t>
            </a:r>
          </a:p>
          <a:p>
            <a:r>
              <a:rPr lang="en-US" altLang="en-US" smtClean="0"/>
              <a:t>2. Eph. 4:14 “that we should no longer be children, tossed to and fro and carried about with every wind of doctrine, by the trickery of men, in the cunning craftiness of deceitful plotting.” </a:t>
            </a:r>
          </a:p>
        </p:txBody>
      </p:sp>
      <p:sp>
        <p:nvSpPr>
          <p:cNvPr id="4" name="Slide Number Placeholder 3"/>
          <p:cNvSpPr>
            <a:spLocks noGrp="1"/>
          </p:cNvSpPr>
          <p:nvPr>
            <p:ph type="sldNum" sz="quarter" idx="5"/>
          </p:nvPr>
        </p:nvSpPr>
        <p:spPr/>
        <p:txBody>
          <a:bodyPr/>
          <a:lstStyle/>
          <a:p>
            <a:pPr>
              <a:defRPr/>
            </a:pPr>
            <a:fld id="{2FDBFA57-CEBE-460F-89DD-7F07BD0B9B5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Lilies grow from a Bulb</a:t>
            </a:r>
          </a:p>
          <a:p>
            <a:r>
              <a:rPr lang="en-US" altLang="en-US" smtClean="0"/>
              <a:t>1. It is ready for hard times</a:t>
            </a:r>
          </a:p>
          <a:p>
            <a:r>
              <a:rPr lang="en-US" altLang="en-US" smtClean="0"/>
              <a:t>2. The Best Christians like the lily, bloom on, though they are not set in a garden of Eden.</a:t>
            </a:r>
          </a:p>
          <a:p>
            <a:r>
              <a:rPr lang="en-US" altLang="en-US" smtClean="0"/>
              <a:t>3. They stand for religion in the world and make men see that religion has real stamina</a:t>
            </a:r>
          </a:p>
          <a:p>
            <a:r>
              <a:rPr lang="en-US" altLang="en-US" smtClean="0"/>
              <a:t>B. A bulbous Christian</a:t>
            </a:r>
          </a:p>
          <a:p>
            <a:r>
              <a:rPr lang="en-US" altLang="en-US" smtClean="0"/>
              <a:t>1. Close &amp; constant contact with Christ is the only thing that can make us a steady and a blooming Christian all the time.</a:t>
            </a:r>
          </a:p>
          <a:p>
            <a:r>
              <a:rPr lang="en-US" altLang="en-US" smtClean="0"/>
              <a:t>2. John 15:4 “Abide in Me, and I in you. As the branch cannot bear fruit of itself, unless it abides in the vine, neither can you, unless you abide in Me.”</a:t>
            </a:r>
          </a:p>
          <a:p>
            <a:r>
              <a:rPr lang="en-US" altLang="en-US" smtClean="0"/>
              <a:t>3. Christ is better for the Soul than the bulb is to the Lily!</a:t>
            </a:r>
          </a:p>
          <a:p>
            <a:r>
              <a:rPr lang="en-US" altLang="en-US" smtClean="0"/>
              <a:t>4. Let us be Christians like the Lily so “That Christ may dwell in your hearts by</a:t>
            </a:r>
          </a:p>
          <a:p>
            <a:r>
              <a:rPr lang="en-US" altLang="en-US" smtClean="0"/>
              <a:t>faith; that we may be rooted and grounded in love” </a:t>
            </a:r>
          </a:p>
          <a:p>
            <a:r>
              <a:rPr lang="en-US" altLang="en-US" smtClean="0"/>
              <a:t>5. Possessing resource we can flourish and bloom in is hard places.</a:t>
            </a:r>
          </a:p>
        </p:txBody>
      </p:sp>
      <p:sp>
        <p:nvSpPr>
          <p:cNvPr id="4" name="Slide Number Placeholder 3"/>
          <p:cNvSpPr>
            <a:spLocks noGrp="1"/>
          </p:cNvSpPr>
          <p:nvPr>
            <p:ph type="sldNum" sz="quarter" idx="5"/>
          </p:nvPr>
        </p:nvSpPr>
        <p:spPr/>
        <p:txBody>
          <a:bodyPr/>
          <a:lstStyle/>
          <a:p>
            <a:pPr>
              <a:defRPr/>
            </a:pPr>
            <a:fld id="{728338DD-5B21-457E-A3CC-B0A87371824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D3848E-EF2D-4B1E-9E51-42E9CB2BDE16}" type="datetimeFigureOut">
              <a:rPr lang="en-US"/>
              <a:pPr>
                <a:defRPr/>
              </a:pPr>
              <a:t>4/28/2016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0F5359-32B1-48FB-B155-178E75CFCE5B}" type="slidenum">
              <a:rPr lang="en-US"/>
              <a:pPr>
                <a:defRPr/>
              </a:pPr>
              <a:t>‹#›</a:t>
            </a:fld>
            <a:endParaRPr lang="en-US" dirty="0"/>
          </a:p>
        </p:txBody>
      </p:sp>
    </p:spTree>
    <p:extLst>
      <p:ext uri="{BB962C8B-B14F-4D97-AF65-F5344CB8AC3E}">
        <p14:creationId xmlns:p14="http://schemas.microsoft.com/office/powerpoint/2010/main" val="582931012"/>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B48F39-0A03-4084-BF3A-903AB6CE0AFE}" type="datetimeFigureOut">
              <a:rPr lang="en-US"/>
              <a:pPr>
                <a:defRPr/>
              </a:pPr>
              <a:t>4/28/2016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06EA4A-DD97-4065-8470-E36559884F31}" type="slidenum">
              <a:rPr lang="en-US"/>
              <a:pPr>
                <a:defRPr/>
              </a:pPr>
              <a:t>‹#›</a:t>
            </a:fld>
            <a:endParaRPr lang="en-US" dirty="0"/>
          </a:p>
        </p:txBody>
      </p:sp>
    </p:spTree>
    <p:extLst>
      <p:ext uri="{BB962C8B-B14F-4D97-AF65-F5344CB8AC3E}">
        <p14:creationId xmlns:p14="http://schemas.microsoft.com/office/powerpoint/2010/main" val="1899336820"/>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6C696E-AD50-4BC8-A6B6-E86EB91667A3}" type="datetimeFigureOut">
              <a:rPr lang="en-US"/>
              <a:pPr>
                <a:defRPr/>
              </a:pPr>
              <a:t>4/28/2016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6A4C67-3BEC-43DB-B14B-4DF6AF5A7579}" type="slidenum">
              <a:rPr lang="en-US"/>
              <a:pPr>
                <a:defRPr/>
              </a:pPr>
              <a:t>‹#›</a:t>
            </a:fld>
            <a:endParaRPr lang="en-US" dirty="0"/>
          </a:p>
        </p:txBody>
      </p:sp>
    </p:spTree>
    <p:extLst>
      <p:ext uri="{BB962C8B-B14F-4D97-AF65-F5344CB8AC3E}">
        <p14:creationId xmlns:p14="http://schemas.microsoft.com/office/powerpoint/2010/main" val="1524818752"/>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94B8D7-629D-4F5D-873F-8E658BF89422}" type="datetimeFigureOut">
              <a:rPr lang="en-US"/>
              <a:pPr>
                <a:defRPr/>
              </a:pPr>
              <a:t>4/28/2016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1814C3-35FA-4B45-A1EF-9F5737BB1388}" type="slidenum">
              <a:rPr lang="en-US"/>
              <a:pPr>
                <a:defRPr/>
              </a:pPr>
              <a:t>‹#›</a:t>
            </a:fld>
            <a:endParaRPr lang="en-US" dirty="0"/>
          </a:p>
        </p:txBody>
      </p:sp>
    </p:spTree>
    <p:extLst>
      <p:ext uri="{BB962C8B-B14F-4D97-AF65-F5344CB8AC3E}">
        <p14:creationId xmlns:p14="http://schemas.microsoft.com/office/powerpoint/2010/main" val="4220651696"/>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F31709-D4DC-4E1A-B907-81F896467ECE}" type="datetimeFigureOut">
              <a:rPr lang="en-US"/>
              <a:pPr>
                <a:defRPr/>
              </a:pPr>
              <a:t>4/28/2016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F64862-1B06-4B0D-B43C-CABEC46B5687}" type="slidenum">
              <a:rPr lang="en-US"/>
              <a:pPr>
                <a:defRPr/>
              </a:pPr>
              <a:t>‹#›</a:t>
            </a:fld>
            <a:endParaRPr lang="en-US" dirty="0"/>
          </a:p>
        </p:txBody>
      </p:sp>
    </p:spTree>
    <p:extLst>
      <p:ext uri="{BB962C8B-B14F-4D97-AF65-F5344CB8AC3E}">
        <p14:creationId xmlns:p14="http://schemas.microsoft.com/office/powerpoint/2010/main" val="3122394775"/>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985603-A2C0-4511-96D1-24C5AFE37A12}" type="datetimeFigureOut">
              <a:rPr lang="en-US"/>
              <a:pPr>
                <a:defRPr/>
              </a:pPr>
              <a:t>4/28/2016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717316-193C-4159-BFB4-FB3A736B4E3F}" type="slidenum">
              <a:rPr lang="en-US"/>
              <a:pPr>
                <a:defRPr/>
              </a:pPr>
              <a:t>‹#›</a:t>
            </a:fld>
            <a:endParaRPr lang="en-US" dirty="0"/>
          </a:p>
        </p:txBody>
      </p:sp>
    </p:spTree>
    <p:extLst>
      <p:ext uri="{BB962C8B-B14F-4D97-AF65-F5344CB8AC3E}">
        <p14:creationId xmlns:p14="http://schemas.microsoft.com/office/powerpoint/2010/main" val="1233767596"/>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A3B1DD-3D98-4BA4-A2B1-95B3E8EBCE10}" type="datetimeFigureOut">
              <a:rPr lang="en-US"/>
              <a:pPr>
                <a:defRPr/>
              </a:pPr>
              <a:t>4/28/2016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5810B2-952D-47A3-87A2-0F76FF46E32B}" type="slidenum">
              <a:rPr lang="en-US"/>
              <a:pPr>
                <a:defRPr/>
              </a:pPr>
              <a:t>‹#›</a:t>
            </a:fld>
            <a:endParaRPr lang="en-US" dirty="0"/>
          </a:p>
        </p:txBody>
      </p:sp>
    </p:spTree>
    <p:extLst>
      <p:ext uri="{BB962C8B-B14F-4D97-AF65-F5344CB8AC3E}">
        <p14:creationId xmlns:p14="http://schemas.microsoft.com/office/powerpoint/2010/main" val="279348684"/>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995F98-24EF-4D2D-863E-439113F9AC49}" type="datetimeFigureOut">
              <a:rPr lang="en-US"/>
              <a:pPr>
                <a:defRPr/>
              </a:pPr>
              <a:t>4/28/2016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CC8EBD1-14E6-4B7C-A92B-857D55D11662}" type="slidenum">
              <a:rPr lang="en-US"/>
              <a:pPr>
                <a:defRPr/>
              </a:pPr>
              <a:t>‹#›</a:t>
            </a:fld>
            <a:endParaRPr lang="en-US" dirty="0"/>
          </a:p>
        </p:txBody>
      </p:sp>
    </p:spTree>
    <p:extLst>
      <p:ext uri="{BB962C8B-B14F-4D97-AF65-F5344CB8AC3E}">
        <p14:creationId xmlns:p14="http://schemas.microsoft.com/office/powerpoint/2010/main" val="57202808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21441A-EBFC-42F4-95EC-08F194E2DFB2}" type="datetimeFigureOut">
              <a:rPr lang="en-US"/>
              <a:pPr>
                <a:defRPr/>
              </a:pPr>
              <a:t>4/28/2016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8A2410-8875-428A-B32E-D62B273D3C19}" type="slidenum">
              <a:rPr lang="en-US"/>
              <a:pPr>
                <a:defRPr/>
              </a:pPr>
              <a:t>‹#›</a:t>
            </a:fld>
            <a:endParaRPr lang="en-US" dirty="0"/>
          </a:p>
        </p:txBody>
      </p:sp>
    </p:spTree>
    <p:extLst>
      <p:ext uri="{BB962C8B-B14F-4D97-AF65-F5344CB8AC3E}">
        <p14:creationId xmlns:p14="http://schemas.microsoft.com/office/powerpoint/2010/main" val="11572129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25F7CE-EED6-475C-8572-C96822604108}" type="datetimeFigureOut">
              <a:rPr lang="en-US"/>
              <a:pPr>
                <a:defRPr/>
              </a:pPr>
              <a:t>4/28/2016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B27463-EDA5-4752-B0BD-85415EFE8CA8}" type="slidenum">
              <a:rPr lang="en-US"/>
              <a:pPr>
                <a:defRPr/>
              </a:pPr>
              <a:t>‹#›</a:t>
            </a:fld>
            <a:endParaRPr lang="en-US" dirty="0"/>
          </a:p>
        </p:txBody>
      </p:sp>
    </p:spTree>
    <p:extLst>
      <p:ext uri="{BB962C8B-B14F-4D97-AF65-F5344CB8AC3E}">
        <p14:creationId xmlns:p14="http://schemas.microsoft.com/office/powerpoint/2010/main" val="361270118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2613EB-2EAE-47C0-BA62-6F688B2F8F1A}" type="datetimeFigureOut">
              <a:rPr lang="en-US"/>
              <a:pPr>
                <a:defRPr/>
              </a:pPr>
              <a:t>4/28/2016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734173-73B8-49E5-BBBA-95252DA0CA5A}" type="slidenum">
              <a:rPr lang="en-US"/>
              <a:pPr>
                <a:defRPr/>
              </a:pPr>
              <a:t>‹#›</a:t>
            </a:fld>
            <a:endParaRPr lang="en-US" dirty="0"/>
          </a:p>
        </p:txBody>
      </p:sp>
    </p:spTree>
    <p:extLst>
      <p:ext uri="{BB962C8B-B14F-4D97-AF65-F5344CB8AC3E}">
        <p14:creationId xmlns:p14="http://schemas.microsoft.com/office/powerpoint/2010/main" val="1011864987"/>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13C0F9-2198-4B07-942E-19D501975DDC}" type="datetimeFigureOut">
              <a:rPr lang="en-US"/>
              <a:pPr>
                <a:defRPr/>
              </a:pPr>
              <a:t>4/28/2016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3F1883-AA2E-4CDD-A3F5-D7B870D25948}"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21005" y="0"/>
            <a:ext cx="7302000"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rgbClr val="FF0000">
                      <a:alpha val="40000"/>
                    </a:srgbClr>
                  </a:glow>
                </a:effectLst>
                <a:latin typeface="+mn-lt"/>
                <a:cs typeface="+mn-cs"/>
              </a:rPr>
              <a:t>Consider The Lilies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924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900" b="1" spc="150" dirty="0">
                <a:ln w="11430"/>
                <a:solidFill>
                  <a:srgbClr val="F8F8F8"/>
                </a:solidFill>
                <a:effectLst>
                  <a:glow rad="101600">
                    <a:srgbClr val="CC00FF"/>
                  </a:glow>
                  <a:outerShdw blurRad="25400" algn="tl" rotWithShape="0">
                    <a:srgbClr val="000000">
                      <a:alpha val="43000"/>
                    </a:srgbClr>
                  </a:outerShdw>
                </a:effectLst>
              </a:rPr>
              <a:t>3. The Lily Casts a Helpful Shadow</a:t>
            </a:r>
          </a:p>
        </p:txBody>
      </p:sp>
      <p:pic>
        <p:nvPicPr>
          <p:cNvPr id="4" name="Picture 7" descr="http://p1.pichost.me/i/52/1753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0675" y="1656484"/>
            <a:ext cx="5962650" cy="3867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20638" y="1447800"/>
            <a:ext cx="43640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2800"/>
          </a:p>
          <a:p>
            <a:pPr eaLnBrk="1" hangingPunct="1">
              <a:spcBef>
                <a:spcPct val="0"/>
              </a:spcBef>
              <a:buFontTx/>
              <a:buNone/>
            </a:pPr>
            <a:endParaRPr lang="en-US" altLang="en-US" sz="2800"/>
          </a:p>
          <a:p>
            <a:pPr eaLnBrk="1" hangingPunct="1">
              <a:spcBef>
                <a:spcPct val="0"/>
              </a:spcBef>
              <a:buFontTx/>
              <a:buNone/>
            </a:pPr>
            <a:endParaRPr lang="en-US" altLang="en-US" sz="2800"/>
          </a:p>
          <a:p>
            <a:pPr eaLnBrk="1" hangingPunct="1">
              <a:spcBef>
                <a:spcPct val="0"/>
              </a:spcBef>
              <a:buFontTx/>
              <a:buNone/>
            </a:pPr>
            <a:r>
              <a:rPr lang="en-US" altLang="en-US" sz="2800" b="1">
                <a:solidFill>
                  <a:srgbClr val="FFFF00"/>
                </a:solidFill>
              </a:rPr>
              <a:t>Eph. 4:32  </a:t>
            </a:r>
            <a:r>
              <a:rPr lang="en-US" altLang="en-US" sz="2800"/>
              <a:t>“And be kind one to another”</a:t>
            </a:r>
          </a:p>
          <a:p>
            <a:pPr eaLnBrk="1" hangingPunct="1">
              <a:spcBef>
                <a:spcPct val="0"/>
              </a:spcBef>
              <a:buFontTx/>
              <a:buNone/>
            </a:pPr>
            <a:endParaRPr lang="en-US" altLang="en-US" sz="2800"/>
          </a:p>
          <a:p>
            <a:pPr eaLnBrk="1" hangingPunct="1">
              <a:spcBef>
                <a:spcPct val="0"/>
              </a:spcBef>
              <a:buFontTx/>
              <a:buNone/>
            </a:pPr>
            <a:r>
              <a:rPr lang="en-US" altLang="en-US" sz="2800" b="1">
                <a:solidFill>
                  <a:srgbClr val="FFFF00"/>
                </a:solidFill>
              </a:rPr>
              <a:t>1 Cor. 13:4  </a:t>
            </a:r>
            <a:r>
              <a:rPr lang="en-US" altLang="en-US" sz="2800"/>
              <a:t>“Love is kind”</a:t>
            </a:r>
          </a:p>
        </p:txBody>
      </p:sp>
      <p:sp>
        <p:nvSpPr>
          <p:cNvPr id="4" name="Rectangle 3"/>
          <p:cNvSpPr/>
          <p:nvPr/>
        </p:nvSpPr>
        <p:spPr>
          <a:xfrm>
            <a:off x="0" y="0"/>
            <a:ext cx="9144000" cy="6924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3900" b="1" spc="150" dirty="0">
                <a:ln w="11430"/>
                <a:solidFill>
                  <a:srgbClr val="F8F8F8"/>
                </a:solidFill>
                <a:effectLst>
                  <a:glow rad="101600">
                    <a:srgbClr val="CC00FF"/>
                  </a:glow>
                  <a:outerShdw blurRad="25400" algn="tl" rotWithShape="0">
                    <a:srgbClr val="000000">
                      <a:alpha val="43000"/>
                    </a:srgbClr>
                  </a:outerShdw>
                </a:effectLst>
              </a:rPr>
              <a:t>3. The Lily Casts a Helpful Shadow</a:t>
            </a:r>
          </a:p>
        </p:txBody>
      </p:sp>
      <p:pic>
        <p:nvPicPr>
          <p:cNvPr id="14343" name="Picture 7" descr="http://p1.pichost.me/i/52/1753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600200"/>
            <a:ext cx="4667250" cy="3867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0"/>
            <a:ext cx="9144000" cy="1015663"/>
          </a:xfrm>
          <a:prstGeom prst="rect">
            <a:avLst/>
          </a:prstGeom>
          <a:noFill/>
        </p:spPr>
        <p:txBody>
          <a:bodyPr>
            <a:spAutoFit/>
          </a:bodyPr>
          <a:lstStyle/>
          <a:p>
            <a:pPr algn="ctr">
              <a:defRPr/>
            </a:pPr>
            <a:r>
              <a:rPr lang="en-US" sz="6000" b="1" spc="100" dirty="0">
                <a:ln w="18000">
                  <a:solidFill>
                    <a:schemeClr val="accent1">
                      <a:satMod val="200000"/>
                      <a:tint val="72000"/>
                    </a:schemeClr>
                  </a:solidFill>
                  <a:prstDash val="solid"/>
                </a:ln>
                <a:solidFill>
                  <a:schemeClr val="accent1">
                    <a:satMod val="280000"/>
                    <a:tint val="100000"/>
                    <a:alpha val="5700"/>
                  </a:schemeClr>
                </a:solidFill>
                <a:effectLst>
                  <a:glow rad="101600">
                    <a:srgbClr val="FF0000">
                      <a:alpha val="60000"/>
                    </a:srgbClr>
                  </a:glow>
                  <a:outerShdw blurRad="25000" dist="20000" dir="16020000" algn="tl">
                    <a:schemeClr val="accent1">
                      <a:satMod val="200000"/>
                      <a:shade val="1000"/>
                      <a:alpha val="60000"/>
                    </a:schemeClr>
                  </a:outerShdw>
                </a:effectLst>
              </a:rPr>
              <a:t>4. Glory of The Lily</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0" y="2457450"/>
            <a:ext cx="8839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457200" indent="-457200" eaLnBrk="1" hangingPunct="1">
              <a:spcBef>
                <a:spcPct val="0"/>
              </a:spcBef>
              <a:buFont typeface="Wingdings" panose="05000000000000000000" pitchFamily="2" charset="2"/>
              <a:buChar char="Ø"/>
              <a:defRPr/>
            </a:pPr>
            <a:r>
              <a:rPr lang="en-US" altLang="en-US" sz="2800" dirty="0" smtClean="0"/>
              <a:t>Clothed in His righteousness</a:t>
            </a:r>
          </a:p>
          <a:p>
            <a:pPr eaLnBrk="1" hangingPunct="1">
              <a:spcBef>
                <a:spcPct val="0"/>
              </a:spcBef>
              <a:buFontTx/>
              <a:buNone/>
              <a:defRPr/>
            </a:pPr>
            <a:endParaRPr lang="en-US" altLang="en-US" sz="2800" dirty="0" smtClean="0"/>
          </a:p>
          <a:p>
            <a:pPr eaLnBrk="1" hangingPunct="1">
              <a:spcBef>
                <a:spcPct val="0"/>
              </a:spcBef>
              <a:buFontTx/>
              <a:buNone/>
              <a:defRPr/>
            </a:pPr>
            <a:r>
              <a:rPr lang="en-US" altLang="en-US" sz="2800" b="1" dirty="0" smtClean="0">
                <a:solidFill>
                  <a:srgbClr val="FFFF00"/>
                </a:solidFill>
              </a:rPr>
              <a:t>Gal. 3:27 </a:t>
            </a:r>
            <a:r>
              <a:rPr lang="en-US" altLang="en-US" sz="2800" dirty="0" smtClean="0"/>
              <a:t>“For as many of you as have been baptized 	        into Christ have put on Christ.”</a:t>
            </a:r>
          </a:p>
          <a:p>
            <a:pPr eaLnBrk="1" hangingPunct="1">
              <a:spcBef>
                <a:spcPct val="0"/>
              </a:spcBef>
              <a:buFontTx/>
              <a:buNone/>
              <a:defRPr/>
            </a:pPr>
            <a:endParaRPr lang="en-US" altLang="en-US" sz="2800" dirty="0" smtClean="0"/>
          </a:p>
          <a:p>
            <a:pPr eaLnBrk="1" hangingPunct="1">
              <a:spcBef>
                <a:spcPct val="0"/>
              </a:spcBef>
              <a:buFontTx/>
              <a:buNone/>
              <a:defRPr/>
            </a:pPr>
            <a:r>
              <a:rPr lang="en-US" altLang="en-US" sz="2800" b="1" dirty="0" smtClean="0">
                <a:solidFill>
                  <a:srgbClr val="FFFF00"/>
                </a:solidFill>
              </a:rPr>
              <a:t>NASB</a:t>
            </a:r>
            <a:r>
              <a:rPr lang="en-US" altLang="en-US" sz="2800" dirty="0" smtClean="0"/>
              <a:t> “…have clothed yourselves with Christ”</a:t>
            </a:r>
          </a:p>
          <a:p>
            <a:pPr eaLnBrk="1" hangingPunct="1">
              <a:spcBef>
                <a:spcPct val="0"/>
              </a:spcBef>
              <a:buFontTx/>
              <a:buNone/>
              <a:defRPr/>
            </a:pPr>
            <a:endParaRPr lang="en-US" altLang="en-US" sz="2800" dirty="0" smtClean="0"/>
          </a:p>
          <a:p>
            <a:pPr eaLnBrk="1" hangingPunct="1">
              <a:spcBef>
                <a:spcPct val="0"/>
              </a:spcBef>
              <a:buFontTx/>
              <a:buNone/>
              <a:defRPr/>
            </a:pPr>
            <a:r>
              <a:rPr lang="en-US" altLang="en-US" sz="2800" b="1" dirty="0" smtClean="0">
                <a:solidFill>
                  <a:srgbClr val="FFFF00"/>
                </a:solidFill>
              </a:rPr>
              <a:t>Eph. 4:24 </a:t>
            </a:r>
            <a:r>
              <a:rPr lang="en-US" altLang="en-US" sz="2800" dirty="0" smtClean="0"/>
              <a:t>“</a:t>
            </a:r>
            <a:r>
              <a:rPr lang="en-US" sz="2800" dirty="0" smtClean="0"/>
              <a:t>and that you put on the new man which 		         was created according to God, in true 		         righteousness and holiness</a:t>
            </a:r>
            <a:r>
              <a:rPr lang="en-US" altLang="en-US" sz="2800" dirty="0" smtClean="0"/>
              <a:t>.” </a:t>
            </a:r>
          </a:p>
        </p:txBody>
      </p:sp>
      <p:sp>
        <p:nvSpPr>
          <p:cNvPr id="3" name="Frame 2"/>
          <p:cNvSpPr/>
          <p:nvPr/>
        </p:nvSpPr>
        <p:spPr>
          <a:xfrm>
            <a:off x="1325563" y="1219200"/>
            <a:ext cx="6491287" cy="1047750"/>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rPr>
              <a:t>The Clothing of A Christian</a:t>
            </a:r>
          </a:p>
        </p:txBody>
      </p:sp>
      <p:sp>
        <p:nvSpPr>
          <p:cNvPr id="4" name="Rounded Rectangle 3"/>
          <p:cNvSpPr/>
          <p:nvPr/>
        </p:nvSpPr>
        <p:spPr>
          <a:xfrm>
            <a:off x="4267200" y="3752850"/>
            <a:ext cx="2362200" cy="533400"/>
          </a:xfrm>
          <a:prstGeom prst="roundRect">
            <a:avLst/>
          </a:prstGeom>
          <a:solidFill>
            <a:srgbClr val="00FFFF">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0"/>
            <a:ext cx="9144000" cy="1015663"/>
          </a:xfrm>
          <a:prstGeom prst="rect">
            <a:avLst/>
          </a:prstGeom>
          <a:noFill/>
        </p:spPr>
        <p:txBody>
          <a:bodyPr>
            <a:spAutoFit/>
          </a:bodyPr>
          <a:lstStyle/>
          <a:p>
            <a:pPr algn="ctr">
              <a:defRPr/>
            </a:pPr>
            <a:r>
              <a:rPr lang="en-US" sz="6000" b="1" spc="100" dirty="0">
                <a:ln w="18000">
                  <a:solidFill>
                    <a:schemeClr val="accent1">
                      <a:satMod val="200000"/>
                      <a:tint val="72000"/>
                    </a:schemeClr>
                  </a:solidFill>
                  <a:prstDash val="solid"/>
                </a:ln>
                <a:solidFill>
                  <a:schemeClr val="accent1">
                    <a:satMod val="280000"/>
                    <a:tint val="100000"/>
                    <a:alpha val="5700"/>
                  </a:schemeClr>
                </a:solidFill>
                <a:effectLst>
                  <a:glow rad="101600">
                    <a:srgbClr val="FF0000">
                      <a:alpha val="60000"/>
                    </a:srgbClr>
                  </a:glow>
                  <a:outerShdw blurRad="25000" dist="20000" dir="16020000" algn="tl">
                    <a:schemeClr val="accent1">
                      <a:satMod val="200000"/>
                      <a:shade val="1000"/>
                      <a:alpha val="60000"/>
                    </a:schemeClr>
                  </a:outerShdw>
                </a:effectLst>
              </a:rPr>
              <a:t>4. Glory of The Lily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4953000" cy="3714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447800"/>
            <a:ext cx="2486025"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15979" y="6178"/>
            <a:ext cx="6849952" cy="1015663"/>
          </a:xfrm>
          <a:prstGeom prst="rect">
            <a:avLst/>
          </a:prstGeom>
          <a:noFill/>
        </p:spPr>
        <p:txBody>
          <a:bodyPr wrap="none">
            <a:spAutoFit/>
          </a:bodyPr>
          <a:lstStyle/>
          <a:p>
            <a:pPr algn="ctr">
              <a:defRPr/>
            </a:pPr>
            <a:r>
              <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 Lesson of a Lily</a:t>
            </a:r>
          </a:p>
        </p:txBody>
      </p:sp>
      <p:sp>
        <p:nvSpPr>
          <p:cNvPr id="15365" name="TextBox 4"/>
          <p:cNvSpPr txBox="1">
            <a:spLocks noChangeArrowheads="1"/>
          </p:cNvSpPr>
          <p:nvPr/>
        </p:nvSpPr>
        <p:spPr bwMode="auto">
          <a:xfrm>
            <a:off x="304800" y="5410200"/>
            <a:ext cx="883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t>“I am the light of the world: he that follows me shall not walk in darkness, but shall have the light of life.”</a:t>
            </a:r>
          </a:p>
          <a:p>
            <a:pPr eaLnBrk="1" hangingPunct="1">
              <a:spcBef>
                <a:spcPct val="0"/>
              </a:spcBef>
              <a:buFontTx/>
              <a:buNone/>
            </a:pPr>
            <a:r>
              <a:rPr lang="en-US" altLang="en-US" sz="2800"/>
              <a:t>							</a:t>
            </a:r>
            <a:r>
              <a:rPr lang="en-US" altLang="en-US" sz="2800" b="1">
                <a:solidFill>
                  <a:srgbClr val="FFFF00"/>
                </a:solidFill>
              </a:rPr>
              <a:t>Jn. 8:12</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l="3433" t="5373" r="4179" b="2318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9200" y="0"/>
            <a:ext cx="7302000"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rgbClr val="FF0000">
                      <a:alpha val="40000"/>
                    </a:srgbClr>
                  </a:glow>
                </a:effectLst>
                <a:latin typeface="+mn-lt"/>
                <a:cs typeface="+mn-cs"/>
              </a:rPr>
              <a:t>Consider The Lilies</a:t>
            </a:r>
          </a:p>
        </p:txBody>
      </p:sp>
      <p:sp>
        <p:nvSpPr>
          <p:cNvPr id="4" name="Rectangle 3"/>
          <p:cNvSpPr/>
          <p:nvPr/>
        </p:nvSpPr>
        <p:spPr>
          <a:xfrm>
            <a:off x="533400" y="1295400"/>
            <a:ext cx="272382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FF00">
                      <a:alpha val="60000"/>
                    </a:srgbClr>
                  </a:glow>
                  <a:outerShdw blurRad="50800" algn="tl" rotWithShape="0">
                    <a:srgbClr val="000000"/>
                  </a:outerShdw>
                </a:effectLst>
              </a:rPr>
              <a:t>Not Idle</a:t>
            </a:r>
          </a:p>
        </p:txBody>
      </p:sp>
      <p:sp>
        <p:nvSpPr>
          <p:cNvPr id="5" name="Rectangle 4"/>
          <p:cNvSpPr/>
          <p:nvPr/>
        </p:nvSpPr>
        <p:spPr>
          <a:xfrm>
            <a:off x="533400" y="3239363"/>
            <a:ext cx="3724096" cy="1754326"/>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rPr>
              <a:t>Reserve of</a:t>
            </a:r>
          </a:p>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alpha val="60000"/>
                    </a:schemeClr>
                  </a:glow>
                  <a:outerShdw blurRad="50800" algn="tl" rotWithShape="0">
                    <a:srgbClr val="000000"/>
                  </a:outerShdw>
                </a:effectLst>
              </a:rPr>
              <a:t>Strength</a:t>
            </a:r>
          </a:p>
        </p:txBody>
      </p:sp>
      <p:sp>
        <p:nvSpPr>
          <p:cNvPr id="6" name="Rectangle 5"/>
          <p:cNvSpPr/>
          <p:nvPr/>
        </p:nvSpPr>
        <p:spPr>
          <a:xfrm>
            <a:off x="5562600" y="1219200"/>
            <a:ext cx="2839239" cy="1754326"/>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CC00FF">
                      <a:alpha val="60000"/>
                    </a:srgbClr>
                  </a:glow>
                  <a:outerShdw blurRad="50800" algn="tl" rotWithShape="0">
                    <a:srgbClr val="000000"/>
                  </a:outerShdw>
                </a:effectLst>
              </a:rPr>
              <a:t>Helpful</a:t>
            </a:r>
          </a:p>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CC00FF">
                      <a:alpha val="60000"/>
                    </a:srgbClr>
                  </a:glow>
                  <a:outerShdw blurRad="50800" algn="tl" rotWithShape="0">
                    <a:srgbClr val="000000"/>
                  </a:outerShdw>
                </a:effectLst>
              </a:rPr>
              <a:t>Shadow</a:t>
            </a:r>
          </a:p>
        </p:txBody>
      </p:sp>
      <p:sp>
        <p:nvSpPr>
          <p:cNvPr id="8" name="Rectangle 7"/>
          <p:cNvSpPr/>
          <p:nvPr/>
        </p:nvSpPr>
        <p:spPr>
          <a:xfrm>
            <a:off x="6248400" y="4301530"/>
            <a:ext cx="1992853"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bg1">
                      <a:alpha val="60000"/>
                    </a:schemeClr>
                  </a:glow>
                  <a:outerShdw blurRad="50800" algn="tl" rotWithShape="0">
                    <a:srgbClr val="000000"/>
                  </a:outerShdw>
                </a:effectLst>
              </a:rPr>
              <a:t>Glory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blip>
          <a:srcRect/>
          <a:stretch>
            <a:fillRect/>
          </a:stretch>
        </p:blipFill>
        <p:spPr bwMode="auto">
          <a:xfrm>
            <a:off x="6477000" y="2832082"/>
            <a:ext cx="2667000" cy="3268383"/>
          </a:xfrm>
          <a:prstGeom prst="rect">
            <a:avLst/>
          </a:prstGeom>
          <a:noFill/>
          <a:ln>
            <a:noFill/>
          </a:ln>
          <a:effectLst>
            <a:outerShdw dist="35921" dir="2700000" algn="ctr" rotWithShape="0">
              <a:schemeClr val="bg2"/>
            </a:outerShdw>
            <a:softEdge rad="635000"/>
          </a:effectLst>
          <a:extLst/>
        </p:spPr>
      </p:pic>
      <p:sp>
        <p:nvSpPr>
          <p:cNvPr id="3" name="Rectangle 2"/>
          <p:cNvSpPr/>
          <p:nvPr/>
        </p:nvSpPr>
        <p:spPr>
          <a:xfrm>
            <a:off x="526439" y="0"/>
            <a:ext cx="8007961"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 Should Not Worry</a:t>
            </a:r>
          </a:p>
        </p:txBody>
      </p:sp>
      <p:sp>
        <p:nvSpPr>
          <p:cNvPr id="17412" name="TextBox 3"/>
          <p:cNvSpPr txBox="1">
            <a:spLocks noChangeArrowheads="1"/>
          </p:cNvSpPr>
          <p:nvPr/>
        </p:nvSpPr>
        <p:spPr bwMode="auto">
          <a:xfrm>
            <a:off x="304800" y="1143000"/>
            <a:ext cx="8153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 typeface="Wingdings" pitchFamily="2" charset="2"/>
              <a:buChar char="Ø"/>
            </a:pPr>
            <a:r>
              <a:rPr lang="en-US" altLang="en-US" sz="2800"/>
              <a:t>God cares for the birds and the lilies</a:t>
            </a:r>
          </a:p>
          <a:p>
            <a:pPr eaLnBrk="1" hangingPunct="1">
              <a:spcBef>
                <a:spcPct val="0"/>
              </a:spcBef>
              <a:buFont typeface="Wingdings" pitchFamily="2" charset="2"/>
              <a:buChar char="Ø"/>
            </a:pPr>
            <a:endParaRPr lang="en-US" altLang="en-US" sz="2800"/>
          </a:p>
          <a:p>
            <a:pPr eaLnBrk="1" hangingPunct="1">
              <a:spcBef>
                <a:spcPct val="0"/>
              </a:spcBef>
              <a:buFont typeface="Wingdings" pitchFamily="2" charset="2"/>
              <a:buChar char="Ø"/>
            </a:pPr>
            <a:r>
              <a:rPr lang="en-US" altLang="en-US" sz="2800"/>
              <a:t>Why worry about clothing or necessities ?</a:t>
            </a:r>
          </a:p>
          <a:p>
            <a:pPr eaLnBrk="1" hangingPunct="1">
              <a:spcBef>
                <a:spcPct val="0"/>
              </a:spcBef>
              <a:buFont typeface="Wingdings" pitchFamily="2" charset="2"/>
              <a:buChar char="Ø"/>
            </a:pPr>
            <a:endParaRPr lang="en-US" altLang="en-US" sz="2800"/>
          </a:p>
          <a:p>
            <a:pPr eaLnBrk="1" hangingPunct="1">
              <a:spcBef>
                <a:spcPct val="0"/>
              </a:spcBef>
              <a:buFont typeface="Wingdings" pitchFamily="2" charset="2"/>
              <a:buChar char="Ø"/>
            </a:pPr>
            <a:r>
              <a:rPr lang="en-US" altLang="en-US" sz="2800"/>
              <a:t>If God Cares for You, why worry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000" y="4800600"/>
            <a:ext cx="8534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chemeClr val="bg1"/>
                </a:solidFill>
              </a:rPr>
              <a:t>“Seek first the kingdom of God and His righteousness, and all these things shall be added to you.”   			Matt. 6:33</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1447800" y="152400"/>
            <a:ext cx="12268200" cy="1676400"/>
            <a:chOff x="-1008" y="0"/>
            <a:chExt cx="7728" cy="1056"/>
          </a:xfrm>
        </p:grpSpPr>
        <p:pic>
          <p:nvPicPr>
            <p:cNvPr id="19478" name="Picture 5" descr="so0189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0"/>
              <a:ext cx="772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p:cNvSpPr txBox="1">
              <a:spLocks noChangeArrowheads="1"/>
            </p:cNvSpPr>
            <p:nvPr/>
          </p:nvSpPr>
          <p:spPr bwMode="auto">
            <a:xfrm>
              <a:off x="336" y="240"/>
              <a:ext cx="5184" cy="634"/>
            </a:xfrm>
            <a:prstGeom prst="rect">
              <a:avLst/>
            </a:prstGeom>
            <a:noFill/>
            <a:ln w="9525">
              <a:noFill/>
              <a:miter lim="800000"/>
              <a:headEnd/>
              <a:tailEnd/>
            </a:ln>
            <a:effectLst/>
          </p:spPr>
          <p:txBody>
            <a:bodyPr>
              <a:spAutoFit/>
            </a:bodyPr>
            <a:lstStyle/>
            <a:p>
              <a:pPr algn="ctr">
                <a:spcBef>
                  <a:spcPct val="50000"/>
                </a:spcBef>
                <a:defRPr/>
              </a:pPr>
              <a:r>
                <a:rPr lang="en-US" sz="6000" b="1" dirty="0">
                  <a:solidFill>
                    <a:srgbClr val="FF0000"/>
                  </a:solidFill>
                  <a:effectLst>
                    <a:outerShdw blurRad="38100" dist="38100" dir="2700000" algn="tl">
                      <a:srgbClr val="C0C0C0"/>
                    </a:outerShdw>
                  </a:effectLst>
                  <a:latin typeface="Tempus Sans ITC" pitchFamily="82" charset="0"/>
                  <a:cs typeface="Arial" pitchFamily="34" charset="0"/>
                </a:rPr>
                <a:t>Salvation	</a:t>
              </a:r>
            </a:p>
          </p:txBody>
        </p:sp>
        <p:sp>
          <p:nvSpPr>
            <p:cNvPr id="19480" name="Text Box 7"/>
            <p:cNvSpPr txBox="1">
              <a:spLocks noChangeArrowheads="1"/>
            </p:cNvSpPr>
            <p:nvPr/>
          </p:nvSpPr>
          <p:spPr bwMode="auto">
            <a:xfrm>
              <a:off x="1056" y="624"/>
              <a:ext cx="34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50000"/>
                </a:spcBef>
                <a:buFontTx/>
                <a:buNone/>
              </a:pPr>
              <a:endParaRPr lang="en-US" altLang="en-US" sz="3600">
                <a:latin typeface="Tempus Sans ITC" pitchFamily="82" charset="0"/>
              </a:endParaRPr>
            </a:p>
          </p:txBody>
        </p:sp>
      </p:grpSp>
      <p:grpSp>
        <p:nvGrpSpPr>
          <p:cNvPr id="19459" name="Group 9"/>
          <p:cNvGrpSpPr>
            <a:grpSpLocks/>
          </p:cNvGrpSpPr>
          <p:nvPr/>
        </p:nvGrpSpPr>
        <p:grpSpPr bwMode="auto">
          <a:xfrm>
            <a:off x="304800" y="2590800"/>
            <a:ext cx="8991600" cy="579438"/>
            <a:chOff x="96" y="1660"/>
            <a:chExt cx="5856" cy="365"/>
          </a:xfrm>
        </p:grpSpPr>
        <p:sp>
          <p:nvSpPr>
            <p:cNvPr id="19476" name="Text Box 10"/>
            <p:cNvSpPr txBox="1">
              <a:spLocks noChangeArrowheads="1"/>
            </p:cNvSpPr>
            <p:nvPr/>
          </p:nvSpPr>
          <p:spPr bwMode="auto">
            <a:xfrm>
              <a:off x="480" y="1660"/>
              <a:ext cx="54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en-US" b="1">
                  <a:latin typeface="Tempus Sans ITC" pitchFamily="82" charset="0"/>
                </a:rPr>
                <a:t>Hear the gospel 		(Rom. 10:17)</a:t>
              </a:r>
            </a:p>
          </p:txBody>
        </p:sp>
        <p:sp>
          <p:nvSpPr>
            <p:cNvPr id="19477" name="AutoShape 11"/>
            <p:cNvSpPr>
              <a:spLocks noChangeArrowheads="1"/>
            </p:cNvSpPr>
            <p:nvPr/>
          </p:nvSpPr>
          <p:spPr bwMode="auto">
            <a:xfrm>
              <a:off x="96" y="1728"/>
              <a:ext cx="336" cy="240"/>
            </a:xfrm>
            <a:prstGeom prst="horizontalScroll">
              <a:avLst>
                <a:gd name="adj" fmla="val 12500"/>
              </a:avLst>
            </a:prstGeom>
            <a:solidFill>
              <a:srgbClr val="FFCC99"/>
            </a:solidFill>
            <a:ln w="254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1800"/>
            </a:p>
          </p:txBody>
        </p:sp>
      </p:grpSp>
      <p:grpSp>
        <p:nvGrpSpPr>
          <p:cNvPr id="19460" name="Group 12"/>
          <p:cNvGrpSpPr>
            <a:grpSpLocks/>
          </p:cNvGrpSpPr>
          <p:nvPr/>
        </p:nvGrpSpPr>
        <p:grpSpPr bwMode="auto">
          <a:xfrm>
            <a:off x="304800" y="3124200"/>
            <a:ext cx="8991600" cy="579438"/>
            <a:chOff x="96" y="1660"/>
            <a:chExt cx="5856" cy="365"/>
          </a:xfrm>
        </p:grpSpPr>
        <p:sp>
          <p:nvSpPr>
            <p:cNvPr id="19474" name="Text Box 13"/>
            <p:cNvSpPr txBox="1">
              <a:spLocks noChangeArrowheads="1"/>
            </p:cNvSpPr>
            <p:nvPr/>
          </p:nvSpPr>
          <p:spPr bwMode="auto">
            <a:xfrm>
              <a:off x="480" y="1660"/>
              <a:ext cx="54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en-US" b="1">
                  <a:latin typeface="Tempus Sans ITC" pitchFamily="82" charset="0"/>
                </a:rPr>
                <a:t>Believe In Jesus		         (Jn. 8:24)</a:t>
              </a:r>
            </a:p>
          </p:txBody>
        </p:sp>
        <p:sp>
          <p:nvSpPr>
            <p:cNvPr id="19475" name="AutoShape 14"/>
            <p:cNvSpPr>
              <a:spLocks noChangeArrowheads="1"/>
            </p:cNvSpPr>
            <p:nvPr/>
          </p:nvSpPr>
          <p:spPr bwMode="auto">
            <a:xfrm>
              <a:off x="96" y="1728"/>
              <a:ext cx="336" cy="240"/>
            </a:xfrm>
            <a:prstGeom prst="horizontalScroll">
              <a:avLst>
                <a:gd name="adj" fmla="val 12500"/>
              </a:avLst>
            </a:prstGeom>
            <a:solidFill>
              <a:srgbClr val="FFCC99"/>
            </a:solidFill>
            <a:ln w="254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1800"/>
            </a:p>
          </p:txBody>
        </p:sp>
      </p:grpSp>
      <p:grpSp>
        <p:nvGrpSpPr>
          <p:cNvPr id="19461" name="Group 15"/>
          <p:cNvGrpSpPr>
            <a:grpSpLocks/>
          </p:cNvGrpSpPr>
          <p:nvPr/>
        </p:nvGrpSpPr>
        <p:grpSpPr bwMode="auto">
          <a:xfrm>
            <a:off x="304800" y="3687763"/>
            <a:ext cx="8991600" cy="579437"/>
            <a:chOff x="96" y="1660"/>
            <a:chExt cx="5856" cy="365"/>
          </a:xfrm>
        </p:grpSpPr>
        <p:sp>
          <p:nvSpPr>
            <p:cNvPr id="19472" name="Text Box 16"/>
            <p:cNvSpPr txBox="1">
              <a:spLocks noChangeArrowheads="1"/>
            </p:cNvSpPr>
            <p:nvPr/>
          </p:nvSpPr>
          <p:spPr bwMode="auto">
            <a:xfrm>
              <a:off x="480" y="1660"/>
              <a:ext cx="54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en-US" b="1">
                  <a:latin typeface="Tempus Sans ITC" pitchFamily="82" charset="0"/>
                </a:rPr>
                <a:t>REPENT of your sins	         (Lk. 13:3)</a:t>
              </a:r>
            </a:p>
          </p:txBody>
        </p:sp>
        <p:sp>
          <p:nvSpPr>
            <p:cNvPr id="19473" name="AutoShape 17"/>
            <p:cNvSpPr>
              <a:spLocks noChangeArrowheads="1"/>
            </p:cNvSpPr>
            <p:nvPr/>
          </p:nvSpPr>
          <p:spPr bwMode="auto">
            <a:xfrm>
              <a:off x="96" y="1728"/>
              <a:ext cx="336" cy="240"/>
            </a:xfrm>
            <a:prstGeom prst="horizontalScroll">
              <a:avLst>
                <a:gd name="adj" fmla="val 12500"/>
              </a:avLst>
            </a:prstGeom>
            <a:solidFill>
              <a:srgbClr val="FFCC99"/>
            </a:solidFill>
            <a:ln w="254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1800"/>
            </a:p>
          </p:txBody>
        </p:sp>
      </p:grpSp>
      <p:grpSp>
        <p:nvGrpSpPr>
          <p:cNvPr id="19462" name="Group 18"/>
          <p:cNvGrpSpPr>
            <a:grpSpLocks/>
          </p:cNvGrpSpPr>
          <p:nvPr/>
        </p:nvGrpSpPr>
        <p:grpSpPr bwMode="auto">
          <a:xfrm>
            <a:off x="304800" y="4221163"/>
            <a:ext cx="8991600" cy="579437"/>
            <a:chOff x="96" y="1660"/>
            <a:chExt cx="5856" cy="365"/>
          </a:xfrm>
        </p:grpSpPr>
        <p:sp>
          <p:nvSpPr>
            <p:cNvPr id="19470" name="Text Box 19"/>
            <p:cNvSpPr txBox="1">
              <a:spLocks noChangeArrowheads="1"/>
            </p:cNvSpPr>
            <p:nvPr/>
          </p:nvSpPr>
          <p:spPr bwMode="auto">
            <a:xfrm>
              <a:off x="480" y="1660"/>
              <a:ext cx="54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en-US" b="1">
                  <a:latin typeface="Tempus Sans ITC" pitchFamily="82" charset="0"/>
                </a:rPr>
                <a:t>Confess your faith		(Matt. 10:32-33)</a:t>
              </a:r>
            </a:p>
          </p:txBody>
        </p:sp>
        <p:sp>
          <p:nvSpPr>
            <p:cNvPr id="19471" name="AutoShape 20"/>
            <p:cNvSpPr>
              <a:spLocks noChangeArrowheads="1"/>
            </p:cNvSpPr>
            <p:nvPr/>
          </p:nvSpPr>
          <p:spPr bwMode="auto">
            <a:xfrm>
              <a:off x="96" y="1728"/>
              <a:ext cx="336" cy="240"/>
            </a:xfrm>
            <a:prstGeom prst="horizontalScroll">
              <a:avLst>
                <a:gd name="adj" fmla="val 12500"/>
              </a:avLst>
            </a:prstGeom>
            <a:solidFill>
              <a:srgbClr val="FFCC99"/>
            </a:solidFill>
            <a:ln w="254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1800"/>
            </a:p>
          </p:txBody>
        </p:sp>
      </p:grpSp>
      <p:grpSp>
        <p:nvGrpSpPr>
          <p:cNvPr id="19463" name="Group 21"/>
          <p:cNvGrpSpPr>
            <a:grpSpLocks/>
          </p:cNvGrpSpPr>
          <p:nvPr/>
        </p:nvGrpSpPr>
        <p:grpSpPr bwMode="auto">
          <a:xfrm>
            <a:off x="304800" y="4754563"/>
            <a:ext cx="9372600" cy="579437"/>
            <a:chOff x="96" y="1660"/>
            <a:chExt cx="5856" cy="365"/>
          </a:xfrm>
        </p:grpSpPr>
        <p:sp>
          <p:nvSpPr>
            <p:cNvPr id="19468" name="Text Box 22"/>
            <p:cNvSpPr txBox="1">
              <a:spLocks noChangeArrowheads="1"/>
            </p:cNvSpPr>
            <p:nvPr/>
          </p:nvSpPr>
          <p:spPr bwMode="auto">
            <a:xfrm>
              <a:off x="480" y="1660"/>
              <a:ext cx="54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en-US" b="1">
                  <a:latin typeface="Tempus Sans ITC" pitchFamily="82" charset="0"/>
                </a:rPr>
                <a:t>Baptized Into Christ	         (Acts 2:38)</a:t>
              </a:r>
            </a:p>
          </p:txBody>
        </p:sp>
        <p:sp>
          <p:nvSpPr>
            <p:cNvPr id="19469" name="AutoShape 23"/>
            <p:cNvSpPr>
              <a:spLocks noChangeArrowheads="1"/>
            </p:cNvSpPr>
            <p:nvPr/>
          </p:nvSpPr>
          <p:spPr bwMode="auto">
            <a:xfrm>
              <a:off x="96" y="1728"/>
              <a:ext cx="336" cy="240"/>
            </a:xfrm>
            <a:prstGeom prst="horizontalScroll">
              <a:avLst>
                <a:gd name="adj" fmla="val 12500"/>
              </a:avLst>
            </a:prstGeom>
            <a:solidFill>
              <a:srgbClr val="FFCC99"/>
            </a:solidFill>
            <a:ln w="254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1800"/>
            </a:p>
          </p:txBody>
        </p:sp>
      </p:grpSp>
      <p:grpSp>
        <p:nvGrpSpPr>
          <p:cNvPr id="19464" name="Group 24"/>
          <p:cNvGrpSpPr>
            <a:grpSpLocks/>
          </p:cNvGrpSpPr>
          <p:nvPr/>
        </p:nvGrpSpPr>
        <p:grpSpPr bwMode="auto">
          <a:xfrm>
            <a:off x="304800" y="6049963"/>
            <a:ext cx="9372600" cy="579437"/>
            <a:chOff x="96" y="1660"/>
            <a:chExt cx="5856" cy="365"/>
          </a:xfrm>
        </p:grpSpPr>
        <p:sp>
          <p:nvSpPr>
            <p:cNvPr id="19466" name="Text Box 25"/>
            <p:cNvSpPr txBox="1">
              <a:spLocks noChangeArrowheads="1"/>
            </p:cNvSpPr>
            <p:nvPr/>
          </p:nvSpPr>
          <p:spPr bwMode="auto">
            <a:xfrm>
              <a:off x="480" y="1660"/>
              <a:ext cx="54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50000"/>
                </a:spcBef>
                <a:buFontTx/>
                <a:buNone/>
              </a:pPr>
              <a:r>
                <a:rPr lang="en-US" altLang="en-US" b="1">
                  <a:latin typeface="Tempus Sans ITC" pitchFamily="82" charset="0"/>
                </a:rPr>
                <a:t>Faithful until death             (Rev. 2:10)</a:t>
              </a:r>
            </a:p>
          </p:txBody>
        </p:sp>
        <p:sp>
          <p:nvSpPr>
            <p:cNvPr id="19467" name="AutoShape 26"/>
            <p:cNvSpPr>
              <a:spLocks noChangeArrowheads="1"/>
            </p:cNvSpPr>
            <p:nvPr/>
          </p:nvSpPr>
          <p:spPr bwMode="auto">
            <a:xfrm>
              <a:off x="96" y="1728"/>
              <a:ext cx="336" cy="240"/>
            </a:xfrm>
            <a:prstGeom prst="horizontalScroll">
              <a:avLst>
                <a:gd name="adj" fmla="val 12500"/>
              </a:avLst>
            </a:prstGeom>
            <a:solidFill>
              <a:srgbClr val="FFCC99"/>
            </a:solidFill>
            <a:ln w="25400">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1800"/>
            </a:p>
          </p:txBody>
        </p:sp>
      </p:grpSp>
      <p:sp>
        <p:nvSpPr>
          <p:cNvPr id="19465" name="Text Box 27"/>
          <p:cNvSpPr txBox="1">
            <a:spLocks noChangeArrowheads="1"/>
          </p:cNvSpPr>
          <p:nvPr/>
        </p:nvSpPr>
        <p:spPr bwMode="auto">
          <a:xfrm>
            <a:off x="457200" y="5410200"/>
            <a:ext cx="8458200" cy="579438"/>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eaLnBrk="1" hangingPunct="1">
              <a:spcBef>
                <a:spcPct val="50000"/>
              </a:spcBef>
              <a:buFontTx/>
              <a:buNone/>
            </a:pPr>
            <a:r>
              <a:rPr lang="en-US" altLang="en-US" b="1">
                <a:solidFill>
                  <a:srgbClr val="FFFF00"/>
                </a:solidFill>
                <a:latin typeface="Tempus Sans ITC" pitchFamily="82" charset="0"/>
              </a:rPr>
              <a:t>REMISSION OF SINS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0" y="1041400"/>
            <a:ext cx="87630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2800"/>
          </a:p>
          <a:p>
            <a:pPr>
              <a:buFont typeface="Arial" charset="0"/>
              <a:buNone/>
            </a:pPr>
            <a:r>
              <a:rPr lang="en-US" altLang="en-US" sz="3000" b="1"/>
              <a:t>28</a:t>
            </a:r>
            <a:r>
              <a:rPr lang="en-US" altLang="en-US" sz="3000"/>
              <a:t>  "So why do you worry about clothing? Consider the lilies of the field, how they grow: they neither toil nor spin</a:t>
            </a:r>
          </a:p>
          <a:p>
            <a:pPr>
              <a:buFont typeface="Arial" charset="0"/>
              <a:buNone/>
            </a:pPr>
            <a:endParaRPr lang="en-US" altLang="en-US" sz="1100"/>
          </a:p>
          <a:p>
            <a:pPr>
              <a:buFont typeface="Arial" charset="0"/>
              <a:buNone/>
            </a:pPr>
            <a:r>
              <a:rPr lang="en-US" altLang="en-US" sz="3000" b="1"/>
              <a:t>29</a:t>
            </a:r>
            <a:r>
              <a:rPr lang="en-US" altLang="en-US" sz="3000"/>
              <a:t>  and yet I say to you that even Solomon in all his glory was not arrayed like one of these. </a:t>
            </a:r>
          </a:p>
          <a:p>
            <a:pPr>
              <a:buFont typeface="Arial" charset="0"/>
              <a:buNone/>
            </a:pPr>
            <a:endParaRPr lang="en-US" altLang="en-US" sz="1100"/>
          </a:p>
          <a:p>
            <a:pPr>
              <a:buFont typeface="Arial" charset="0"/>
              <a:buNone/>
            </a:pPr>
            <a:r>
              <a:rPr lang="en-US" altLang="en-US" sz="3000" b="1"/>
              <a:t>30</a:t>
            </a:r>
            <a:r>
              <a:rPr lang="en-US" altLang="en-US" sz="3000"/>
              <a:t>  Now if God so clothes the grass of the field, which today is, and tomorrow is thrown into the oven, will He not much more clothe you, O you of little faith?	</a:t>
            </a:r>
            <a:r>
              <a:rPr lang="en-US" altLang="en-US" sz="2800"/>
              <a:t>													</a:t>
            </a:r>
            <a:r>
              <a:rPr lang="en-US" altLang="en-US" sz="3000" b="1">
                <a:solidFill>
                  <a:srgbClr val="FFFF00"/>
                </a:solidFill>
              </a:rPr>
              <a:t>Matt. 6:28-30</a:t>
            </a:r>
          </a:p>
          <a:p>
            <a:pPr eaLnBrk="1" hangingPunct="1">
              <a:spcBef>
                <a:spcPct val="0"/>
              </a:spcBef>
              <a:buFontTx/>
              <a:buNone/>
            </a:pPr>
            <a:endParaRPr lang="en-US" altLang="en-US" sz="2800"/>
          </a:p>
        </p:txBody>
      </p:sp>
      <p:cxnSp>
        <p:nvCxnSpPr>
          <p:cNvPr id="6" name="Straight Connector 5"/>
          <p:cNvCxnSpPr/>
          <p:nvPr/>
        </p:nvCxnSpPr>
        <p:spPr>
          <a:xfrm>
            <a:off x="0" y="2514600"/>
            <a:ext cx="4953000" cy="0"/>
          </a:xfrm>
          <a:prstGeom prst="line">
            <a:avLst/>
          </a:prstGeom>
          <a:ln w="76200">
            <a:solidFill>
              <a:srgbClr val="00FFFF"/>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21005" y="0"/>
            <a:ext cx="7302000"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rgbClr val="FF0000">
                      <a:alpha val="40000"/>
                    </a:srgbClr>
                  </a:glow>
                </a:effectLst>
                <a:latin typeface="+mn-lt"/>
                <a:cs typeface="+mn-cs"/>
              </a:rPr>
              <a:t>Consider The Lilies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88840" y="5334000"/>
            <a:ext cx="560922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1">
                    <a:shade val="50000"/>
                  </a:schemeClr>
                </a:solidFill>
                <a:effectLst>
                  <a:glow rad="228600">
                    <a:schemeClr val="accent1">
                      <a:satMod val="175000"/>
                      <a:alpha val="40000"/>
                    </a:schemeClr>
                  </a:glow>
                </a:effectLst>
              </a:rPr>
              <a:t>How  they  Grow</a:t>
            </a:r>
          </a:p>
        </p:txBody>
      </p:sp>
      <p:sp>
        <p:nvSpPr>
          <p:cNvPr id="5" name="Rectangle 4"/>
          <p:cNvSpPr/>
          <p:nvPr/>
        </p:nvSpPr>
        <p:spPr>
          <a:xfrm>
            <a:off x="921005" y="0"/>
            <a:ext cx="7302000"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rgbClr val="FF0000">
                      <a:alpha val="40000"/>
                    </a:srgbClr>
                  </a:glow>
                </a:effectLst>
                <a:latin typeface="+mn-lt"/>
                <a:cs typeface="+mn-cs"/>
              </a:rPr>
              <a:t>Consider The Lilies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0" y="1039813"/>
            <a:ext cx="9144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 typeface="Arial" charset="0"/>
              <a:buNone/>
              <a:defRPr/>
            </a:pPr>
            <a:r>
              <a:rPr lang="en-US" altLang="en-US" sz="2800" b="1" dirty="0" smtClean="0"/>
              <a:t>        “how they grow: they neither toil nor spin”</a:t>
            </a:r>
          </a:p>
          <a:p>
            <a:pPr eaLnBrk="1" hangingPunct="1">
              <a:spcBef>
                <a:spcPct val="0"/>
              </a:spcBef>
              <a:buFontTx/>
              <a:buNone/>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dirty="0" smtClean="0"/>
              <a:t>Mankind is to toil – labor – spin – weave</a:t>
            </a:r>
          </a:p>
          <a:p>
            <a:pPr marL="457200" indent="-457200" eaLnBrk="1" hangingPunct="1">
              <a:spcBef>
                <a:spcPct val="0"/>
              </a:spcBef>
              <a:buFont typeface="Wingdings" panose="05000000000000000000" pitchFamily="2" charset="2"/>
              <a:buChar char="Ø"/>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dirty="0" smtClean="0"/>
              <a:t>Our toiling and work will result in something precious.</a:t>
            </a:r>
          </a:p>
          <a:p>
            <a:pPr marL="457200" indent="-457200" eaLnBrk="1" hangingPunct="1">
              <a:spcBef>
                <a:spcPct val="0"/>
              </a:spcBef>
              <a:buFont typeface="Wingdings" panose="05000000000000000000" pitchFamily="2" charset="2"/>
              <a:buChar char="Ø"/>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dirty="0" smtClean="0"/>
              <a:t>God will cause clothing and other things to come from our toiling.</a:t>
            </a:r>
          </a:p>
        </p:txBody>
      </p:sp>
      <p:sp>
        <p:nvSpPr>
          <p:cNvPr id="5123" name="TextBox 2"/>
          <p:cNvSpPr txBox="1">
            <a:spLocks noChangeArrowheads="1"/>
          </p:cNvSpPr>
          <p:nvPr/>
        </p:nvSpPr>
        <p:spPr bwMode="auto">
          <a:xfrm>
            <a:off x="1066800" y="4730750"/>
            <a:ext cx="7394575" cy="2093913"/>
          </a:xfrm>
          <a:prstGeom prst="rect">
            <a:avLst/>
          </a:prstGeom>
          <a:solidFill>
            <a:srgbClr val="85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600">
                <a:solidFill>
                  <a:schemeClr val="bg1"/>
                </a:solidFill>
              </a:rPr>
              <a:t>“And why do you worry about clothes? Consider how the wild flowers grow, they neither work nor weave, but I tell you that even Solomon in all his glory was never arrayed like one of these.”  					- </a:t>
            </a:r>
            <a:r>
              <a:rPr lang="en-US" altLang="en-US" sz="2600" b="1" i="1">
                <a:solidFill>
                  <a:schemeClr val="bg1"/>
                </a:solidFill>
              </a:rPr>
              <a:t>Phillips</a:t>
            </a:r>
          </a:p>
        </p:txBody>
      </p:sp>
      <p:sp>
        <p:nvSpPr>
          <p:cNvPr id="5" name="Rectangle 4"/>
          <p:cNvSpPr/>
          <p:nvPr/>
        </p:nvSpPr>
        <p:spPr>
          <a:xfrm>
            <a:off x="1475585" y="0"/>
            <a:ext cx="618630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effectLst>
                  <a:glow rad="228600">
                    <a:schemeClr val="accent1">
                      <a:satMod val="175000"/>
                      <a:alpha val="40000"/>
                    </a:schemeClr>
                  </a:glow>
                </a:effectLst>
              </a:rPr>
              <a:t>1. How They Grow</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665" y="1295400"/>
            <a:ext cx="6680200" cy="5010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75585" y="0"/>
            <a:ext cx="618630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effectLst>
                  <a:glow rad="228600">
                    <a:schemeClr val="accent1">
                      <a:satMod val="175000"/>
                      <a:alpha val="40000"/>
                    </a:schemeClr>
                  </a:glow>
                </a:effectLst>
              </a:rPr>
              <a:t>1. How They Grow</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396875" y="1179513"/>
            <a:ext cx="8382000" cy="1143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chemeClr val="tx1"/>
                </a:solidFill>
              </a:rPr>
              <a:t>We Must Be Busy – Not Idle</a:t>
            </a:r>
          </a:p>
        </p:txBody>
      </p:sp>
      <p:sp>
        <p:nvSpPr>
          <p:cNvPr id="7171" name="TextBox 2"/>
          <p:cNvSpPr txBox="1">
            <a:spLocks noChangeArrowheads="1"/>
          </p:cNvSpPr>
          <p:nvPr/>
        </p:nvSpPr>
        <p:spPr bwMode="auto">
          <a:xfrm>
            <a:off x="280988" y="3048000"/>
            <a:ext cx="8458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 typeface="Arial" charset="0"/>
              <a:buNone/>
            </a:pPr>
            <a:r>
              <a:rPr lang="en-US" altLang="en-US" sz="3000"/>
              <a:t>“Let him who stole steal no longer, but rather let him </a:t>
            </a:r>
            <a:r>
              <a:rPr lang="en-US" altLang="en-US" sz="3000" u="sng"/>
              <a:t>labor</a:t>
            </a:r>
            <a:r>
              <a:rPr lang="en-US" altLang="en-US" sz="3000"/>
              <a:t>, </a:t>
            </a:r>
            <a:r>
              <a:rPr lang="en-US" altLang="en-US" sz="3000" u="sng"/>
              <a:t>working</a:t>
            </a:r>
            <a:r>
              <a:rPr lang="en-US" altLang="en-US" sz="3000"/>
              <a:t> with his hands what is good, that he may have something to give him who has need.”  					</a:t>
            </a:r>
            <a:r>
              <a:rPr lang="en-US" altLang="en-US" sz="3000" b="1">
                <a:solidFill>
                  <a:srgbClr val="FFFF00"/>
                </a:solidFill>
              </a:rPr>
              <a:t>Eph. 4:28</a:t>
            </a:r>
          </a:p>
          <a:p>
            <a:pPr eaLnBrk="1" hangingPunct="1">
              <a:spcBef>
                <a:spcPct val="0"/>
              </a:spcBef>
              <a:buFontTx/>
              <a:buNone/>
            </a:pPr>
            <a:endParaRPr lang="en-US" altLang="en-US" sz="3000"/>
          </a:p>
          <a:p>
            <a:pPr eaLnBrk="1" hangingPunct="1">
              <a:spcBef>
                <a:spcPct val="0"/>
              </a:spcBef>
              <a:buFontTx/>
              <a:buNone/>
            </a:pPr>
            <a:endParaRPr lang="en-US" altLang="en-US" sz="3000"/>
          </a:p>
          <a:p>
            <a:pPr eaLnBrk="1" hangingPunct="1">
              <a:spcBef>
                <a:spcPct val="0"/>
              </a:spcBef>
              <a:buFont typeface="Arial" charset="0"/>
              <a:buNone/>
            </a:pPr>
            <a:r>
              <a:rPr lang="en-US" altLang="en-US" sz="3000"/>
              <a:t>“If anyone will not work, neither shall he eat.”          						</a:t>
            </a:r>
            <a:r>
              <a:rPr lang="en-US" altLang="en-US" sz="3000" b="1">
                <a:solidFill>
                  <a:srgbClr val="FFFF00"/>
                </a:solidFill>
              </a:rPr>
              <a:t>2 Thess. 3:10  </a:t>
            </a:r>
          </a:p>
        </p:txBody>
      </p:sp>
      <p:sp>
        <p:nvSpPr>
          <p:cNvPr id="4" name="Rectangle 3"/>
          <p:cNvSpPr/>
          <p:nvPr/>
        </p:nvSpPr>
        <p:spPr>
          <a:xfrm>
            <a:off x="1475585" y="0"/>
            <a:ext cx="618630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effectLst>
                  <a:glow rad="228600">
                    <a:schemeClr val="accent1">
                      <a:satMod val="175000"/>
                      <a:alpha val="40000"/>
                    </a:schemeClr>
                  </a:glow>
                </a:effectLst>
              </a:rPr>
              <a:t>1. How They Grow</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477" y="2800350"/>
            <a:ext cx="3722914"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8996" y="-16476"/>
            <a:ext cx="9035004" cy="861774"/>
          </a:xfrm>
          <a:prstGeom prst="rect">
            <a:avLst/>
          </a:prstGeom>
          <a:noFill/>
        </p:spPr>
        <p:txBody>
          <a:bodyPr>
            <a:spAutoFit/>
          </a:bodyPr>
          <a:lstStyle/>
          <a:p>
            <a:pPr algn="ctr">
              <a:defRPr/>
            </a:pPr>
            <a:r>
              <a:rPr lang="en-US" sz="5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 Lilies Grow From Bulbs</a:t>
            </a:r>
          </a:p>
        </p:txBody>
      </p:sp>
      <p:pic>
        <p:nvPicPr>
          <p:cNvPr id="8196" name="Picture 6" descr="http://newflowerwallpaper.com/download/lily-flower-images-and-wallpapers/lily-flower-images-and-wallpapers-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828800"/>
            <a:ext cx="51816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845298"/>
            <a:ext cx="4993676"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Rootless Plant</a:t>
            </a:r>
          </a:p>
        </p:txBody>
      </p:sp>
      <p:sp>
        <p:nvSpPr>
          <p:cNvPr id="9219" name="TextBox 3"/>
          <p:cNvSpPr txBox="1">
            <a:spLocks noChangeArrowheads="1"/>
          </p:cNvSpPr>
          <p:nvPr/>
        </p:nvSpPr>
        <p:spPr bwMode="auto">
          <a:xfrm>
            <a:off x="0" y="4611688"/>
            <a:ext cx="8458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t>Rootless Christians</a:t>
            </a:r>
          </a:p>
          <a:p>
            <a:pPr eaLnBrk="1" hangingPunct="1">
              <a:spcBef>
                <a:spcPct val="0"/>
              </a:spcBef>
              <a:buFontTx/>
              <a:buNone/>
            </a:pPr>
            <a:endParaRPr lang="en-US" altLang="en-US" sz="2800"/>
          </a:p>
          <a:p>
            <a:pPr eaLnBrk="1" hangingPunct="1">
              <a:spcBef>
                <a:spcPct val="0"/>
              </a:spcBef>
              <a:buFontTx/>
              <a:buNone/>
            </a:pPr>
            <a:r>
              <a:rPr lang="en-US" altLang="en-US" sz="2800" b="1">
                <a:solidFill>
                  <a:srgbClr val="FFFF00"/>
                </a:solidFill>
              </a:rPr>
              <a:t>Eph. 4:14  </a:t>
            </a:r>
          </a:p>
          <a:p>
            <a:pPr eaLnBrk="1" hangingPunct="1">
              <a:spcBef>
                <a:spcPct val="0"/>
              </a:spcBef>
              <a:buFontTx/>
              <a:buNone/>
            </a:pPr>
            <a:r>
              <a:rPr lang="en-US" altLang="en-US" sz="2800"/>
              <a:t>	“tossed to and fro”</a:t>
            </a:r>
          </a:p>
          <a:p>
            <a:pPr eaLnBrk="1" hangingPunct="1">
              <a:spcBef>
                <a:spcPct val="0"/>
              </a:spcBef>
              <a:buFontTx/>
              <a:buNone/>
            </a:pPr>
            <a:r>
              <a:rPr lang="en-US" altLang="en-US" sz="2800"/>
              <a:t>	“carried about with every wind of doctrine”</a:t>
            </a:r>
          </a:p>
        </p:txBody>
      </p:sp>
      <p:sp>
        <p:nvSpPr>
          <p:cNvPr id="4" name="Rectangle 3"/>
          <p:cNvSpPr/>
          <p:nvPr/>
        </p:nvSpPr>
        <p:spPr>
          <a:xfrm>
            <a:off x="108996" y="-16476"/>
            <a:ext cx="9035004" cy="861774"/>
          </a:xfrm>
          <a:prstGeom prst="rect">
            <a:avLst/>
          </a:prstGeom>
          <a:noFill/>
        </p:spPr>
        <p:txBody>
          <a:bodyPr>
            <a:spAutoFit/>
          </a:bodyPr>
          <a:lstStyle/>
          <a:p>
            <a:pPr algn="ctr">
              <a:defRPr/>
            </a:pPr>
            <a:r>
              <a:rPr lang="en-US" sz="5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 Lilies Grow From Bulbs</a:t>
            </a:r>
          </a:p>
        </p:txBody>
      </p:sp>
      <p:pic>
        <p:nvPicPr>
          <p:cNvPr id="10246" name="Picture 6" descr="http://www.commanster.eu/commanster/Plants/Flowers/SpFlowers/Lemna.min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068" y="1611822"/>
            <a:ext cx="4702340" cy="31348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0" y="1371600"/>
            <a:ext cx="5943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457200" indent="-457200" eaLnBrk="1" hangingPunct="1">
              <a:spcBef>
                <a:spcPct val="0"/>
              </a:spcBef>
              <a:buFont typeface="Wingdings" panose="05000000000000000000" pitchFamily="2" charset="2"/>
              <a:buChar char="Ø"/>
              <a:defRPr/>
            </a:pPr>
            <a:r>
              <a:rPr lang="en-US" altLang="en-US" sz="2800" dirty="0" smtClean="0"/>
              <a:t>Ready for hard times</a:t>
            </a:r>
          </a:p>
          <a:p>
            <a:pPr marL="457200" indent="-457200" eaLnBrk="1" hangingPunct="1">
              <a:spcBef>
                <a:spcPct val="0"/>
              </a:spcBef>
              <a:buFont typeface="Wingdings" panose="05000000000000000000" pitchFamily="2" charset="2"/>
              <a:buChar char="Ø"/>
              <a:defRPr/>
            </a:pPr>
            <a:endParaRPr lang="en-US" altLang="en-US" sz="2800" dirty="0" smtClean="0"/>
          </a:p>
          <a:p>
            <a:pPr marL="457200" indent="-457200" eaLnBrk="1" hangingPunct="1">
              <a:spcBef>
                <a:spcPct val="0"/>
              </a:spcBef>
              <a:buFont typeface="Wingdings" panose="05000000000000000000" pitchFamily="2" charset="2"/>
              <a:buChar char="Ø"/>
              <a:defRPr/>
            </a:pPr>
            <a:r>
              <a:rPr lang="en-US" altLang="en-US" sz="2800" dirty="0" smtClean="0"/>
              <a:t>Christians who abide in Christ are prepared</a:t>
            </a:r>
          </a:p>
          <a:p>
            <a:pPr eaLnBrk="1" hangingPunct="1">
              <a:spcBef>
                <a:spcPct val="0"/>
              </a:spcBef>
              <a:buFontTx/>
              <a:buNone/>
              <a:defRPr/>
            </a:pPr>
            <a:endParaRPr lang="en-US" altLang="en-US" sz="2800" dirty="0" smtClean="0"/>
          </a:p>
          <a:p>
            <a:pPr eaLnBrk="1" hangingPunct="1">
              <a:spcBef>
                <a:spcPct val="0"/>
              </a:spcBef>
              <a:buFontTx/>
              <a:buNone/>
              <a:defRPr/>
            </a:pPr>
            <a:endParaRPr lang="en-US" altLang="en-US" sz="2800" b="1" dirty="0" smtClean="0">
              <a:solidFill>
                <a:srgbClr val="FFFF00"/>
              </a:solidFill>
            </a:endParaRPr>
          </a:p>
          <a:p>
            <a:pPr eaLnBrk="1" hangingPunct="1">
              <a:spcBef>
                <a:spcPct val="0"/>
              </a:spcBef>
              <a:buFontTx/>
              <a:buNone/>
              <a:defRPr/>
            </a:pPr>
            <a:r>
              <a:rPr lang="en-US" altLang="en-US" sz="2800" b="1" dirty="0" smtClean="0">
                <a:solidFill>
                  <a:srgbClr val="FFFF00"/>
                </a:solidFill>
              </a:rPr>
              <a:t>Jn. 15:4 </a:t>
            </a:r>
            <a:r>
              <a:rPr lang="en-US" altLang="en-US" sz="2800" dirty="0" smtClean="0"/>
              <a:t>“the branch cannot bear 	  	      fruit of itself”</a:t>
            </a:r>
          </a:p>
          <a:p>
            <a:pPr eaLnBrk="1" hangingPunct="1">
              <a:spcBef>
                <a:spcPct val="0"/>
              </a:spcBef>
              <a:buFontTx/>
              <a:buNone/>
              <a:defRPr/>
            </a:pPr>
            <a:endParaRPr lang="en-US" altLang="en-US" sz="4400" dirty="0" smtClean="0"/>
          </a:p>
          <a:p>
            <a:pPr eaLnBrk="1" hangingPunct="1">
              <a:spcBef>
                <a:spcPct val="0"/>
              </a:spcBef>
              <a:buFontTx/>
              <a:buNone/>
              <a:defRPr/>
            </a:pPr>
            <a:r>
              <a:rPr lang="en-US" altLang="en-US" sz="2800" b="1" dirty="0" smtClean="0">
                <a:solidFill>
                  <a:srgbClr val="FFFF00"/>
                </a:solidFill>
              </a:rPr>
              <a:t>Eph. 3:17  </a:t>
            </a:r>
            <a:r>
              <a:rPr lang="en-US" altLang="en-US" sz="2800" dirty="0" smtClean="0"/>
              <a:t>“rooted and grounded in 		 love”</a:t>
            </a:r>
          </a:p>
        </p:txBody>
      </p:sp>
      <p:sp>
        <p:nvSpPr>
          <p:cNvPr id="4" name="Rectangle 3"/>
          <p:cNvSpPr/>
          <p:nvPr/>
        </p:nvSpPr>
        <p:spPr>
          <a:xfrm>
            <a:off x="108996" y="-16476"/>
            <a:ext cx="9035004" cy="861774"/>
          </a:xfrm>
          <a:prstGeom prst="rect">
            <a:avLst/>
          </a:prstGeom>
          <a:noFill/>
        </p:spPr>
        <p:txBody>
          <a:bodyPr>
            <a:spAutoFit/>
          </a:bodyPr>
          <a:lstStyle/>
          <a:p>
            <a:pPr algn="ctr">
              <a:defRPr/>
            </a:pPr>
            <a:r>
              <a:rPr lang="en-US" sz="5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 Lilies Grow From Bulbs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941" y="4343399"/>
            <a:ext cx="3233059" cy="2514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http://newflowerwallpaper.com/download/lily-flower-images-and-wallpapers/lily-flower-images-and-wallpapers-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524000"/>
            <a:ext cx="33686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ermons">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Sermons</Template>
  <TotalTime>1550</TotalTime>
  <Words>2344</Words>
  <Application>Microsoft Office PowerPoint</Application>
  <PresentationFormat>On-screen Show (4:3)</PresentationFormat>
  <Paragraphs>221</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Wingdings</vt:lpstr>
      <vt:lpstr>Tempus Sans ITC</vt:lpstr>
      <vt:lpstr>Sermons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Pigman</dc:creator>
  <cp:lastModifiedBy>John Croft</cp:lastModifiedBy>
  <cp:revision>42</cp:revision>
  <dcterms:created xsi:type="dcterms:W3CDTF">2012-02-01T14:03:59Z</dcterms:created>
  <dcterms:modified xsi:type="dcterms:W3CDTF">2016-04-28T22:06:02Z</dcterms:modified>
</cp:coreProperties>
</file>