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8"/>
  </p:notesMasterIdLst>
  <p:sldIdLst>
    <p:sldId id="304" r:id="rId3"/>
    <p:sldId id="271" r:id="rId4"/>
    <p:sldId id="294" r:id="rId5"/>
    <p:sldId id="295" r:id="rId6"/>
    <p:sldId id="296" r:id="rId7"/>
    <p:sldId id="297" r:id="rId8"/>
    <p:sldId id="284" r:id="rId9"/>
    <p:sldId id="299" r:id="rId10"/>
    <p:sldId id="300" r:id="rId11"/>
    <p:sldId id="280" r:id="rId12"/>
    <p:sldId id="301" r:id="rId13"/>
    <p:sldId id="290" r:id="rId14"/>
    <p:sldId id="298" r:id="rId15"/>
    <p:sldId id="305" r:id="rId16"/>
    <p:sldId id="306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0000FF"/>
    <a:srgbClr val="0066FF"/>
    <a:srgbClr val="FFFF00"/>
    <a:srgbClr val="996633"/>
    <a:srgbClr val="F1FF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7" autoAdjust="0"/>
    <p:restoredTop sz="94484" autoAdjust="0"/>
  </p:normalViewPr>
  <p:slideViewPr>
    <p:cSldViewPr>
      <p:cViewPr varScale="1">
        <p:scale>
          <a:sx n="65" d="100"/>
          <a:sy n="65" d="100"/>
        </p:scale>
        <p:origin x="-1470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C4E6870-8667-45AA-9490-01625647A46B}" type="datetimeFigureOut">
              <a:rPr lang="en-US"/>
              <a:pPr>
                <a:defRPr/>
              </a:pPr>
              <a:t>3/5/2016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7E20D3E-4586-4A38-9D17-55AD44ACA1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5336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mtClean="0"/>
              <a:t>1. Aim: To explain the miracle of the cleansing of the leper.</a:t>
            </a:r>
          </a:p>
          <a:p>
            <a:pPr eaLnBrk="1" hangingPunct="1"/>
            <a:r>
              <a:rPr lang="de-DE" altLang="en-US" smtClean="0"/>
              <a:t>2. Matthew 8:1- 4 Mark 1:40- 45 Luke 5:12-16</a:t>
            </a:r>
            <a:endParaRPr lang="en-US" alt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BBF5D46-7D07-424C-BAAA-67D3DFD721A0}" type="slidenum">
              <a:rPr lang="en-US" altLang="en-US" smtClean="0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b="1" smtClean="0"/>
              <a:t>The Cure of Leprosy, a Type of Salvation from Sin</a:t>
            </a:r>
          </a:p>
          <a:p>
            <a:pPr eaLnBrk="1" hangingPunct="1"/>
            <a:r>
              <a:rPr lang="en-US" altLang="en-US" smtClean="0"/>
              <a:t>A. The leper came to Jesus to be healed  -  sinners must come to Jesus to be saved.</a:t>
            </a:r>
          </a:p>
          <a:p>
            <a:pPr eaLnBrk="1" hangingPunct="1"/>
            <a:r>
              <a:rPr lang="en-US" altLang="en-US" smtClean="0"/>
              <a:t>B. The leper had heard of Jesus and his miracles  -  Sinners must hear of Jesus</a:t>
            </a:r>
          </a:p>
          <a:p>
            <a:pPr eaLnBrk="1" hangingPunct="1"/>
            <a:r>
              <a:rPr lang="en-US" altLang="en-US" smtClean="0"/>
              <a:t>C. The leper came to Jesus conscious of his disease  -  Sinners must come to Jesus conscious of their sins </a:t>
            </a:r>
          </a:p>
          <a:p>
            <a:pPr eaLnBrk="1" hangingPunct="1"/>
            <a:r>
              <a:rPr lang="en-US" altLang="en-US" smtClean="0"/>
              <a:t>D. The leper had faith in Jesus and his power to heal  -  The sinner must have faith in Jesus and his power to save</a:t>
            </a:r>
          </a:p>
          <a:p>
            <a:pPr eaLnBrk="1" hangingPunct="1"/>
            <a:r>
              <a:rPr lang="en-US" altLang="en-US" smtClean="0"/>
              <a:t>E. The leper humbled himself before Jesus  -  Sinners must humble themselves and repent and obey</a:t>
            </a:r>
          </a:p>
          <a:p>
            <a:pPr eaLnBrk="1" hangingPunct="1"/>
            <a:r>
              <a:rPr lang="en-US" altLang="en-US" smtClean="0"/>
              <a:t>F. Jesus looked on the leper with deep compassion  -  Jesus has great compassion on sinners, and He will save them when they come to Him in humble faith and obedience</a:t>
            </a:r>
          </a:p>
          <a:p>
            <a:pPr eaLnBrk="1" hangingPunct="1"/>
            <a:r>
              <a:rPr lang="en-US" altLang="en-US" smtClean="0"/>
              <a:t>a. Jesus touched the leper, and he was immediately healed.</a:t>
            </a:r>
          </a:p>
          <a:p>
            <a:pPr eaLnBrk="1" hangingPunct="1"/>
            <a:r>
              <a:rPr lang="en-US" altLang="en-US" smtClean="0"/>
              <a:t>b. Jesus has all power (Matt. 28:18).</a:t>
            </a:r>
          </a:p>
          <a:p>
            <a:pPr eaLnBrk="1" hangingPunct="1"/>
            <a:r>
              <a:rPr lang="en-US" altLang="en-US" smtClean="0"/>
              <a:t>c. Jesus wills that all should be saved</a:t>
            </a:r>
          </a:p>
          <a:p>
            <a:pPr eaLnBrk="1" hangingPunct="1"/>
            <a:r>
              <a:rPr lang="en-US" altLang="en-US" smtClean="0"/>
              <a:t>d. The precious blood of Jesus is a fountain for sin and un-cleanness </a:t>
            </a:r>
          </a:p>
          <a:p>
            <a:pPr eaLnBrk="1" hangingPunct="1"/>
            <a:r>
              <a:rPr lang="en-US" altLang="en-US" smtClean="0"/>
              <a:t>e. Those who obey will be cleansed.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28FFE287-030E-4762-B566-D83492F7F65B}" type="slidenum">
              <a:rPr lang="en-US" altLang="en-US" smtClean="0"/>
              <a:pPr/>
              <a:t>10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b="1" smtClean="0"/>
              <a:t>The Master's Instruction to the Leper</a:t>
            </a:r>
          </a:p>
          <a:p>
            <a:pPr eaLnBrk="1" hangingPunct="1"/>
            <a:r>
              <a:rPr lang="en-US" altLang="en-US" smtClean="0"/>
              <a:t>1. The leper was commanded to tell no one of his cure </a:t>
            </a:r>
          </a:p>
          <a:p>
            <a:pPr eaLnBrk="1" hangingPunct="1"/>
            <a:r>
              <a:rPr lang="en-US" altLang="en-US" smtClean="0"/>
              <a:t>a. He went, however, and published his cure abroad (Mark 1:45).</a:t>
            </a:r>
          </a:p>
          <a:p>
            <a:pPr eaLnBrk="1" hangingPunct="1"/>
            <a:r>
              <a:rPr lang="en-US" altLang="en-US" smtClean="0"/>
              <a:t>b. His joy compelled him to tell the story of his cure</a:t>
            </a:r>
          </a:p>
          <a:p>
            <a:pPr eaLnBrk="1" hangingPunct="1"/>
            <a:r>
              <a:rPr lang="en-US" altLang="en-US" smtClean="0"/>
              <a:t>c. Our joy of salvation should cause us to publish it abroad</a:t>
            </a:r>
          </a:p>
          <a:p>
            <a:pPr eaLnBrk="1" hangingPunct="1"/>
            <a:r>
              <a:rPr lang="en-US" altLang="en-US" smtClean="0"/>
              <a:t>d. We have been told to tell the story of Jesus</a:t>
            </a:r>
          </a:p>
          <a:p>
            <a:pPr eaLnBrk="1" hangingPunct="1"/>
            <a:r>
              <a:rPr lang="en-US" altLang="en-US" smtClean="0"/>
              <a:t>2. The leper was commanded to go show himself to the priest and offer for his cleansing those things which Moses commanded for a testimony unto them a. Jesus did not bypass the law of Moses. He left to high priest the prerogative of declaring the leper to be clean.</a:t>
            </a:r>
          </a:p>
          <a:p>
            <a:pPr eaLnBrk="1" hangingPunct="1"/>
            <a:r>
              <a:rPr lang="en-US" altLang="en-US" smtClean="0"/>
              <a:t>b. Jesus as our high priest has the prerogative to pronounce us clean</a:t>
            </a:r>
          </a:p>
          <a:p>
            <a:pPr eaLnBrk="1" hangingPunct="1"/>
            <a:r>
              <a:rPr lang="en-US" altLang="en-US" smtClean="0"/>
              <a:t>c. Jesus came to do what the law could not do </a:t>
            </a:r>
          </a:p>
          <a:p>
            <a:pPr eaLnBrk="1" hangingPunct="1"/>
            <a:r>
              <a:rPr lang="en-US" altLang="en-US" smtClean="0"/>
              <a:t>(1) The law could pronounce a sinner unclean</a:t>
            </a:r>
          </a:p>
          <a:p>
            <a:pPr eaLnBrk="1" hangingPunct="1"/>
            <a:r>
              <a:rPr lang="en-US" altLang="en-US" smtClean="0"/>
              <a:t>(2) The law could not, however, make a person clean, and the sinner was thus shut up unto faith until Christ came </a:t>
            </a:r>
          </a:p>
          <a:p>
            <a:pPr eaLnBrk="1" hangingPunct="1"/>
            <a:r>
              <a:rPr lang="en-US" altLang="en-US" smtClean="0"/>
              <a:t>3. The leper was put under the inspection of the priest. The sinner is put under the inspection of Christ, our high priest</a:t>
            </a: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31E9A4F-699E-414F-900E-97DFDFDDD5D0}" type="slidenum">
              <a:rPr lang="en-US" altLang="en-US" smtClean="0"/>
              <a:pPr/>
              <a:t>11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b="1" smtClean="0"/>
              <a:t>LESSONS WE CAN LEARN</a:t>
            </a:r>
          </a:p>
          <a:p>
            <a:pPr eaLnBrk="1" hangingPunct="1"/>
            <a:r>
              <a:rPr lang="en-US" altLang="en-US" smtClean="0"/>
              <a:t>A. That a sinner is a moral and spiritual leper. —Sin is the leprosy of the soul.</a:t>
            </a:r>
          </a:p>
          <a:p>
            <a:pPr eaLnBrk="1" hangingPunct="1"/>
            <a:r>
              <a:rPr lang="en-US" altLang="en-US" smtClean="0"/>
              <a:t>B. That Jesus is both willing and able to heal—to save us from sin.</a:t>
            </a:r>
          </a:p>
          <a:p>
            <a:pPr eaLnBrk="1" hangingPunct="1"/>
            <a:r>
              <a:rPr lang="en-US" altLang="en-US" smtClean="0"/>
              <a:t>C. That in order to assist the sinner, the saved ones must “touch” Him</a:t>
            </a:r>
          </a:p>
          <a:p>
            <a:pPr eaLnBrk="1" hangingPunct="1"/>
            <a:r>
              <a:rPr lang="en-US" altLang="en-US" smtClean="0"/>
              <a:t>1. We must come in contact with the blood of Christ.</a:t>
            </a:r>
          </a:p>
          <a:p>
            <a:pPr eaLnBrk="1" hangingPunct="1"/>
            <a:r>
              <a:rPr lang="en-US" altLang="en-US" smtClean="0"/>
              <a:t>2. Heb. 9:14 “How much more shall the blood of Christ, who through the eternal Spirit offered himself without spot to God, purge your conscience from dead works to serve the living God?”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94468DE-1EC8-477D-A3FE-A28418075D73}" type="slidenum">
              <a:rPr lang="en-US" altLang="en-US" smtClean="0"/>
              <a:pPr/>
              <a:t>12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mtClean="0"/>
              <a:t>Are you ready for inspection?</a:t>
            </a:r>
          </a:p>
          <a:p>
            <a:pPr eaLnBrk="1" hangingPunct="1"/>
            <a:r>
              <a:rPr lang="en-US" altLang="en-US" smtClean="0"/>
              <a:t>1. Are you ready to appear before Christ, our high priest, for an inspection to determine whether or not you are clean or unclean?</a:t>
            </a:r>
          </a:p>
          <a:p>
            <a:pPr eaLnBrk="1" hangingPunct="1"/>
            <a:r>
              <a:rPr lang="en-US" altLang="en-US" smtClean="0"/>
              <a:t>2. We must all appear before the judgment seat of Christ – read verse</a:t>
            </a:r>
          </a:p>
          <a:p>
            <a:pPr eaLnBrk="1" hangingPunct="1"/>
            <a:r>
              <a:rPr lang="en-US" altLang="en-US" smtClean="0"/>
              <a:t>3. If Christ were to come today, would you be able to stand the test?</a:t>
            </a:r>
          </a:p>
          <a:p>
            <a:pPr eaLnBrk="1" hangingPunct="1"/>
            <a:r>
              <a:rPr lang="en-US" altLang="en-US" smtClean="0"/>
              <a:t>4. My leprous sinner friend, will you not come to Christ in humble faith and obedience?</a:t>
            </a: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7986A929-64CC-44B3-931C-731806EE0F02}" type="slidenum">
              <a:rPr lang="en-US" altLang="en-US" smtClean="0"/>
              <a:pPr/>
              <a:t>13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7D3CA25E-4624-45B7-8B7E-AC82A80D9926}" type="slidenum">
              <a:rPr lang="en-US" altLang="en-US" smtClean="0"/>
              <a:pPr/>
              <a:t>14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/>
              <a:t>I. THE MIRACLE</a:t>
            </a:r>
          </a:p>
          <a:p>
            <a:pPr eaLnBrk="1" hangingPunct="1">
              <a:defRPr/>
            </a:pPr>
            <a:r>
              <a:rPr lang="en-US" dirty="0" smtClean="0"/>
              <a:t>A. The leper's cry. Luke 5:12 “And it happened when He was in a certain city, that behold, a man who was full of leprosy saw Jesus; and he fell on his face and implored Him, saying, “Lord, if You are willing, You can make me clean.”</a:t>
            </a:r>
          </a:p>
          <a:p>
            <a:pPr marL="228600" indent="-228600" eaLnBrk="1" hangingPunct="1">
              <a:buFontTx/>
              <a:buAutoNum type="arabicPeriod"/>
              <a:defRPr/>
            </a:pPr>
            <a:r>
              <a:rPr lang="en-US" dirty="0" smtClean="0"/>
              <a:t>Picture </a:t>
            </a:r>
          </a:p>
          <a:p>
            <a:pPr eaLnBrk="1" hangingPunct="1">
              <a:defRPr/>
            </a:pPr>
            <a:r>
              <a:rPr lang="en-US" dirty="0" smtClean="0"/>
              <a:t>2. The severity of the disease: “Full of leprosy.” His body was literally covered.</a:t>
            </a:r>
          </a:p>
          <a:p>
            <a:pPr eaLnBrk="1" hangingPunct="1">
              <a:defRPr/>
            </a:pPr>
            <a:r>
              <a:rPr lang="en-US" dirty="0" smtClean="0"/>
              <a:t>3. His reverence: “Fell on his face.”</a:t>
            </a:r>
          </a:p>
          <a:p>
            <a:pPr eaLnBrk="1" hangingPunct="1">
              <a:defRPr/>
            </a:pPr>
            <a:r>
              <a:rPr lang="en-US" dirty="0" smtClean="0"/>
              <a:t>4. His doubt: “Lord, if you are willing.”</a:t>
            </a:r>
          </a:p>
          <a:p>
            <a:pPr eaLnBrk="1" hangingPunct="1">
              <a:defRPr/>
            </a:pPr>
            <a:r>
              <a:rPr lang="en-US" dirty="0" smtClean="0"/>
              <a:t>5. His confidence: “You can make me clean.”</a:t>
            </a:r>
            <a:endParaRPr lang="en-US" dirty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348780B6-0682-4AD2-971F-F4F5C934BDE7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mtClean="0"/>
              <a:t>The Lord's answer. v. 13 “Then He put out His hand and touched him, saying, “I am willing; be cleansed.” Immediately the leprosy left him.”</a:t>
            </a:r>
          </a:p>
          <a:p>
            <a:pPr eaLnBrk="1" hangingPunct="1"/>
            <a:r>
              <a:rPr lang="en-US" altLang="en-US" smtClean="0"/>
              <a:t>1. Jesus stretched forth his hand and touched the man; it was considered a dangerous thing to touch a leper; the leper was unclean, and the one who touched him became unclean, but Jesus touched him with the healing power.</a:t>
            </a:r>
          </a:p>
          <a:p>
            <a:pPr eaLnBrk="1" hangingPunct="1"/>
            <a:r>
              <a:rPr lang="en-US" altLang="en-US" smtClean="0"/>
              <a:t>2. Compassion: “He stretched forth his hand, and touched him, saying, I am willing.” The touch of the warm hand together with the assuring “I will” must have dismissed the leper's doubt.</a:t>
            </a:r>
          </a:p>
          <a:p>
            <a:pPr eaLnBrk="1" hangingPunct="1"/>
            <a:r>
              <a:rPr lang="en-US" altLang="en-US" smtClean="0"/>
              <a:t>3. The leper had thrown himself on the mercy of Jesus, and had faith strong enough to prostrate himself at the feet of Jesus; hence Jesus said, “I will.”</a:t>
            </a:r>
          </a:p>
          <a:p>
            <a:pPr eaLnBrk="1" hangingPunct="1"/>
            <a:r>
              <a:rPr lang="en-US" altLang="en-US" smtClean="0"/>
              <a:t>4. Power: “Be cleansed. Immediately the leprosy left him.”</a:t>
            </a:r>
          </a:p>
          <a:p>
            <a:pPr eaLnBrk="1" hangingPunct="1"/>
            <a:r>
              <a:rPr lang="en-US" altLang="en-US" smtClean="0"/>
              <a:t>5. There was no hysterical praying or behavior like most modern day fake healers.</a:t>
            </a:r>
          </a:p>
          <a:p>
            <a:pPr eaLnBrk="1" hangingPunct="1"/>
            <a:r>
              <a:rPr lang="en-US" altLang="en-US" smtClean="0"/>
              <a:t>6. The cure was instantaneous; the leprosy, the cause of his defilement, “departed from him” at the very moment that Jesus spoke.</a:t>
            </a: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CC61DA6A-276A-468F-A9C3-3117A2B027D2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mtClean="0"/>
              <a:t>The Lord's charge. Luke 5:14-15 “And He charged him to tell no one, “But go and show yourself to the priest, and make an offering for your cleansing, as a testimony to them, just as Moses commanded.”</a:t>
            </a:r>
          </a:p>
          <a:p>
            <a:pPr eaLnBrk="1" hangingPunct="1"/>
            <a:r>
              <a:rPr lang="en-US" altLang="en-US" smtClean="0"/>
              <a:t>1. Jesus frequently gave this prohibition.</a:t>
            </a:r>
          </a:p>
          <a:p>
            <a:pPr eaLnBrk="1" hangingPunct="1"/>
            <a:r>
              <a:rPr lang="en-US" altLang="en-US" smtClean="0"/>
              <a:t>2. There were 2 possible reasons:</a:t>
            </a:r>
          </a:p>
          <a:p>
            <a:pPr eaLnBrk="1" hangingPunct="1"/>
            <a:r>
              <a:rPr lang="en-US" altLang="en-US" smtClean="0"/>
              <a:t>a. Jesus did not wish to draw to Himself public attention and thus be hindered in His work of teaching.</a:t>
            </a:r>
          </a:p>
          <a:p>
            <a:pPr eaLnBrk="1" hangingPunct="1"/>
            <a:r>
              <a:rPr lang="en-US" altLang="en-US" smtClean="0"/>
              <a:t>b. The man's immediate duty was to “show himself to the priest.”</a:t>
            </a:r>
          </a:p>
          <a:p>
            <a:pPr eaLnBrk="1" hangingPunct="1"/>
            <a:r>
              <a:rPr lang="en-US" altLang="en-US" smtClean="0"/>
              <a:t>(1) Leviticus 14:2 “This shall be the law of the leper for the day of his cleansing: He shall be brought to the priest.”</a:t>
            </a:r>
          </a:p>
          <a:p>
            <a:pPr eaLnBrk="1" hangingPunct="1"/>
            <a:r>
              <a:rPr lang="en-US" altLang="en-US" smtClean="0"/>
              <a:t>(2) Leviticus 14:8-9 - rules to be cleansed from leprosy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64A72CAF-8C5F-4C99-BE26-D88EEE33F74B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9BBF2E3C-1590-495D-87BA-8CAC0D1CC52A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mtClean="0"/>
              <a:t>The Lord's withdrawal and prayer. Luke 5:16 “And He withdrew Himself into the wilderness, and prayed.”</a:t>
            </a:r>
          </a:p>
          <a:p>
            <a:pPr eaLnBrk="1" hangingPunct="1"/>
            <a:r>
              <a:rPr lang="en-US" altLang="en-US" smtClean="0"/>
              <a:t>1. To touch a leper rendered Jesus unclean</a:t>
            </a:r>
          </a:p>
          <a:p>
            <a:pPr eaLnBrk="1" hangingPunct="1"/>
            <a:r>
              <a:rPr lang="en-US" altLang="en-US" smtClean="0"/>
              <a:t>2. Jesus withdrew into the wilderness to spend his week of isolation for being unclean.</a:t>
            </a:r>
          </a:p>
          <a:p>
            <a:pPr eaLnBrk="1" hangingPunct="1"/>
            <a:r>
              <a:rPr lang="en-US" altLang="en-US" smtClean="0"/>
              <a:t>3. The verse does not say that his withdrawal was for the purpose of prayer but rather that he prayed during his withdrawal.</a:t>
            </a:r>
          </a:p>
          <a:p>
            <a:pPr eaLnBrk="1" hangingPunct="1"/>
            <a:r>
              <a:rPr lang="en-US" altLang="en-US" smtClean="0"/>
              <a:t>4. Jesus withdrew because of His uncleanness, but also to stem the tide of popularity that might cause a rebellion against Roman authorities in their rush to make Him their king.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CEDA8AA-03B7-4DF8-861B-0621F46071EB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b="1" smtClean="0"/>
              <a:t>THE DISEASE OF LEPROSY</a:t>
            </a:r>
          </a:p>
          <a:p>
            <a:pPr eaLnBrk="1" hangingPunct="1"/>
            <a:r>
              <a:rPr lang="en-US" altLang="en-US" smtClean="0"/>
              <a:t>A. Leprosy is a disease of the skin, and shows the corruption and impurity of the blood.</a:t>
            </a:r>
          </a:p>
          <a:p>
            <a:pPr eaLnBrk="1" hangingPunct="1"/>
            <a:r>
              <a:rPr lang="en-US" altLang="en-US" smtClean="0"/>
              <a:t>1. Leprosy was treated not only as a disease, but an uncleanness (Leviticus 13).</a:t>
            </a:r>
          </a:p>
          <a:p>
            <a:pPr eaLnBrk="1" hangingPunct="1"/>
            <a:r>
              <a:rPr lang="en-US" altLang="en-US" smtClean="0"/>
              <a:t>2. Leprosy was a living death.</a:t>
            </a:r>
          </a:p>
          <a:p>
            <a:pPr eaLnBrk="1" hangingPunct="1"/>
            <a:r>
              <a:rPr lang="en-US" altLang="en-US" smtClean="0"/>
              <a:t>3. Lepers might live for many years, but their lives would be years of indescribable misery.</a:t>
            </a:r>
          </a:p>
          <a:p>
            <a:pPr eaLnBrk="1" hangingPunct="1"/>
            <a:r>
              <a:rPr lang="en-US" altLang="en-US" smtClean="0"/>
              <a:t>4. Lepers might be so afflicted that their fingers and other members of their bodies would drop off one by one at the joint.</a:t>
            </a:r>
          </a:p>
          <a:p>
            <a:pPr eaLnBrk="1" hangingPunct="1"/>
            <a:r>
              <a:rPr lang="en-US" altLang="en-US" smtClean="0"/>
              <a:t>5. Leprosy was a disease for which there was no human cure – still no cure even today</a:t>
            </a:r>
          </a:p>
          <a:p>
            <a:pPr eaLnBrk="1" hangingPunct="1"/>
            <a:r>
              <a:rPr lang="en-US" altLang="en-US" smtClean="0"/>
              <a:t>a. It is fearful and contagious</a:t>
            </a:r>
          </a:p>
          <a:p>
            <a:pPr eaLnBrk="1" hangingPunct="1"/>
            <a:r>
              <a:rPr lang="en-US" altLang="en-US" smtClean="0"/>
              <a:t>b. And it spreads all over your body</a:t>
            </a:r>
          </a:p>
          <a:p>
            <a:pPr eaLnBrk="1" hangingPunct="1"/>
            <a:r>
              <a:rPr lang="en-US" altLang="en-US" smtClean="0"/>
              <a:t>6. The disease of leprosy makes its appearance first upon the skin, in the shape of certain spots, small at the outset and of a reddish color, but gradually increasing in size, and presenting a white, scaly, shining aspect.</a:t>
            </a:r>
          </a:p>
          <a:p>
            <a:pPr eaLnBrk="1" hangingPunct="1"/>
            <a:r>
              <a:rPr lang="en-US" altLang="en-US" smtClean="0"/>
              <a:t>a. After a time the spots spread over the whole body, “the hair falls from the head and eye-brows; the nails loosen, decay, and drop off; joint after joint of</a:t>
            </a:r>
          </a:p>
          <a:p>
            <a:pPr eaLnBrk="1" hangingPunct="1"/>
            <a:r>
              <a:rPr lang="en-US" altLang="en-US" smtClean="0"/>
              <a:t>the fingers and toes shrink up and slowly fall away.</a:t>
            </a:r>
          </a:p>
          <a:p>
            <a:pPr eaLnBrk="1" hangingPunct="1"/>
            <a:r>
              <a:rPr lang="en-US" altLang="en-US" smtClean="0"/>
              <a:t>b. The gums are absorbed, and the teeth disappear.</a:t>
            </a:r>
          </a:p>
          <a:p>
            <a:pPr eaLnBrk="1" hangingPunct="1"/>
            <a:r>
              <a:rPr lang="en-US" altLang="en-US" smtClean="0"/>
              <a:t>c. The nose, the eyes, and the tongue are slowly consumed, and finally, the victim sinks into the earth and disappears, while medicine has</a:t>
            </a:r>
          </a:p>
          <a:p>
            <a:pPr eaLnBrk="1" hangingPunct="1"/>
            <a:r>
              <a:rPr lang="en-US" altLang="en-US" smtClean="0"/>
              <a:t>no power to help the victim</a:t>
            </a:r>
          </a:p>
          <a:p>
            <a:pPr eaLnBrk="1" hangingPunct="1"/>
            <a:r>
              <a:rPr lang="en-US" altLang="en-US" smtClean="0"/>
              <a:t>7. So it was in fact a living death. How horrible and how hopeless the picture!</a:t>
            </a:r>
          </a:p>
          <a:p>
            <a:pPr eaLnBrk="1" hangingPunct="1"/>
            <a:r>
              <a:rPr lang="en-US" altLang="en-US" smtClean="0"/>
              <a:t>8. In this lesson, Jesus came face to face with a man afflicted with this dreadful disease.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C09CEEFA-34A6-4C7B-B649-5025584290DE}" type="slidenum">
              <a:rPr lang="en-US" altLang="en-US" smtClean="0"/>
              <a:pPr/>
              <a:t>7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b="1" u="sng" smtClean="0"/>
              <a:t>Leprosy Has Similarities To Sin</a:t>
            </a:r>
          </a:p>
          <a:p>
            <a:pPr eaLnBrk="1" hangingPunct="1"/>
            <a:r>
              <a:rPr lang="en-US" altLang="en-US" smtClean="0"/>
              <a:t>1. Leprosy dwells in the corruption and impurity of the blood, while sin dwells in the moral defilement of the nature of human beings.</a:t>
            </a:r>
          </a:p>
          <a:p>
            <a:pPr eaLnBrk="1" hangingPunct="1"/>
            <a:r>
              <a:rPr lang="en-US" altLang="en-US" smtClean="0"/>
              <a:t>2. Leprosy is contagious. So is sin - 1 Corinthians 15:33 “Be not deceived: Evil companionships corrupt good morals.”</a:t>
            </a:r>
          </a:p>
          <a:p>
            <a:pPr eaLnBrk="1" hangingPunct="1"/>
            <a:r>
              <a:rPr lang="en-US" altLang="en-US" smtClean="0"/>
              <a:t>3. Leprosy is of a spreading nature. So does sin - 2 Tim. 3:13 “But evil men and impostors will grow worse and worse, deceiving and being deceived.”</a:t>
            </a:r>
          </a:p>
          <a:p>
            <a:pPr eaLnBrk="1" hangingPunct="1"/>
            <a:r>
              <a:rPr lang="en-US" altLang="en-US" smtClean="0"/>
              <a:t>a. Sin defiles the whole of a person,</a:t>
            </a:r>
          </a:p>
          <a:p>
            <a:pPr eaLnBrk="1" hangingPunct="1"/>
            <a:r>
              <a:rPr lang="en-US" altLang="en-US" smtClean="0"/>
              <a:t>b. Sin affects body, soul, and spirit.</a:t>
            </a:r>
          </a:p>
          <a:p>
            <a:pPr eaLnBrk="1" hangingPunct="1"/>
            <a:r>
              <a:rPr lang="en-US" altLang="en-US" smtClean="0"/>
              <a:t>4. Leprosy is exceedingly painful and loathsome.</a:t>
            </a:r>
          </a:p>
          <a:p>
            <a:pPr eaLnBrk="1" hangingPunct="1"/>
            <a:r>
              <a:rPr lang="en-US" altLang="en-US" smtClean="0"/>
              <a:t>a. Sin is a hard master.</a:t>
            </a:r>
          </a:p>
          <a:p>
            <a:pPr eaLnBrk="1" hangingPunct="1"/>
            <a:r>
              <a:rPr lang="en-US" altLang="en-US" smtClean="0"/>
              <a:t>b. It brings pain, and it makes the person vile and loathsome</a:t>
            </a:r>
          </a:p>
          <a:p>
            <a:pPr eaLnBrk="1" hangingPunct="1"/>
            <a:r>
              <a:rPr lang="en-US" altLang="en-US" smtClean="0"/>
              <a:t>(1) Proverbs 13: 15 “The way of transgressors is hard.”</a:t>
            </a:r>
          </a:p>
          <a:p>
            <a:pPr eaLnBrk="1" hangingPunct="1"/>
            <a:r>
              <a:rPr lang="en-US" altLang="en-US" smtClean="0"/>
              <a:t>(2) Numbers 32:23 “and be sure your sins will find you out.”</a:t>
            </a:r>
          </a:p>
          <a:p>
            <a:pPr eaLnBrk="1" hangingPunct="1"/>
            <a:r>
              <a:rPr lang="en-US" altLang="en-US" smtClean="0"/>
              <a:t>(3) Galatians 6:7 “Be not deceived; God is not mocked: for whatsoever a man sows, that shall he also reap.”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0A4F2D63-5D0B-4C13-9C56-377CB2297DEE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mtClean="0"/>
              <a:t>1. Leprosy is incurable by humans</a:t>
            </a:r>
          </a:p>
          <a:p>
            <a:pPr eaLnBrk="1" hangingPunct="1"/>
            <a:r>
              <a:rPr lang="en-US" altLang="en-US" smtClean="0"/>
              <a:t>a. Sin is incurable except through Christ</a:t>
            </a:r>
          </a:p>
          <a:p>
            <a:pPr eaLnBrk="1" hangingPunct="1"/>
            <a:r>
              <a:rPr lang="en-US" altLang="en-US" smtClean="0"/>
              <a:t>b. Eph. 2:8-9 “For by grace you have been saved through faith, and that not of yourselves; </a:t>
            </a:r>
            <a:r>
              <a:rPr lang="en-US" altLang="en-US" i="1" smtClean="0"/>
              <a:t>it is</a:t>
            </a:r>
            <a:r>
              <a:rPr lang="en-US" altLang="en-US" smtClean="0"/>
              <a:t> the gift of God”</a:t>
            </a:r>
          </a:p>
          <a:p>
            <a:pPr eaLnBrk="1" hangingPunct="1"/>
            <a:r>
              <a:rPr lang="en-US" altLang="en-US" smtClean="0"/>
              <a:t>2. Lepers were excluded from the society of the healthy.</a:t>
            </a:r>
          </a:p>
          <a:p>
            <a:pPr eaLnBrk="1" hangingPunct="1"/>
            <a:r>
              <a:rPr lang="en-US" altLang="en-US" smtClean="0"/>
              <a:t>a. Sinners are excluded from communion of God and his saints.</a:t>
            </a:r>
          </a:p>
          <a:p>
            <a:pPr eaLnBrk="1" hangingPunct="1"/>
            <a:r>
              <a:rPr lang="en-US" altLang="en-US" smtClean="0"/>
              <a:t>(1) Sin caused our first parents (Adam &amp; Eve) to be cast out of Paradise - Genesis 3</a:t>
            </a:r>
          </a:p>
          <a:p>
            <a:pPr eaLnBrk="1" hangingPunct="1"/>
            <a:r>
              <a:rPr lang="en-US" altLang="en-US" smtClean="0"/>
              <a:t>(2) Sin caused the wicked angels to be cast out of heaven - 2 Peter 2</a:t>
            </a:r>
          </a:p>
          <a:p>
            <a:pPr eaLnBrk="1" hangingPunct="1"/>
            <a:r>
              <a:rPr lang="en-US" altLang="en-US" smtClean="0"/>
              <a:t>(3) Sin makes it necessary for the church to withdraw fellowship from its ungodly members </a:t>
            </a:r>
          </a:p>
          <a:p>
            <a:pPr eaLnBrk="1" hangingPunct="1"/>
            <a:r>
              <a:rPr lang="en-US" altLang="en-US" smtClean="0"/>
              <a:t>b. Sin will keep many out of heaven </a:t>
            </a:r>
            <a:r>
              <a:rPr lang="en-US" altLang="en-US" b="1" smtClean="0"/>
              <a:t>(CLICK)</a:t>
            </a:r>
          </a:p>
          <a:p>
            <a:pPr eaLnBrk="1" hangingPunct="1"/>
            <a:r>
              <a:rPr lang="en-US" altLang="en-US" smtClean="0"/>
              <a:t>(1) Revelation 21:27 “But there shall by no means enter it anything that</a:t>
            </a:r>
          </a:p>
          <a:p>
            <a:pPr eaLnBrk="1" hangingPunct="1"/>
            <a:r>
              <a:rPr lang="en-US" altLang="en-US" smtClean="0"/>
              <a:t>defiles, or causes an abomination or a lie, but only those who are written</a:t>
            </a:r>
          </a:p>
          <a:p>
            <a:pPr eaLnBrk="1" hangingPunct="1"/>
            <a:r>
              <a:rPr lang="en-US" altLang="en-US" smtClean="0"/>
              <a:t>in the Lamb's Book of Life.”</a:t>
            </a:r>
          </a:p>
          <a:p>
            <a:pPr eaLnBrk="1" hangingPunct="1"/>
            <a:r>
              <a:rPr lang="en-US" altLang="en-US" smtClean="0"/>
              <a:t>(2) Revelation 21:8 “But the cowardly, unbelieving, abominable, murderers,</a:t>
            </a:r>
          </a:p>
          <a:p>
            <a:pPr eaLnBrk="1" hangingPunct="1"/>
            <a:r>
              <a:rPr lang="en-US" altLang="en-US" smtClean="0"/>
              <a:t>sexually immoral, sorcerers, idolaters, and all liars shall have their part in</a:t>
            </a:r>
          </a:p>
          <a:p>
            <a:pPr eaLnBrk="1" hangingPunct="1"/>
            <a:r>
              <a:rPr lang="en-US" altLang="en-US" smtClean="0"/>
              <a:t>the lake which burns with fire and brimstone, which is the second death.”</a:t>
            </a:r>
          </a:p>
          <a:p>
            <a:pPr eaLnBrk="1" hangingPunct="1"/>
            <a:r>
              <a:rPr lang="en-US" altLang="en-US" smtClean="0"/>
              <a:t>(3) Galatians 5:19 - 21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BF6729FE-99CA-4190-8B37-F51E4D4F150A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D4C95-91B3-4399-BBDE-D571773A9E63}" type="datetimeFigureOut">
              <a:rPr lang="en-US"/>
              <a:pPr>
                <a:defRPr/>
              </a:pPr>
              <a:t>3/5/2016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F0801-0DE7-408E-9EBF-D550232CC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677124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1C7CE-7179-4A04-9506-CD4B1B3BC604}" type="datetimeFigureOut">
              <a:rPr lang="en-US"/>
              <a:pPr>
                <a:defRPr/>
              </a:pPr>
              <a:t>3/5/2016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A7688-9A81-4D9D-B449-339165F492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908828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DE045-E98B-4C89-98D1-EA48F7CEECC8}" type="datetimeFigureOut">
              <a:rPr lang="en-US"/>
              <a:pPr>
                <a:defRPr/>
              </a:pPr>
              <a:t>3/5/2016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337D8-7A62-46CE-92F6-EDF16DD914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953846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D039EDA-77A0-4E03-8FD2-C510302078DD}" type="datetimeFigureOut">
              <a:rPr lang="en-US"/>
              <a:pPr>
                <a:defRPr/>
              </a:pPr>
              <a:t>3/5/2016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A557052-1F81-4C91-894E-D8EDCEB7E9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165702"/>
      </p:ext>
    </p:extLst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38BAD0B-7B13-4E92-8A88-CBE027A77028}" type="datetimeFigureOut">
              <a:rPr lang="en-US"/>
              <a:pPr>
                <a:defRPr/>
              </a:pPr>
              <a:t>3/5/2016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4F0E5AB-EC5F-487D-9678-0125D8CD2A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064044"/>
      </p:ext>
    </p:extLst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A4EDBA6C-7E83-4A5A-97D3-E9E0210A5553}" type="datetimeFigureOut">
              <a:rPr lang="en-US"/>
              <a:pPr>
                <a:defRPr/>
              </a:pPr>
              <a:t>3/5/2016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586A808-EC89-4D54-9C5F-121AD7AE45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493862"/>
      </p:ext>
    </p:extLst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E7097D2-B4BD-4EE3-A3A0-BBB94CB22D5C}" type="datetimeFigureOut">
              <a:rPr lang="en-US"/>
              <a:pPr>
                <a:defRPr/>
              </a:pPr>
              <a:t>3/5/2016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BC26590-64DF-4836-A860-346E223B13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958902"/>
      </p:ext>
    </p:extLst>
  </p:cSld>
  <p:clrMapOvr>
    <a:masterClrMapping/>
  </p:clrMapOvr>
  <p:transition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631FD7DE-16F5-43FD-BCD2-D9E55AE86088}" type="datetimeFigureOut">
              <a:rPr lang="en-US"/>
              <a:pPr>
                <a:defRPr/>
              </a:pPr>
              <a:t>3/5/2016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0CE8B4A-53A2-4845-8A85-78606F2379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072983"/>
      </p:ext>
    </p:extLst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2951DEF-C163-41E7-B2FF-8389284273B6}" type="datetimeFigureOut">
              <a:rPr lang="en-US"/>
              <a:pPr>
                <a:defRPr/>
              </a:pPr>
              <a:t>3/5/2016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89B16BF-9446-4A14-B1D4-B0421B052F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198937"/>
      </p:ext>
    </p:extLst>
  </p:cSld>
  <p:clrMapOvr>
    <a:masterClrMapping/>
  </p:clrMapOvr>
  <p:transition spd="slow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D9739CD-B956-441A-BADB-61561CDD38E0}" type="datetimeFigureOut">
              <a:rPr lang="en-US"/>
              <a:pPr>
                <a:defRPr/>
              </a:pPr>
              <a:t>3/5/2016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A0406F06-4AD9-4D9B-801C-E04068ED05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995766"/>
      </p:ext>
    </p:extLst>
  </p:cSld>
  <p:clrMapOvr>
    <a:masterClrMapping/>
  </p:clrMapOvr>
  <p:transition spd="slow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594D4D1-FCBD-4A78-8DD6-D624A0E697E0}" type="datetimeFigureOut">
              <a:rPr lang="en-US"/>
              <a:pPr>
                <a:defRPr/>
              </a:pPr>
              <a:t>3/5/2016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62A544D-74E8-46B1-AA66-A716B2D373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362232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7AC91-0D06-4E09-B577-4A2F1DE55558}" type="datetimeFigureOut">
              <a:rPr lang="en-US"/>
              <a:pPr>
                <a:defRPr/>
              </a:pPr>
              <a:t>3/5/2016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45899-FFC2-451D-999D-9FE3DFBC39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79088"/>
      </p:ext>
    </p:extLst>
  </p:cSld>
  <p:clrMapOvr>
    <a:masterClrMapping/>
  </p:clrMapOvr>
  <p:transition spd="slow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82BD9BF-364C-425B-A71C-C1A4C175103D}" type="datetimeFigureOut">
              <a:rPr lang="en-US"/>
              <a:pPr>
                <a:defRPr/>
              </a:pPr>
              <a:t>3/5/2016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A2B9E69-6431-47D4-8D8B-7A7C72ABD4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348144"/>
      </p:ext>
    </p:extLst>
  </p:cSld>
  <p:clrMapOvr>
    <a:masterClrMapping/>
  </p:clrMapOvr>
  <p:transition spd="slow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B5F0A2D-0DE5-4A7A-BB02-EB046A0B0EC0}" type="datetimeFigureOut">
              <a:rPr lang="en-US"/>
              <a:pPr>
                <a:defRPr/>
              </a:pPr>
              <a:t>3/5/2016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3D595398-C919-4A89-AF60-085303421C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437853"/>
      </p:ext>
    </p:extLst>
  </p:cSld>
  <p:clrMapOvr>
    <a:masterClrMapping/>
  </p:clrMapOvr>
  <p:transition spd="slow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4C2563D-ACBE-450C-8C0C-4FE7EF81A64E}" type="datetimeFigureOut">
              <a:rPr lang="en-US"/>
              <a:pPr>
                <a:defRPr/>
              </a:pPr>
              <a:t>3/5/2016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3DDA9132-CF50-4683-BAEF-EC18930557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280204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57DA5-CA4F-497D-B579-AEE281C5EFDF}" type="datetimeFigureOut">
              <a:rPr lang="en-US"/>
              <a:pPr>
                <a:defRPr/>
              </a:pPr>
              <a:t>3/5/2016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3426E-F614-40BD-B1B2-3CF8C0303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798368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1BB45-D531-4A19-BB06-2FBF0A6581C8}" type="datetimeFigureOut">
              <a:rPr lang="en-US"/>
              <a:pPr>
                <a:defRPr/>
              </a:pPr>
              <a:t>3/5/2016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17781-2452-41BC-B426-AA7BCFF46D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471879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98AC2-5A0A-4707-80B3-D0CDC5307D91}" type="datetimeFigureOut">
              <a:rPr lang="en-US"/>
              <a:pPr>
                <a:defRPr/>
              </a:pPr>
              <a:t>3/5/2016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4BBAB-7CAF-4471-AD69-3F258303F6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085734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1DE43-C8DA-47BE-881A-03499993BC07}" type="datetimeFigureOut">
              <a:rPr lang="en-US"/>
              <a:pPr>
                <a:defRPr/>
              </a:pPr>
              <a:t>3/5/2016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41AF1-3C2B-49F5-A4F7-D03A8474AC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990751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E4411-7ED5-425E-8FA2-13893F15AD71}" type="datetimeFigureOut">
              <a:rPr lang="en-US"/>
              <a:pPr>
                <a:defRPr/>
              </a:pPr>
              <a:t>3/5/2016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0DB27-D5A5-4A65-BC4D-7CB3861F79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01529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1A7D6-B1ED-41BB-A46E-F4E7BB921F33}" type="datetimeFigureOut">
              <a:rPr lang="en-US"/>
              <a:pPr>
                <a:defRPr/>
              </a:pPr>
              <a:t>3/5/2016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F17BD-C3EC-4BD8-9C4B-2964BEFA2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967010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45CF6-554C-4D97-8D62-AD639221A3E0}" type="datetimeFigureOut">
              <a:rPr lang="en-US"/>
              <a:pPr>
                <a:defRPr/>
              </a:pPr>
              <a:t>3/5/2016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33151-DDC0-448C-82EB-A6A630F728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939595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91025D-990B-40E5-BAE9-66BD78685248}" type="datetimeFigureOut">
              <a:rPr lang="en-US"/>
              <a:pPr>
                <a:defRPr/>
              </a:pPr>
              <a:t>3/5/2016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CB85491-C120-4F18-9C8E-3ED64B156C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59" r:id="rId1"/>
    <p:sldLayoutId id="2147483960" r:id="rId2"/>
    <p:sldLayoutId id="2147483961" r:id="rId3"/>
    <p:sldLayoutId id="2147483962" r:id="rId4"/>
    <p:sldLayoutId id="2147483963" r:id="rId5"/>
    <p:sldLayoutId id="2147483964" r:id="rId6"/>
    <p:sldLayoutId id="2147483965" r:id="rId7"/>
    <p:sldLayoutId id="2147483966" r:id="rId8"/>
    <p:sldLayoutId id="2147483967" r:id="rId9"/>
    <p:sldLayoutId id="2147483968" r:id="rId10"/>
    <p:sldLayoutId id="2147483969" r:id="rId11"/>
  </p:sldLayoutIdLst>
  <p:transition spd="slow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white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A2A9413-84E5-4BA0-BF0A-9ECD807B85CD}" type="datetimeFigureOut">
              <a:rPr lang="en-US"/>
              <a:pPr>
                <a:defRPr/>
              </a:pPr>
              <a:t>3/5/2016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white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white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2E5D2C3-8F5B-47C4-9FCA-18497E90FD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transition spd="slow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155" y="-26895"/>
            <a:ext cx="8826455" cy="116955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7000" b="1" spc="50" dirty="0">
                <a:ln w="22225">
                  <a:solidFill>
                    <a:schemeClr val="tx1"/>
                  </a:solidFill>
                </a:ln>
                <a:gradFill>
                  <a:gsLst>
                    <a:gs pos="95000">
                      <a:srgbClr val="FF0000"/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The Leper Cleansed</a:t>
            </a:r>
          </a:p>
        </p:txBody>
      </p:sp>
      <p:sp>
        <p:nvSpPr>
          <p:cNvPr id="14339" name="TextBox 2"/>
          <p:cNvSpPr txBox="1">
            <a:spLocks noChangeArrowheads="1"/>
          </p:cNvSpPr>
          <p:nvPr/>
        </p:nvSpPr>
        <p:spPr bwMode="auto">
          <a:xfrm>
            <a:off x="2133600" y="1295400"/>
            <a:ext cx="5257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FF00"/>
                </a:solidFill>
              </a:rPr>
              <a:t>Luke 5:12-16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evel 1"/>
          <p:cNvSpPr/>
          <p:nvPr/>
        </p:nvSpPr>
        <p:spPr>
          <a:xfrm>
            <a:off x="228600" y="152400"/>
            <a:ext cx="8686800" cy="838200"/>
          </a:xfrm>
          <a:prstGeom prst="bevel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3600" b="1" dirty="0">
                <a:solidFill>
                  <a:schemeClr val="bg1"/>
                </a:solidFill>
              </a:rPr>
              <a:t>Cure of Leprosy – Type of Salvation</a:t>
            </a:r>
          </a:p>
        </p:txBody>
      </p:sp>
      <p:sp>
        <p:nvSpPr>
          <p:cNvPr id="23555" name="TextBox 2"/>
          <p:cNvSpPr txBox="1">
            <a:spLocks noChangeArrowheads="1"/>
          </p:cNvSpPr>
          <p:nvPr/>
        </p:nvSpPr>
        <p:spPr bwMode="auto">
          <a:xfrm>
            <a:off x="0" y="1612900"/>
            <a:ext cx="4419600" cy="443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>
                <a:latin typeface="Arial Narrow" pitchFamily="34" charset="0"/>
              </a:rPr>
              <a:t>Must come to Jesus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>
                <a:latin typeface="Arial Narrow" pitchFamily="34" charset="0"/>
              </a:rPr>
              <a:t>Had heard of Jesus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>
                <a:latin typeface="Arial Narrow" pitchFamily="34" charset="0"/>
              </a:rPr>
              <a:t>Conscious of his disease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>
                <a:latin typeface="Arial Narrow" pitchFamily="34" charset="0"/>
              </a:rPr>
              <a:t>Had faith in Jesus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>
                <a:latin typeface="Arial Narrow" pitchFamily="34" charset="0"/>
              </a:rPr>
              <a:t>Humbled himself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>
                <a:latin typeface="Arial Narrow" pitchFamily="34" charset="0"/>
              </a:rPr>
              <a:t>Jesus had compassion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1080052"/>
            <a:ext cx="2390398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6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The Leper</a:t>
            </a:r>
          </a:p>
        </p:txBody>
      </p:sp>
      <p:sp>
        <p:nvSpPr>
          <p:cNvPr id="23557" name="TextBox 4"/>
          <p:cNvSpPr txBox="1">
            <a:spLocks noChangeArrowheads="1"/>
          </p:cNvSpPr>
          <p:nvPr/>
        </p:nvSpPr>
        <p:spPr bwMode="auto">
          <a:xfrm>
            <a:off x="4572000" y="1600200"/>
            <a:ext cx="48768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>
                <a:latin typeface="Arial Narrow" pitchFamily="34" charset="0"/>
              </a:rPr>
              <a:t>Must come to Jesus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>
                <a:latin typeface="Arial Narrow" pitchFamily="34" charset="0"/>
              </a:rPr>
              <a:t>Must hear of Jesus </a:t>
            </a:r>
            <a:endParaRPr lang="en-US" altLang="en-US" b="1">
              <a:solidFill>
                <a:srgbClr val="00FFFF"/>
              </a:solidFill>
              <a:latin typeface="Arial Narrow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>
                <a:latin typeface="Arial Narrow" pitchFamily="34" charset="0"/>
              </a:rPr>
              <a:t>Conscious of sins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>
                <a:latin typeface="Arial Narrow" pitchFamily="34" charset="0"/>
              </a:rPr>
              <a:t>Faith Jesus can save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>
                <a:latin typeface="Arial Narrow" pitchFamily="34" charset="0"/>
              </a:rPr>
              <a:t>Humbled – repent and obey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>
                <a:latin typeface="Arial Narrow" pitchFamily="34" charset="0"/>
              </a:rPr>
              <a:t>Jesus has compassion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5181600" y="1066799"/>
            <a:ext cx="2569935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6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The Sinner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evel 1"/>
          <p:cNvSpPr/>
          <p:nvPr/>
        </p:nvSpPr>
        <p:spPr>
          <a:xfrm>
            <a:off x="228600" y="152400"/>
            <a:ext cx="8686800" cy="838200"/>
          </a:xfrm>
          <a:prstGeom prst="bevel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3600" b="1" dirty="0">
                <a:solidFill>
                  <a:schemeClr val="bg1"/>
                </a:solidFill>
              </a:rPr>
              <a:t>Cure of Leprosy – Type of Salvation</a:t>
            </a:r>
          </a:p>
        </p:txBody>
      </p:sp>
      <p:sp>
        <p:nvSpPr>
          <p:cNvPr id="24579" name="TextBox 2"/>
          <p:cNvSpPr txBox="1">
            <a:spLocks noChangeArrowheads="1"/>
          </p:cNvSpPr>
          <p:nvPr/>
        </p:nvSpPr>
        <p:spPr bwMode="auto">
          <a:xfrm>
            <a:off x="0" y="1600200"/>
            <a:ext cx="3962400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>
                <a:latin typeface="Arial Narrow" pitchFamily="34" charset="0"/>
              </a:rPr>
              <a:t>Tell no one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n-US" b="1">
              <a:latin typeface="Arial Narrow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>
                <a:latin typeface="Arial Narrow" pitchFamily="34" charset="0"/>
              </a:rPr>
              <a:t>Joy compelled him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n-US" b="1">
              <a:latin typeface="Arial Narrow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>
                <a:latin typeface="Arial Narrow" pitchFamily="34" charset="0"/>
              </a:rPr>
              <a:t>Show himself to priest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1066800"/>
            <a:ext cx="2390398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6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The Leper</a:t>
            </a:r>
          </a:p>
        </p:txBody>
      </p:sp>
      <p:sp>
        <p:nvSpPr>
          <p:cNvPr id="24581" name="TextBox 4"/>
          <p:cNvSpPr txBox="1">
            <a:spLocks noChangeArrowheads="1"/>
          </p:cNvSpPr>
          <p:nvPr/>
        </p:nvSpPr>
        <p:spPr bwMode="auto">
          <a:xfrm>
            <a:off x="4724400" y="1600200"/>
            <a:ext cx="4419600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>
                <a:latin typeface="Arial Narrow" pitchFamily="34" charset="0"/>
              </a:rPr>
              <a:t>Tell everyone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n-US" b="1">
              <a:latin typeface="Arial Narrow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>
                <a:latin typeface="Arial Narrow" pitchFamily="34" charset="0"/>
              </a:rPr>
              <a:t>Joy of salvation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n-US" b="1">
              <a:latin typeface="Arial Narrow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>
                <a:latin typeface="Arial Narrow" pitchFamily="34" charset="0"/>
              </a:rPr>
              <a:t>Inspection of Christ</a:t>
            </a:r>
          </a:p>
        </p:txBody>
      </p:sp>
      <p:sp>
        <p:nvSpPr>
          <p:cNvPr id="6" name="Rectangle 5"/>
          <p:cNvSpPr/>
          <p:nvPr/>
        </p:nvSpPr>
        <p:spPr>
          <a:xfrm>
            <a:off x="4953000" y="1066800"/>
            <a:ext cx="2569935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6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The Sinner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evel 1"/>
          <p:cNvSpPr/>
          <p:nvPr/>
        </p:nvSpPr>
        <p:spPr>
          <a:xfrm>
            <a:off x="800100" y="0"/>
            <a:ext cx="7620000" cy="990600"/>
          </a:xfrm>
          <a:prstGeom prst="bevel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400" b="1" dirty="0">
                <a:solidFill>
                  <a:schemeClr val="bg1"/>
                </a:solidFill>
              </a:rPr>
              <a:t>Lessons We can Learn</a:t>
            </a:r>
          </a:p>
        </p:txBody>
      </p:sp>
      <p:sp>
        <p:nvSpPr>
          <p:cNvPr id="26627" name="TextBox 2"/>
          <p:cNvSpPr txBox="1">
            <a:spLocks noChangeArrowheads="1"/>
          </p:cNvSpPr>
          <p:nvPr/>
        </p:nvSpPr>
        <p:spPr bwMode="auto">
          <a:xfrm>
            <a:off x="0" y="1295400"/>
            <a:ext cx="9144000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/>
              <a:t>Sin is the leprosy of the soul</a:t>
            </a:r>
          </a:p>
          <a:p>
            <a:pPr marL="457200" indent="-457200"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/>
              <a:t>Jesus is willing and able to save</a:t>
            </a:r>
          </a:p>
          <a:p>
            <a:pPr marL="457200" indent="-457200"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/>
              <a:t>To save the sinner we must touch His blood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dirty="0" smtClean="0"/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b="1" dirty="0" smtClean="0">
              <a:solidFill>
                <a:srgbClr val="FFFF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dirty="0" smtClean="0"/>
              <a:t>“How much more shall the </a:t>
            </a:r>
            <a:r>
              <a:rPr lang="en-US" altLang="en-US" u="sng" dirty="0" smtClean="0"/>
              <a:t>blood of Christ</a:t>
            </a:r>
            <a:r>
              <a:rPr lang="en-US" altLang="en-US" dirty="0" smtClean="0"/>
              <a:t>, who through the eternal Spirit offered himself without spot to God, purge your conscience from dead works to serve the living God?”										</a:t>
            </a:r>
            <a:r>
              <a:rPr lang="en-US" altLang="en-US" b="1" dirty="0">
                <a:solidFill>
                  <a:srgbClr val="FFFF00"/>
                </a:solidFill>
              </a:rPr>
              <a:t> Heb. 9:14 </a:t>
            </a:r>
            <a:endParaRPr lang="en-US" alt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5313" y="59635"/>
            <a:ext cx="764824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Ready for Inspection?</a:t>
            </a:r>
          </a:p>
        </p:txBody>
      </p:sp>
      <p:sp>
        <p:nvSpPr>
          <p:cNvPr id="27651" name="TextBox 2"/>
          <p:cNvSpPr txBox="1">
            <a:spLocks noChangeArrowheads="1"/>
          </p:cNvSpPr>
          <p:nvPr/>
        </p:nvSpPr>
        <p:spPr bwMode="auto">
          <a:xfrm>
            <a:off x="152400" y="1371600"/>
            <a:ext cx="89916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/>
              <a:t>To determine if you are clean or unclean</a:t>
            </a:r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endParaRPr lang="en-US" altLang="en-US" dirty="0" smtClean="0"/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/>
              <a:t>Must appear before the judgment bar of Christ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b="1" dirty="0" smtClean="0">
                <a:solidFill>
                  <a:srgbClr val="FFFF00"/>
                </a:solidFill>
              </a:rPr>
              <a:t>	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en-US" b="1" dirty="0" smtClean="0">
              <a:solidFill>
                <a:srgbClr val="FFFF00"/>
              </a:solidFill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b="1" dirty="0" smtClean="0">
                <a:solidFill>
                  <a:srgbClr val="FFFF00"/>
                </a:solidFill>
              </a:rPr>
              <a:t>2 Cor. 5:10   </a:t>
            </a:r>
            <a:r>
              <a:rPr lang="en-US" altLang="en-US" dirty="0" smtClean="0"/>
              <a:t>“For we must all appear before the judgment seat of Christ; that every one may receive the things done in his body, according to that he has done, whether it be good or bad.”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4"/>
          <p:cNvGrpSpPr>
            <a:grpSpLocks/>
          </p:cNvGrpSpPr>
          <p:nvPr/>
        </p:nvGrpSpPr>
        <p:grpSpPr bwMode="auto">
          <a:xfrm>
            <a:off x="-1447800" y="152400"/>
            <a:ext cx="12268200" cy="1676400"/>
            <a:chOff x="-1008" y="0"/>
            <a:chExt cx="7728" cy="1056"/>
          </a:xfrm>
        </p:grpSpPr>
        <p:pic>
          <p:nvPicPr>
            <p:cNvPr id="27670" name="Picture 5" descr="so01898_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008" y="0"/>
              <a:ext cx="7728" cy="1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Text Box 6"/>
            <p:cNvSpPr txBox="1">
              <a:spLocks noChangeArrowheads="1"/>
            </p:cNvSpPr>
            <p:nvPr/>
          </p:nvSpPr>
          <p:spPr bwMode="auto">
            <a:xfrm>
              <a:off x="336" y="240"/>
              <a:ext cx="5184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60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empus Sans ITC" pitchFamily="82" charset="0"/>
                  <a:cs typeface="Arial" pitchFamily="34" charset="0"/>
                </a:rPr>
                <a:t>Salvation	</a:t>
              </a:r>
            </a:p>
          </p:txBody>
        </p:sp>
        <p:sp>
          <p:nvSpPr>
            <p:cNvPr id="27672" name="Text Box 7"/>
            <p:cNvSpPr txBox="1">
              <a:spLocks noChangeArrowheads="1"/>
            </p:cNvSpPr>
            <p:nvPr/>
          </p:nvSpPr>
          <p:spPr bwMode="auto">
            <a:xfrm>
              <a:off x="1056" y="624"/>
              <a:ext cx="340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endParaRPr lang="en-US" altLang="en-US" sz="3600">
                <a:latin typeface="Tempus Sans ITC" pitchFamily="82" charset="0"/>
              </a:endParaRPr>
            </a:p>
          </p:txBody>
        </p:sp>
      </p:grp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304800" y="2590800"/>
            <a:ext cx="8991600" cy="579438"/>
            <a:chOff x="96" y="1660"/>
            <a:chExt cx="5856" cy="365"/>
          </a:xfrm>
        </p:grpSpPr>
        <p:sp>
          <p:nvSpPr>
            <p:cNvPr id="27668" name="Text Box 10"/>
            <p:cNvSpPr txBox="1">
              <a:spLocks noChangeArrowheads="1"/>
            </p:cNvSpPr>
            <p:nvPr/>
          </p:nvSpPr>
          <p:spPr bwMode="auto">
            <a:xfrm>
              <a:off x="480" y="1660"/>
              <a:ext cx="547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b="1">
                  <a:latin typeface="Tempus Sans ITC" pitchFamily="82" charset="0"/>
                </a:rPr>
                <a:t>Hear the gospel 		(Rom. 10:17)</a:t>
              </a:r>
            </a:p>
          </p:txBody>
        </p:sp>
        <p:sp>
          <p:nvSpPr>
            <p:cNvPr id="27669" name="AutoShape 11"/>
            <p:cNvSpPr>
              <a:spLocks noChangeArrowheads="1"/>
            </p:cNvSpPr>
            <p:nvPr/>
          </p:nvSpPr>
          <p:spPr bwMode="auto">
            <a:xfrm>
              <a:off x="96" y="1728"/>
              <a:ext cx="336" cy="240"/>
            </a:xfrm>
            <a:prstGeom prst="horizontalScroll">
              <a:avLst>
                <a:gd name="adj" fmla="val 12500"/>
              </a:avLst>
            </a:prstGeom>
            <a:solidFill>
              <a:srgbClr val="FFCC99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27652" name="Group 12"/>
          <p:cNvGrpSpPr>
            <a:grpSpLocks/>
          </p:cNvGrpSpPr>
          <p:nvPr/>
        </p:nvGrpSpPr>
        <p:grpSpPr bwMode="auto">
          <a:xfrm>
            <a:off x="304800" y="3124200"/>
            <a:ext cx="8991600" cy="579438"/>
            <a:chOff x="96" y="1660"/>
            <a:chExt cx="5856" cy="365"/>
          </a:xfrm>
        </p:grpSpPr>
        <p:sp>
          <p:nvSpPr>
            <p:cNvPr id="27666" name="Text Box 13"/>
            <p:cNvSpPr txBox="1">
              <a:spLocks noChangeArrowheads="1"/>
            </p:cNvSpPr>
            <p:nvPr/>
          </p:nvSpPr>
          <p:spPr bwMode="auto">
            <a:xfrm>
              <a:off x="480" y="1660"/>
              <a:ext cx="547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b="1">
                  <a:latin typeface="Tempus Sans ITC" pitchFamily="82" charset="0"/>
                </a:rPr>
                <a:t>Believe In Jesus		         (Jn. 8:24)</a:t>
              </a:r>
            </a:p>
          </p:txBody>
        </p:sp>
        <p:sp>
          <p:nvSpPr>
            <p:cNvPr id="27667" name="AutoShape 14"/>
            <p:cNvSpPr>
              <a:spLocks noChangeArrowheads="1"/>
            </p:cNvSpPr>
            <p:nvPr/>
          </p:nvSpPr>
          <p:spPr bwMode="auto">
            <a:xfrm>
              <a:off x="96" y="1728"/>
              <a:ext cx="336" cy="240"/>
            </a:xfrm>
            <a:prstGeom prst="horizontalScroll">
              <a:avLst>
                <a:gd name="adj" fmla="val 12500"/>
              </a:avLst>
            </a:prstGeom>
            <a:solidFill>
              <a:srgbClr val="FFCC99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27653" name="Group 15"/>
          <p:cNvGrpSpPr>
            <a:grpSpLocks/>
          </p:cNvGrpSpPr>
          <p:nvPr/>
        </p:nvGrpSpPr>
        <p:grpSpPr bwMode="auto">
          <a:xfrm>
            <a:off x="304800" y="3687763"/>
            <a:ext cx="8991600" cy="579437"/>
            <a:chOff x="96" y="1660"/>
            <a:chExt cx="5856" cy="365"/>
          </a:xfrm>
        </p:grpSpPr>
        <p:sp>
          <p:nvSpPr>
            <p:cNvPr id="27664" name="Text Box 16"/>
            <p:cNvSpPr txBox="1">
              <a:spLocks noChangeArrowheads="1"/>
            </p:cNvSpPr>
            <p:nvPr/>
          </p:nvSpPr>
          <p:spPr bwMode="auto">
            <a:xfrm>
              <a:off x="480" y="1660"/>
              <a:ext cx="547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b="1">
                  <a:latin typeface="Tempus Sans ITC" pitchFamily="82" charset="0"/>
                </a:rPr>
                <a:t>REPENT of your sins	         (Lk. 13:3)</a:t>
              </a:r>
            </a:p>
          </p:txBody>
        </p:sp>
        <p:sp>
          <p:nvSpPr>
            <p:cNvPr id="27665" name="AutoShape 17"/>
            <p:cNvSpPr>
              <a:spLocks noChangeArrowheads="1"/>
            </p:cNvSpPr>
            <p:nvPr/>
          </p:nvSpPr>
          <p:spPr bwMode="auto">
            <a:xfrm>
              <a:off x="96" y="1728"/>
              <a:ext cx="336" cy="240"/>
            </a:xfrm>
            <a:prstGeom prst="horizontalScroll">
              <a:avLst>
                <a:gd name="adj" fmla="val 12500"/>
              </a:avLst>
            </a:prstGeom>
            <a:solidFill>
              <a:srgbClr val="FFCC99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27654" name="Group 18"/>
          <p:cNvGrpSpPr>
            <a:grpSpLocks/>
          </p:cNvGrpSpPr>
          <p:nvPr/>
        </p:nvGrpSpPr>
        <p:grpSpPr bwMode="auto">
          <a:xfrm>
            <a:off x="304800" y="4221163"/>
            <a:ext cx="8991600" cy="579437"/>
            <a:chOff x="96" y="1660"/>
            <a:chExt cx="5856" cy="365"/>
          </a:xfrm>
        </p:grpSpPr>
        <p:sp>
          <p:nvSpPr>
            <p:cNvPr id="27662" name="Text Box 19"/>
            <p:cNvSpPr txBox="1">
              <a:spLocks noChangeArrowheads="1"/>
            </p:cNvSpPr>
            <p:nvPr/>
          </p:nvSpPr>
          <p:spPr bwMode="auto">
            <a:xfrm>
              <a:off x="480" y="1660"/>
              <a:ext cx="547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b="1">
                  <a:latin typeface="Tempus Sans ITC" pitchFamily="82" charset="0"/>
                </a:rPr>
                <a:t>Confess your faith		(Matt. 10:32-33)</a:t>
              </a:r>
            </a:p>
          </p:txBody>
        </p:sp>
        <p:sp>
          <p:nvSpPr>
            <p:cNvPr id="27663" name="AutoShape 20"/>
            <p:cNvSpPr>
              <a:spLocks noChangeArrowheads="1"/>
            </p:cNvSpPr>
            <p:nvPr/>
          </p:nvSpPr>
          <p:spPr bwMode="auto">
            <a:xfrm>
              <a:off x="96" y="1728"/>
              <a:ext cx="336" cy="240"/>
            </a:xfrm>
            <a:prstGeom prst="horizontalScroll">
              <a:avLst>
                <a:gd name="adj" fmla="val 12500"/>
              </a:avLst>
            </a:prstGeom>
            <a:solidFill>
              <a:srgbClr val="FFCC99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27655" name="Group 21"/>
          <p:cNvGrpSpPr>
            <a:grpSpLocks/>
          </p:cNvGrpSpPr>
          <p:nvPr/>
        </p:nvGrpSpPr>
        <p:grpSpPr bwMode="auto">
          <a:xfrm>
            <a:off x="304800" y="4754563"/>
            <a:ext cx="9372600" cy="579437"/>
            <a:chOff x="96" y="1660"/>
            <a:chExt cx="5856" cy="365"/>
          </a:xfrm>
        </p:grpSpPr>
        <p:sp>
          <p:nvSpPr>
            <p:cNvPr id="27660" name="Text Box 22"/>
            <p:cNvSpPr txBox="1">
              <a:spLocks noChangeArrowheads="1"/>
            </p:cNvSpPr>
            <p:nvPr/>
          </p:nvSpPr>
          <p:spPr bwMode="auto">
            <a:xfrm>
              <a:off x="480" y="1660"/>
              <a:ext cx="547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b="1">
                  <a:latin typeface="Tempus Sans ITC" pitchFamily="82" charset="0"/>
                </a:rPr>
                <a:t>Baptized Into Christ	         (Acts 2:38)</a:t>
              </a:r>
            </a:p>
          </p:txBody>
        </p:sp>
        <p:sp>
          <p:nvSpPr>
            <p:cNvPr id="27661" name="AutoShape 23"/>
            <p:cNvSpPr>
              <a:spLocks noChangeArrowheads="1"/>
            </p:cNvSpPr>
            <p:nvPr/>
          </p:nvSpPr>
          <p:spPr bwMode="auto">
            <a:xfrm>
              <a:off x="96" y="1728"/>
              <a:ext cx="336" cy="240"/>
            </a:xfrm>
            <a:prstGeom prst="horizontalScroll">
              <a:avLst>
                <a:gd name="adj" fmla="val 12500"/>
              </a:avLst>
            </a:prstGeom>
            <a:solidFill>
              <a:srgbClr val="FFCC99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27656" name="Group 24"/>
          <p:cNvGrpSpPr>
            <a:grpSpLocks/>
          </p:cNvGrpSpPr>
          <p:nvPr/>
        </p:nvGrpSpPr>
        <p:grpSpPr bwMode="auto">
          <a:xfrm>
            <a:off x="304800" y="6049963"/>
            <a:ext cx="9372600" cy="579437"/>
            <a:chOff x="96" y="1660"/>
            <a:chExt cx="5856" cy="365"/>
          </a:xfrm>
        </p:grpSpPr>
        <p:sp>
          <p:nvSpPr>
            <p:cNvPr id="27658" name="Text Box 25"/>
            <p:cNvSpPr txBox="1">
              <a:spLocks noChangeArrowheads="1"/>
            </p:cNvSpPr>
            <p:nvPr/>
          </p:nvSpPr>
          <p:spPr bwMode="auto">
            <a:xfrm>
              <a:off x="480" y="1660"/>
              <a:ext cx="547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b="1">
                  <a:latin typeface="Tempus Sans ITC" pitchFamily="82" charset="0"/>
                </a:rPr>
                <a:t>Faithful until death             (Rev. 2:10)</a:t>
              </a:r>
            </a:p>
          </p:txBody>
        </p:sp>
        <p:sp>
          <p:nvSpPr>
            <p:cNvPr id="27659" name="AutoShape 26"/>
            <p:cNvSpPr>
              <a:spLocks noChangeArrowheads="1"/>
            </p:cNvSpPr>
            <p:nvPr/>
          </p:nvSpPr>
          <p:spPr bwMode="auto">
            <a:xfrm>
              <a:off x="96" y="1728"/>
              <a:ext cx="336" cy="240"/>
            </a:xfrm>
            <a:prstGeom prst="horizontalScroll">
              <a:avLst>
                <a:gd name="adj" fmla="val 12500"/>
              </a:avLst>
            </a:prstGeom>
            <a:solidFill>
              <a:srgbClr val="FFCC99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27657" name="Text Box 27"/>
          <p:cNvSpPr txBox="1">
            <a:spLocks noChangeArrowheads="1"/>
          </p:cNvSpPr>
          <p:nvPr/>
        </p:nvSpPr>
        <p:spPr bwMode="auto">
          <a:xfrm>
            <a:off x="457200" y="5410200"/>
            <a:ext cx="8458200" cy="579438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FFFF00"/>
                </a:solidFill>
                <a:latin typeface="Tempus Sans ITC" pitchFamily="82" charset="0"/>
              </a:rPr>
              <a:t>REMISSION OF SINS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-342900"/>
            <a:ext cx="7772400" cy="6858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3100" b="1" u="sng" dirty="0"/>
              <a:t>Enhanced </a:t>
            </a:r>
            <a:r>
              <a:rPr lang="en-US" sz="3100" b="1" u="sng" dirty="0" smtClean="0"/>
              <a:t>Benevolence - Acts 4:34-35</a:t>
            </a:r>
            <a:r>
              <a:rPr lang="en-US" sz="9600" b="1" u="sng" dirty="0" smtClean="0"/>
              <a:t> 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762000"/>
            <a:ext cx="8610600" cy="6324600"/>
          </a:xfrm>
        </p:spPr>
        <p:txBody>
          <a:bodyPr>
            <a:normAutofit/>
          </a:bodyPr>
          <a:lstStyle/>
          <a:p>
            <a:pPr marL="457200" indent="-457200" algn="l">
              <a:buFont typeface="Arial" charset="0"/>
              <a:buAutoNum type="arabicPeriod"/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Why? </a:t>
            </a:r>
          </a:p>
          <a:p>
            <a:pPr marL="914400" lvl="1" indent="-457200" algn="l">
              <a:buFont typeface="Arial" charset="0"/>
              <a:buAutoNum type="arabicPeriod"/>
              <a:defRPr/>
            </a:pPr>
            <a:r>
              <a:rPr lang="en-US" sz="2000" b="1" dirty="0" smtClean="0">
                <a:solidFill>
                  <a:schemeClr val="tx1"/>
                </a:solidFill>
              </a:rPr>
              <a:t>One responsibility of the church is to care for needs of the saints.</a:t>
            </a:r>
          </a:p>
          <a:p>
            <a:pPr marL="914400" lvl="1" indent="-457200" algn="l">
              <a:buFont typeface="Arial" charset="0"/>
              <a:buAutoNum type="arabicPeriod"/>
              <a:defRPr/>
            </a:pPr>
            <a:r>
              <a:rPr lang="en-US" sz="2000" b="1" dirty="0" smtClean="0">
                <a:solidFill>
                  <a:schemeClr val="tx1"/>
                </a:solidFill>
              </a:rPr>
              <a:t>Radford has the capability to help if we are aware of needs.</a:t>
            </a:r>
          </a:p>
          <a:p>
            <a:pPr lvl="1" algn="l">
              <a:defRPr/>
            </a:pPr>
            <a:endParaRPr lang="en-US" sz="1800" b="1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charset="0"/>
              <a:buAutoNum type="arabicPeriod"/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What is being initiated in 2016?</a:t>
            </a:r>
          </a:p>
          <a:p>
            <a:pPr marL="914400" lvl="1" indent="-457200" algn="l">
              <a:buFont typeface="Arial" charset="0"/>
              <a:buAutoNum type="arabicPeriod"/>
              <a:defRPr/>
            </a:pPr>
            <a:r>
              <a:rPr lang="en-US" sz="2000" b="1" dirty="0" smtClean="0">
                <a:solidFill>
                  <a:schemeClr val="tx1"/>
                </a:solidFill>
              </a:rPr>
              <a:t>$500 gift to say “we care” when member loses close relative.</a:t>
            </a:r>
          </a:p>
          <a:p>
            <a:pPr marL="1371600" lvl="2" indent="-457200" algn="l">
              <a:buFont typeface="Wingdings" pitchFamily="2" charset="2"/>
              <a:buChar char="Ø"/>
              <a:defRPr/>
            </a:pPr>
            <a:r>
              <a:rPr lang="en-US" sz="2000" b="1" dirty="0" smtClean="0">
                <a:solidFill>
                  <a:schemeClr val="tx1"/>
                </a:solidFill>
              </a:rPr>
              <a:t>This gift is </a:t>
            </a:r>
            <a:r>
              <a:rPr lang="en-US" sz="2000" b="1" u="sng" dirty="0" smtClean="0">
                <a:solidFill>
                  <a:schemeClr val="tx1"/>
                </a:solidFill>
              </a:rPr>
              <a:t>from the congregation</a:t>
            </a:r>
            <a:r>
              <a:rPr lang="en-US" sz="2000" b="1" dirty="0" smtClean="0">
                <a:solidFill>
                  <a:schemeClr val="tx1"/>
                </a:solidFill>
              </a:rPr>
              <a:t> and is part of the church budget.</a:t>
            </a:r>
          </a:p>
          <a:p>
            <a:pPr marL="914400" lvl="1" indent="-457200" algn="l">
              <a:buFont typeface="Arial" charset="0"/>
              <a:buAutoNum type="arabicPeriod"/>
              <a:defRPr/>
            </a:pPr>
            <a:r>
              <a:rPr lang="en-US" sz="2000" b="1" dirty="0" smtClean="0">
                <a:solidFill>
                  <a:schemeClr val="tx1"/>
                </a:solidFill>
              </a:rPr>
              <a:t>Financial help where a serious need arises for a member.</a:t>
            </a:r>
          </a:p>
          <a:p>
            <a:pPr marL="914400" lvl="1" indent="-457200" algn="l">
              <a:buFont typeface="Arial" charset="0"/>
              <a:buAutoNum type="arabicPeriod"/>
              <a:defRPr/>
            </a:pPr>
            <a:r>
              <a:rPr lang="en-US" sz="2000" b="1" dirty="0" smtClean="0">
                <a:solidFill>
                  <a:schemeClr val="tx1"/>
                </a:solidFill>
              </a:rPr>
              <a:t>Visit each widow/widower at Radford to identify such needs.</a:t>
            </a:r>
          </a:p>
          <a:p>
            <a:pPr lvl="1" algn="l">
              <a:defRPr/>
            </a:pPr>
            <a:endParaRPr lang="en-US" sz="1800" b="1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charset="0"/>
              <a:buAutoNum type="arabicPeriod"/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What you can do.</a:t>
            </a:r>
          </a:p>
          <a:p>
            <a:pPr marL="914400" lvl="1" indent="-457200" algn="l">
              <a:buFont typeface="Arial" charset="0"/>
              <a:buAutoNum type="arabicPeriod"/>
              <a:defRPr/>
            </a:pPr>
            <a:r>
              <a:rPr lang="en-US" sz="2000" b="1" dirty="0" smtClean="0">
                <a:solidFill>
                  <a:schemeClr val="tx1"/>
                </a:solidFill>
              </a:rPr>
              <a:t>Contact Deacon, Preacher, Elder to “nominate” someone who is currently in need of help.</a:t>
            </a:r>
          </a:p>
          <a:p>
            <a:pPr marL="914400" lvl="1" indent="-457200" algn="l">
              <a:buFont typeface="Arial" charset="0"/>
              <a:buAutoNum type="arabicPeriod"/>
              <a:defRPr/>
            </a:pPr>
            <a:r>
              <a:rPr lang="en-US" sz="2000" b="1" dirty="0" smtClean="0">
                <a:solidFill>
                  <a:schemeClr val="tx1"/>
                </a:solidFill>
              </a:rPr>
              <a:t>Let a Deacon, Preacher or Elder know if you experience a serious need for help.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28600" y="381000"/>
            <a:ext cx="8534400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sz="3600" b="1" dirty="0"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Luke 5:12</a:t>
            </a:r>
          </a:p>
          <a:p>
            <a:pPr eaLnBrk="1" hangingPunct="1">
              <a:defRPr/>
            </a:pP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altLang="en-US" sz="3200" dirty="0">
                <a:latin typeface="Arial Narrow" pitchFamily="34" charset="0"/>
                <a:cs typeface="Arial" panose="020B0604020202020204" pitchFamily="34" charset="0"/>
              </a:rPr>
              <a:t>And it happened when He was in a certain city, that behold, a man who was full of leprosy saw Jesus; and he fell on his face and implored Him, saying, "Lord, if You are willing, You can make me clean."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3295650"/>
            <a:ext cx="8763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/>
              <a:t>“full of leprosy” = body covered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/>
              <a:t>“fell on his face” = reverence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/>
              <a:t>“if you are willing” = his doubt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/>
              <a:t>“you can make me clean” = his confidence</a:t>
            </a:r>
          </a:p>
        </p:txBody>
      </p:sp>
      <p:sp>
        <p:nvSpPr>
          <p:cNvPr id="5" name="Bevel 4"/>
          <p:cNvSpPr/>
          <p:nvPr/>
        </p:nvSpPr>
        <p:spPr>
          <a:xfrm>
            <a:off x="5181600" y="152400"/>
            <a:ext cx="3352800" cy="685800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000" b="1" dirty="0">
                <a:solidFill>
                  <a:schemeClr val="bg1"/>
                </a:solidFill>
              </a:rPr>
              <a:t>The Miracle</a:t>
            </a:r>
          </a:p>
        </p:txBody>
      </p:sp>
      <p:pic>
        <p:nvPicPr>
          <p:cNvPr id="17414" name="Picture 6" descr="http://petercaton.co.uk/wp-content/uploads/galleries/post-573/c43-h1_2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114675"/>
            <a:ext cx="2495550" cy="37433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52400" y="381000"/>
            <a:ext cx="88392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sz="3600" b="1" dirty="0"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Luke 5:13</a:t>
            </a:r>
          </a:p>
          <a:p>
            <a:pPr eaLnBrk="1" hangingPunct="1">
              <a:defRPr/>
            </a:pP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altLang="en-US" sz="3200" dirty="0">
                <a:latin typeface="Arial Narrow" pitchFamily="34" charset="0"/>
                <a:cs typeface="Arial" panose="020B0604020202020204" pitchFamily="34" charset="0"/>
              </a:rPr>
              <a:t>Then He put out His hand and touched him, saying, "I am willing; be cleansed." Immediately the leprosy left him."</a:t>
            </a:r>
          </a:p>
        </p:txBody>
      </p:sp>
      <p:sp>
        <p:nvSpPr>
          <p:cNvPr id="16387" name="TextBox 3"/>
          <p:cNvSpPr txBox="1">
            <a:spLocks noChangeArrowheads="1"/>
          </p:cNvSpPr>
          <p:nvPr/>
        </p:nvSpPr>
        <p:spPr bwMode="auto">
          <a:xfrm>
            <a:off x="26988" y="2819400"/>
            <a:ext cx="7669212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500"/>
              <a:t>Dangerous to touch a leper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500"/>
              <a:t>Compassion = reached out                                                       		   and touched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500"/>
              <a:t>“I am willing”  =  removed doubt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500"/>
              <a:t>“be cleansed”  =  power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500"/>
              <a:t>“immediately”  = cure was at that moment</a:t>
            </a:r>
          </a:p>
        </p:txBody>
      </p:sp>
      <p:sp>
        <p:nvSpPr>
          <p:cNvPr id="5" name="Bevel 4"/>
          <p:cNvSpPr/>
          <p:nvPr/>
        </p:nvSpPr>
        <p:spPr>
          <a:xfrm>
            <a:off x="5181600" y="152400"/>
            <a:ext cx="3352800" cy="685800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000" b="1" dirty="0">
                <a:solidFill>
                  <a:schemeClr val="bg1"/>
                </a:solidFill>
              </a:rPr>
              <a:t>The Miracle</a:t>
            </a:r>
          </a:p>
        </p:txBody>
      </p:sp>
      <p:pic>
        <p:nvPicPr>
          <p:cNvPr id="17416" name="Picture 8" descr="https://www.lds.org/bc/content/bible-videos/videos/jesus-heals-a-man-born-blind/images/80_jesus-heals-a-man-born-blind_1800x1200_72dpi_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412945"/>
            <a:ext cx="4572000" cy="325294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52400" y="381000"/>
            <a:ext cx="8839200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sz="3600" b="1" dirty="0"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Luke 5:14</a:t>
            </a:r>
          </a:p>
          <a:p>
            <a:pPr eaLnBrk="1" hangingPunct="1">
              <a:defRPr/>
            </a:pP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altLang="en-US" sz="3200" dirty="0">
                <a:latin typeface="Arial Narrow" pitchFamily="34" charset="0"/>
                <a:cs typeface="Arial" panose="020B0604020202020204" pitchFamily="34" charset="0"/>
              </a:rPr>
              <a:t>And He charged him to tell no one, "But go and show yourself to the priest, and make an offering for your cleansing, as a testimony to them, just as Moses commanded.”</a:t>
            </a:r>
          </a:p>
        </p:txBody>
      </p:sp>
      <p:sp>
        <p:nvSpPr>
          <p:cNvPr id="18435" name="TextBox 3"/>
          <p:cNvSpPr txBox="1">
            <a:spLocks noChangeArrowheads="1"/>
          </p:cNvSpPr>
          <p:nvPr/>
        </p:nvSpPr>
        <p:spPr bwMode="auto">
          <a:xfrm>
            <a:off x="0" y="3276600"/>
            <a:ext cx="8763000" cy="347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 typeface="Arial" charset="0"/>
              <a:buNone/>
              <a:defRPr/>
            </a:pPr>
            <a:endParaRPr lang="en-US" altLang="en-US" dirty="0" smtClean="0"/>
          </a:p>
          <a:p>
            <a:pPr>
              <a:spcBef>
                <a:spcPct val="0"/>
              </a:spcBef>
              <a:buFont typeface="Arial" charset="0"/>
              <a:buNone/>
              <a:defRPr/>
            </a:pPr>
            <a:r>
              <a:rPr lang="en-US" altLang="en-US" dirty="0" smtClean="0"/>
              <a:t>Why?  </a:t>
            </a:r>
          </a:p>
          <a:p>
            <a:pPr>
              <a:spcBef>
                <a:spcPct val="0"/>
              </a:spcBef>
              <a:buFont typeface="Arial" charset="0"/>
              <a:buNone/>
              <a:defRPr/>
            </a:pPr>
            <a:endParaRPr lang="en-US" altLang="en-US" sz="1400" dirty="0" smtClean="0"/>
          </a:p>
          <a:p>
            <a:pPr marL="457200" indent="-457200">
              <a:spcBef>
                <a:spcPct val="0"/>
              </a:spcBef>
              <a:buFont typeface="Arial" charset="0"/>
              <a:buNone/>
              <a:defRPr/>
            </a:pPr>
            <a:r>
              <a:rPr lang="en-US" altLang="en-US" dirty="0" smtClean="0"/>
              <a:t>1. Not be hindered in                                                      teaching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400" dirty="0" smtClean="0"/>
              <a:t>	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dirty="0" smtClean="0"/>
              <a:t>2. Man was to show himself to the priest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dirty="0"/>
              <a:t> </a:t>
            </a:r>
            <a:r>
              <a:rPr lang="en-US" altLang="en-US" dirty="0" smtClean="0"/>
              <a:t>   </a:t>
            </a:r>
            <a:r>
              <a:rPr lang="en-US" altLang="en-US" b="1" dirty="0" smtClean="0">
                <a:solidFill>
                  <a:srgbClr val="FFFF00"/>
                </a:solidFill>
              </a:rPr>
              <a:t>Lev. 14:2 </a:t>
            </a:r>
            <a:r>
              <a:rPr lang="en-US" altLang="en-US" dirty="0" smtClean="0"/>
              <a:t>“brought to the priest”</a:t>
            </a:r>
          </a:p>
        </p:txBody>
      </p:sp>
      <p:sp>
        <p:nvSpPr>
          <p:cNvPr id="5" name="Bevel 4"/>
          <p:cNvSpPr/>
          <p:nvPr/>
        </p:nvSpPr>
        <p:spPr>
          <a:xfrm>
            <a:off x="5181600" y="152400"/>
            <a:ext cx="3352800" cy="685800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000" b="1" dirty="0">
                <a:solidFill>
                  <a:schemeClr val="bg1"/>
                </a:solidFill>
              </a:rPr>
              <a:t>The Miracle</a:t>
            </a:r>
          </a:p>
        </p:txBody>
      </p:sp>
      <p:pic>
        <p:nvPicPr>
          <p:cNvPr id="7" name="Picture 8" descr="https://www.lds.org/bc/content/bible-videos/videos/jesus-heals-a-man-born-blind/images/80_jesus-heals-a-man-born-blind_1800x1200_72dpi_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412945"/>
            <a:ext cx="4572000" cy="325294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52400" y="381000"/>
            <a:ext cx="88392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sz="3600" b="1" dirty="0"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Luke 5:15</a:t>
            </a:r>
          </a:p>
          <a:p>
            <a:pPr eaLnBrk="1" hangingPunct="1">
              <a:defRPr/>
            </a:pP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altLang="en-US" sz="3200" dirty="0">
                <a:latin typeface="Arial Narrow" pitchFamily="34" charset="0"/>
                <a:cs typeface="Arial" panose="020B0604020202020204" pitchFamily="34" charset="0"/>
              </a:rPr>
              <a:t>However, the report went around concerning Him all the more; and great multitudes came together to </a:t>
            </a:r>
            <a:r>
              <a:rPr lang="en-US" altLang="en-US" sz="3200" u="sng" dirty="0">
                <a:latin typeface="Arial Narrow" pitchFamily="34" charset="0"/>
                <a:cs typeface="Arial" panose="020B0604020202020204" pitchFamily="34" charset="0"/>
              </a:rPr>
              <a:t>hear</a:t>
            </a:r>
            <a:r>
              <a:rPr lang="en-US" altLang="en-US" sz="3200" dirty="0">
                <a:latin typeface="Arial Narrow" pitchFamily="34" charset="0"/>
                <a:cs typeface="Arial" panose="020B0604020202020204" pitchFamily="34" charset="0"/>
              </a:rPr>
              <a:t>, and to </a:t>
            </a:r>
            <a:r>
              <a:rPr lang="en-US" altLang="en-US" sz="3200" u="sng" dirty="0">
                <a:latin typeface="Arial Narrow" pitchFamily="34" charset="0"/>
                <a:cs typeface="Arial" panose="020B0604020202020204" pitchFamily="34" charset="0"/>
              </a:rPr>
              <a:t>be healed</a:t>
            </a:r>
            <a:r>
              <a:rPr lang="en-US" altLang="en-US" sz="3200" dirty="0">
                <a:latin typeface="Arial Narrow" pitchFamily="34" charset="0"/>
                <a:cs typeface="Arial" panose="020B0604020202020204" pitchFamily="34" charset="0"/>
              </a:rPr>
              <a:t> by Him of their infirmities”</a:t>
            </a:r>
          </a:p>
        </p:txBody>
      </p:sp>
      <p:sp>
        <p:nvSpPr>
          <p:cNvPr id="19459" name="TextBox 3"/>
          <p:cNvSpPr txBox="1">
            <a:spLocks noChangeArrowheads="1"/>
          </p:cNvSpPr>
          <p:nvPr/>
        </p:nvSpPr>
        <p:spPr bwMode="auto">
          <a:xfrm>
            <a:off x="-17463" y="3111500"/>
            <a:ext cx="4741863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/>
              <a:t>News of healing spread fast</a:t>
            </a:r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endParaRPr lang="en-US" altLang="en-US" dirty="0" smtClean="0"/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/>
              <a:t>People came to: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dirty="0" smtClean="0"/>
              <a:t>	- Hear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dirty="0" smtClean="0"/>
              <a:t>	- Be Healed</a:t>
            </a:r>
          </a:p>
        </p:txBody>
      </p:sp>
      <p:sp>
        <p:nvSpPr>
          <p:cNvPr id="5" name="Bevel 4"/>
          <p:cNvSpPr/>
          <p:nvPr/>
        </p:nvSpPr>
        <p:spPr>
          <a:xfrm>
            <a:off x="5181600" y="152400"/>
            <a:ext cx="3352800" cy="685800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000" b="1" dirty="0">
                <a:solidFill>
                  <a:schemeClr val="bg1"/>
                </a:solidFill>
              </a:rPr>
              <a:t>The Miracle</a:t>
            </a:r>
          </a:p>
        </p:txBody>
      </p:sp>
      <p:pic>
        <p:nvPicPr>
          <p:cNvPr id="7" name="Picture 8" descr="https://www.lds.org/bc/content/bible-videos/videos/jesus-heals-a-man-born-blind/images/80_jesus-heals-a-man-born-blind_1800x1200_72dpi_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412945"/>
            <a:ext cx="4572000" cy="325294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52400" y="381000"/>
            <a:ext cx="88392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sz="3600" b="1" dirty="0"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Luke 5:16</a:t>
            </a:r>
          </a:p>
          <a:p>
            <a:pPr eaLnBrk="1" hangingPunct="1">
              <a:defRPr/>
            </a:pP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altLang="en-US" sz="3200" dirty="0">
                <a:latin typeface="Arial Narrow" pitchFamily="34" charset="0"/>
                <a:cs typeface="Arial" panose="020B0604020202020204" pitchFamily="34" charset="0"/>
              </a:rPr>
              <a:t>And He withdrew Himself into the wilderness, and prayed.”</a:t>
            </a:r>
          </a:p>
        </p:txBody>
      </p:sp>
      <p:sp>
        <p:nvSpPr>
          <p:cNvPr id="19459" name="TextBox 3"/>
          <p:cNvSpPr txBox="1">
            <a:spLocks noChangeArrowheads="1"/>
          </p:cNvSpPr>
          <p:nvPr/>
        </p:nvSpPr>
        <p:spPr bwMode="auto">
          <a:xfrm>
            <a:off x="609600" y="2667000"/>
            <a:ext cx="8305800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 typeface="Wingdings" pitchFamily="2" charset="2"/>
              <a:buChar char="Ø"/>
            </a:pPr>
            <a:r>
              <a:rPr lang="en-US" altLang="en-US"/>
              <a:t>Touch of a leper made Jesus unclean</a:t>
            </a: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endParaRPr lang="en-US" altLang="en-US"/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r>
              <a:rPr lang="en-US" altLang="en-US"/>
              <a:t>He went into the wilderness for a week of isolation</a:t>
            </a: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endParaRPr lang="en-US" altLang="en-US"/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r>
              <a:rPr lang="en-US" altLang="en-US"/>
              <a:t>While there he prayed</a:t>
            </a:r>
          </a:p>
        </p:txBody>
      </p:sp>
      <p:sp>
        <p:nvSpPr>
          <p:cNvPr id="5" name="Bevel 4"/>
          <p:cNvSpPr/>
          <p:nvPr/>
        </p:nvSpPr>
        <p:spPr>
          <a:xfrm>
            <a:off x="5181600" y="152400"/>
            <a:ext cx="3352800" cy="685800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000" b="1" dirty="0">
                <a:solidFill>
                  <a:schemeClr val="bg1"/>
                </a:solidFill>
              </a:rPr>
              <a:t>The Miracle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evel 1"/>
          <p:cNvSpPr/>
          <p:nvPr/>
        </p:nvSpPr>
        <p:spPr>
          <a:xfrm>
            <a:off x="725488" y="0"/>
            <a:ext cx="7772400" cy="838200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400" b="1" dirty="0">
                <a:solidFill>
                  <a:schemeClr val="bg1"/>
                </a:solidFill>
              </a:rPr>
              <a:t>Disease of Leprosy</a:t>
            </a:r>
          </a:p>
        </p:txBody>
      </p:sp>
      <p:sp>
        <p:nvSpPr>
          <p:cNvPr id="21507" name="TextBox 2"/>
          <p:cNvSpPr txBox="1">
            <a:spLocks noChangeArrowheads="1"/>
          </p:cNvSpPr>
          <p:nvPr/>
        </p:nvSpPr>
        <p:spPr bwMode="auto">
          <a:xfrm>
            <a:off x="0" y="990600"/>
            <a:ext cx="8534400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b="1" dirty="0" smtClean="0"/>
              <a:t>Disease of the skin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dirty="0" smtClean="0"/>
              <a:t>	Also considered unclean – </a:t>
            </a:r>
            <a:r>
              <a:rPr lang="en-US" altLang="en-US" b="1" dirty="0" smtClean="0">
                <a:solidFill>
                  <a:srgbClr val="FFFF00"/>
                </a:solidFill>
              </a:rPr>
              <a:t>Lev. 13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dirty="0" smtClean="0"/>
          </a:p>
          <a:p>
            <a:pPr marL="457200" indent="-457200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b="1" dirty="0" smtClean="0"/>
              <a:t>A living death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dirty="0" smtClean="0"/>
              <a:t>	Live for years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dirty="0" smtClean="0"/>
              <a:t>	Indescribable misery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dirty="0" smtClean="0"/>
          </a:p>
          <a:p>
            <a:pPr marL="457200" indent="-457200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b="1" dirty="0" smtClean="0"/>
              <a:t>There was no Human Cure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dirty="0" smtClean="0"/>
              <a:t>	Contagious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dirty="0" smtClean="0"/>
              <a:t>	Spreads</a:t>
            </a:r>
          </a:p>
        </p:txBody>
      </p:sp>
      <p:pic>
        <p:nvPicPr>
          <p:cNvPr id="5" name="Picture 6" descr="http://petercaton.co.uk/wp-content/uploads/galleries/post-573/c43-h1_2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8680" y="2057400"/>
            <a:ext cx="3098800" cy="46482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evel 1"/>
          <p:cNvSpPr/>
          <p:nvPr/>
        </p:nvSpPr>
        <p:spPr>
          <a:xfrm>
            <a:off x="206375" y="0"/>
            <a:ext cx="8763000" cy="838200"/>
          </a:xfrm>
          <a:prstGeom prst="bevel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400" b="1" dirty="0">
                <a:solidFill>
                  <a:schemeClr val="bg1"/>
                </a:solidFill>
              </a:rPr>
              <a:t>Leprosy Has Similarities To Sin</a:t>
            </a:r>
          </a:p>
        </p:txBody>
      </p:sp>
      <p:sp>
        <p:nvSpPr>
          <p:cNvPr id="22531" name="TextBox 2"/>
          <p:cNvSpPr txBox="1">
            <a:spLocks noChangeArrowheads="1"/>
          </p:cNvSpPr>
          <p:nvPr/>
        </p:nvSpPr>
        <p:spPr bwMode="auto">
          <a:xfrm>
            <a:off x="0" y="1143000"/>
            <a:ext cx="9144000" cy="544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b="1" dirty="0" smtClean="0"/>
              <a:t>It is contagious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dirty="0" smtClean="0"/>
              <a:t>	  “evil companionships corrupt good morals”   							</a:t>
            </a:r>
            <a:r>
              <a:rPr lang="en-US" altLang="en-US" b="1" dirty="0" smtClean="0">
                <a:solidFill>
                  <a:srgbClr val="FFFF00"/>
                </a:solidFill>
              </a:rPr>
              <a:t>1 Cor. 15:33 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1600" b="1" dirty="0" smtClean="0">
              <a:solidFill>
                <a:srgbClr val="FFFF00"/>
              </a:solidFill>
            </a:endParaRPr>
          </a:p>
          <a:p>
            <a:pPr marL="457200" indent="-457200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b="1" dirty="0" smtClean="0"/>
              <a:t>Spreads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dirty="0" smtClean="0"/>
              <a:t>	  “evil men…will grow worse and worse”        							</a:t>
            </a:r>
            <a:r>
              <a:rPr lang="en-US" altLang="en-US" b="1" dirty="0" smtClean="0">
                <a:solidFill>
                  <a:srgbClr val="FFFF00"/>
                </a:solidFill>
              </a:rPr>
              <a:t>2 Tim. 3:13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1600" b="1" dirty="0" smtClean="0">
              <a:solidFill>
                <a:srgbClr val="FFFF00"/>
              </a:solidFill>
            </a:endParaRPr>
          </a:p>
          <a:p>
            <a:pPr marL="457200" indent="-457200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b="1" dirty="0" smtClean="0"/>
              <a:t>Painful and Loathsome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dirty="0" smtClean="0"/>
              <a:t>“the way of transgressors is hard”      </a:t>
            </a:r>
            <a:r>
              <a:rPr lang="en-US" altLang="en-US" b="1" dirty="0" smtClean="0">
                <a:solidFill>
                  <a:srgbClr val="FFFF00"/>
                </a:solidFill>
              </a:rPr>
              <a:t>Prov. 13:15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3000" dirty="0" smtClean="0"/>
              <a:t>“and be sure your sins will find you out” </a:t>
            </a:r>
            <a:r>
              <a:rPr lang="en-US" altLang="en-US" sz="3000" b="1" dirty="0" smtClean="0">
                <a:solidFill>
                  <a:srgbClr val="FFFF00"/>
                </a:solidFill>
              </a:rPr>
              <a:t>Num. 32:23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3000" dirty="0" smtClean="0"/>
              <a:t>“whatever a man sows…reap”                </a:t>
            </a:r>
            <a:r>
              <a:rPr lang="en-US" altLang="en-US" sz="3000" b="1" dirty="0" smtClean="0">
                <a:solidFill>
                  <a:srgbClr val="FFFF00"/>
                </a:solidFill>
              </a:rPr>
              <a:t>Gal. 6:7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Box 2"/>
          <p:cNvSpPr txBox="1">
            <a:spLocks noChangeArrowheads="1"/>
          </p:cNvSpPr>
          <p:nvPr/>
        </p:nvSpPr>
        <p:spPr bwMode="auto">
          <a:xfrm>
            <a:off x="-22225" y="876300"/>
            <a:ext cx="8991600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b="1" dirty="0" smtClean="0"/>
              <a:t>Incurable by humans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dirty="0" smtClean="0"/>
              <a:t>	- Only Christ can heal - </a:t>
            </a:r>
            <a:r>
              <a:rPr lang="en-US" altLang="en-US" b="1" dirty="0" smtClean="0">
                <a:solidFill>
                  <a:srgbClr val="FFFF00"/>
                </a:solidFill>
              </a:rPr>
              <a:t>Eph. 2:8-9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dirty="0" smtClean="0"/>
          </a:p>
          <a:p>
            <a:pPr marL="457200" indent="-457200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b="1" dirty="0" smtClean="0"/>
              <a:t>Lepers excluded from society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dirty="0" smtClean="0"/>
              <a:t>	- Sinners excluded from communion of God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dirty="0" smtClean="0"/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dirty="0" smtClean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dirty="0" smtClean="0"/>
              <a:t> “There shall by no means enter it anything that defiles or causes abomination or a lie, but only those who are written in the Lamb’s Book of Life.” 					</a:t>
            </a:r>
            <a:r>
              <a:rPr lang="en-US" altLang="en-US" b="1" dirty="0" smtClean="0">
                <a:solidFill>
                  <a:srgbClr val="FFFF00"/>
                </a:solidFill>
              </a:rPr>
              <a:t>Rev. 21:27 </a:t>
            </a:r>
          </a:p>
        </p:txBody>
      </p:sp>
      <p:sp>
        <p:nvSpPr>
          <p:cNvPr id="4" name="Bevel 3"/>
          <p:cNvSpPr/>
          <p:nvPr/>
        </p:nvSpPr>
        <p:spPr>
          <a:xfrm>
            <a:off x="206375" y="0"/>
            <a:ext cx="8763000" cy="838200"/>
          </a:xfrm>
          <a:prstGeom prst="bevel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400" b="1" dirty="0">
                <a:solidFill>
                  <a:schemeClr val="bg1"/>
                </a:solidFill>
              </a:rPr>
              <a:t>Leprosy Has Similarities To Sin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ermons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ermons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Sermons</Template>
  <TotalTime>1591</TotalTime>
  <Words>2556</Words>
  <Application>Microsoft Office PowerPoint</Application>
  <PresentationFormat>On-screen Show (4:3)</PresentationFormat>
  <Paragraphs>260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Wingdings</vt:lpstr>
      <vt:lpstr>Arial Narrow</vt:lpstr>
      <vt:lpstr>Tempus Sans ITC</vt:lpstr>
      <vt:lpstr>Sermons</vt:lpstr>
      <vt:lpstr>1_Sermons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Enhanced Benevolence - Acts 4:34-35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Arthur Pigman</dc:creator>
  <cp:lastModifiedBy>John Croft</cp:lastModifiedBy>
  <cp:revision>70</cp:revision>
  <dcterms:created xsi:type="dcterms:W3CDTF">2012-11-16T13:28:16Z</dcterms:created>
  <dcterms:modified xsi:type="dcterms:W3CDTF">2016-03-05T16:34:59Z</dcterms:modified>
</cp:coreProperties>
</file>