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80" r:id="rId3"/>
    <p:sldId id="256" r:id="rId4"/>
    <p:sldId id="257" r:id="rId5"/>
    <p:sldId id="259" r:id="rId6"/>
    <p:sldId id="263" r:id="rId7"/>
    <p:sldId id="274" r:id="rId8"/>
    <p:sldId id="260" r:id="rId9"/>
    <p:sldId id="277" r:id="rId10"/>
    <p:sldId id="261" r:id="rId11"/>
    <p:sldId id="281" r:id="rId12"/>
    <p:sldId id="264" r:id="rId13"/>
    <p:sldId id="265" r:id="rId14"/>
    <p:sldId id="275" r:id="rId15"/>
    <p:sldId id="276" r:id="rId16"/>
    <p:sldId id="266" r:id="rId17"/>
    <p:sldId id="270" r:id="rId18"/>
    <p:sldId id="267" r:id="rId19"/>
    <p:sldId id="268" r:id="rId20"/>
    <p:sldId id="269" r:id="rId21"/>
    <p:sldId id="262" r:id="rId22"/>
    <p:sldId id="271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1F3"/>
    <a:srgbClr val="F2F9BB"/>
    <a:srgbClr val="E6CCB2"/>
    <a:srgbClr val="9F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7667" autoAdjust="0"/>
  </p:normalViewPr>
  <p:slideViewPr>
    <p:cSldViewPr>
      <p:cViewPr varScale="1">
        <p:scale>
          <a:sx n="60" d="100"/>
          <a:sy n="6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AF12F9-2357-4190-AF79-F138B252272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3A8607-8632-400D-ADF4-3DAD14704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 Aim: To show the undenominational nature of the church.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Acts 2:47 - “And the Lord added to the church daily those who were being saved.” this was the day the church started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After</a:t>
            </a:r>
            <a:r>
              <a:rPr lang="en-US" baseline="0" dirty="0" smtClean="0"/>
              <a:t> this occasion the c</a:t>
            </a:r>
            <a:r>
              <a:rPr lang="en-US" dirty="0" smtClean="0"/>
              <a:t>hurch began growing – Peter</a:t>
            </a:r>
            <a:r>
              <a:rPr lang="en-US" baseline="0" dirty="0" smtClean="0"/>
              <a:t> and other disciples preaching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Paul Missionary journey’s - church was spread to many parts of the world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c. But these congregations that were established were not denominations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FEC025-2EC2-419B-8ECD-C20EFCBE06D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The undenominational church has no denominational head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Col. 1:18 - “And He is the head of the body, the church, who is the beginning, the firstborn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from the dead, that in all things He may have the preeminence”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Christ is the Sovereign Head of the church. The undenominational church does not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recognize any human head or earthly headquarters.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Most denominations will say that Christ is the head of their church,</a:t>
            </a:r>
            <a:r>
              <a:rPr lang="en-US" baseline="0" dirty="0" smtClean="0"/>
              <a:t> but I would ask these questions if that were true: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    1. Why is there an earthly headquarters of your church?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    2. Why can the controlling body (some called conventions, apostles, general conference, national and international bishops and archbishops) change the churches stance on any given issue by taking a vote or writing a new creed on what the scriptures teach?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DCD5D2-29F4-4824-9C4F-1C1C5BCE996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C. It has no denominational creed.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We have no creed but Christ. “Thou art the Christ, the Son of the living God” is our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confession of faith - Matt. 16:16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We have no book of discipline or rule of faith. We practice only the Scriptures.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2 Tim. 3:16 - “All scripture is given by inspiration of God, and is profitable for doctrine, for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reproof, for correction, for instruction in righteousness, that the man of God may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be complete”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4. God's Word is sufficient to cover every problem of congregational organization,</a:t>
            </a:r>
            <a:r>
              <a:rPr lang="en-US" baseline="0" dirty="0" smtClean="0"/>
              <a:t> </a:t>
            </a:r>
            <a:r>
              <a:rPr lang="en-US" dirty="0" smtClean="0"/>
              <a:t>activity, and worship.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5. THEREFORE, HUMAN CREEDS ARE UNNECESSARY.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6. 2 Peter 1:3 - “As His divine power has given to us all things that pertain to life and godliness,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through the knowledge of Him who called us by glory and virtue”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2A7D24-5ACB-4E80-95EB-658EA787FC9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Methodist - The Bible, the Book of Discipline of The United Methodist Church, the Twenty-five Articles of Religion.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Presbyterian - The Bible, the Second </a:t>
            </a:r>
            <a:r>
              <a:rPr lang="en-US" dirty="0" err="1" smtClean="0"/>
              <a:t>Helvetic</a:t>
            </a:r>
            <a:r>
              <a:rPr lang="en-US" dirty="0" smtClean="0"/>
              <a:t> Confession, the Heidelberg Catechism, and the Westminster Confession of Faith.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FDB564-2C6C-4CB1-B551-9D433AA9F93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Lutheran - The Bible, The Book of Concord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Roman Catholic - The Bible with the inclusion of the Apocrypha, and The Canon Law.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25B497-4540-43E2-B083-3AA5A5F7A87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The undenominational</a:t>
            </a:r>
            <a:r>
              <a:rPr lang="en-US" b="1" baseline="0" dirty="0" smtClean="0"/>
              <a:t> church </a:t>
            </a:r>
            <a:r>
              <a:rPr lang="en-US" b="1" dirty="0" smtClean="0"/>
              <a:t>has no denominational name.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Denominations, for the most part, have been named after men</a:t>
            </a:r>
            <a:r>
              <a:rPr lang="en-US" baseline="0" dirty="0" smtClean="0"/>
              <a:t> and women who helped to establish that particular sect of believers.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But</a:t>
            </a:r>
            <a:r>
              <a:rPr lang="en-US" baseline="0" dirty="0" smtClean="0"/>
              <a:t> t</a:t>
            </a:r>
            <a:r>
              <a:rPr lang="en-US" dirty="0" smtClean="0"/>
              <a:t>he church of the New Testament was known as: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“The church” Eph. 3:10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“The church of God” I Cor. 1:2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c. “The body of Christ” I Cor. 12:27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d. “The church of the Lord” Acts 20:28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e. “The church of Christ” Matt. 16:18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9B471-EA1C-4F19-9189-F658B8B7D26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2. The individual members of the church were known as: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“Disciples” And “Christians” Acts 11:26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“Saints” Rom. 1:7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c. “</a:t>
            </a:r>
            <a:r>
              <a:rPr lang="fr-FR" dirty="0" err="1" smtClean="0"/>
              <a:t>Brethren</a:t>
            </a:r>
            <a:r>
              <a:rPr lang="fr-FR" dirty="0" smtClean="0"/>
              <a:t>” Col. 1:2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d. “Children of God” Gal. 3:26</a:t>
            </a:r>
          </a:p>
          <a:p>
            <a:pPr eaLnBrk="1" hangingPunct="1">
              <a:spcBef>
                <a:spcPct val="0"/>
              </a:spcBef>
            </a:pPr>
            <a:r>
              <a:rPr lang="nn-NO" dirty="0" smtClean="0"/>
              <a:t>e. “Priests” I Pet. 2:5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6869EA-44F3-4CA0-B54B-62C5FC8658B1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E. It has no denominational organization.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There is no ecclesiastical organization, no popes, no cardinals, no archbishops, no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church councils or conventions.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Each congregation of the church in the N.T. is independent, under the authority of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Christ as revealed in the New Testament.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We have a plurality of qualified elders (Acts 14:23), just as was found in the 1</a:t>
            </a:r>
            <a:r>
              <a:rPr lang="en-US" baseline="30000" dirty="0" smtClean="0"/>
              <a:t>st </a:t>
            </a:r>
            <a:r>
              <a:rPr lang="en-US" dirty="0" smtClean="0"/>
              <a:t>century church. And it is those elders of each</a:t>
            </a:r>
            <a:r>
              <a:rPr lang="en-US" baseline="0" dirty="0" smtClean="0"/>
              <a:t> local congregation who are the leaders of that particular congregation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4. The eldership is to guide and </a:t>
            </a:r>
            <a:r>
              <a:rPr lang="en-US" baseline="0" dirty="0" err="1" smtClean="0"/>
              <a:t>shepard</a:t>
            </a:r>
            <a:r>
              <a:rPr lang="en-US" baseline="0" dirty="0" smtClean="0"/>
              <a:t> the flock, and you and I as members are to submit to their authority, but also love, admonish, and encourage them as they work to lead us in the way of truth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5. We don’t thank our elders enough for their time and effort. Many of you encourage me after each service by telling me how much you learned from a lesson, but let’s remember to also thank our elders for their unwavering leadership and love for the truth that keeps our congregation sound and unified.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6. It has been said “A congregation is only a strong as its leadership”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23399D-62D8-4C34-93C1-9ED4194EAFE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The undenominational church has no denominational worship.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We have no denominational rites or ceremonies.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We seek to worship “in spirit and truth” (John 4:24), following the pattern of the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church.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Each Lord's day worship consists of: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(1) Lord's Supper Acts 20:7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(2) Contribution I Cor. 16:2</a:t>
            </a:r>
          </a:p>
          <a:p>
            <a:pPr eaLnBrk="1" hangingPunct="1">
              <a:spcBef>
                <a:spcPct val="0"/>
              </a:spcBef>
            </a:pPr>
            <a:r>
              <a:rPr lang="it-IT" dirty="0" smtClean="0"/>
              <a:t>(3) A cappella Singing Eph. 5:19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(4) Praying Luke 18:1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(5) Preaching II Tim. 4:2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4. Not only are these the</a:t>
            </a:r>
            <a:r>
              <a:rPr lang="en-US" baseline="0" dirty="0" smtClean="0"/>
              <a:t> acts of worship that God </a:t>
            </a:r>
            <a:r>
              <a:rPr lang="en-US" b="1" baseline="0" dirty="0" smtClean="0"/>
              <a:t>requires</a:t>
            </a:r>
            <a:r>
              <a:rPr lang="en-US" baseline="0" dirty="0" smtClean="0"/>
              <a:t> of us when we meet together, these are the only acts of worship that we have the </a:t>
            </a:r>
            <a:r>
              <a:rPr lang="en-US" b="1" baseline="0" dirty="0" smtClean="0"/>
              <a:t>authority</a:t>
            </a:r>
            <a:r>
              <a:rPr lang="en-US" baseline="0" dirty="0" smtClean="0"/>
              <a:t> to perform in worship to our Heavenly Father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D62CC0-95E0-4F3C-B005-20A238EAA74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The undenominational church has no denominational requirements for membership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We ask people to do only what men and women in the New Testament were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commanded to do: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Hear and understand God's Word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Believe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c. Repent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d. Confess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e. Be baptized for remission of sins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The</a:t>
            </a:r>
            <a:r>
              <a:rPr lang="en-US" baseline="0" dirty="0" smtClean="0"/>
              <a:t> church does not</a:t>
            </a:r>
            <a:r>
              <a:rPr lang="en-US" dirty="0" smtClean="0"/>
              <a:t> tell people: “accept the Lord Jesus Christ as your personal Savior” and you will be saved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H. After obeying the gospel, TO WHAT DENOMINATION DID THE FIRST CENTURY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CHRISTIANS BELONG?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Catholicism had its beginning in the 7th century.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Protestantism had its beginning in the 16th century.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New Testament Christians belonged simply to the undenominational church.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19DD7-87B1-473B-9F27-D4F0BE57BA6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IV. THE CURE FOR DENOMINATIONALISM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We must have an unreserved commitment to the Bible as the sole, objective standard in what we do as Christians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Unity can exist only when there is allegiance to a single objective religious</a:t>
            </a:r>
            <a:r>
              <a:rPr lang="en-US" baseline="0" dirty="0" smtClean="0"/>
              <a:t> </a:t>
            </a:r>
            <a:r>
              <a:rPr lang="en-US" dirty="0" smtClean="0"/>
              <a:t>authority.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When all men will lay down their creeds, manuals, confessions of faith, think-</a:t>
            </a:r>
            <a:r>
              <a:rPr lang="en-US" dirty="0" err="1" smtClean="0"/>
              <a:t>so's</a:t>
            </a:r>
            <a:r>
              <a:rPr lang="en-US" dirty="0" smtClean="0"/>
              <a:t>, maybe's, and subjective feelings, and turn to the Word of God, then, and ONLY then, will unity</a:t>
            </a:r>
            <a:r>
              <a:rPr lang="en-US" baseline="0" dirty="0" smtClean="0"/>
              <a:t> </a:t>
            </a:r>
            <a:r>
              <a:rPr lang="en-US" dirty="0" smtClean="0"/>
              <a:t>result.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We must be committed to being nothing, calling ourselves nothing, obeying nothing, and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saying nothing except that which is authorized by the Word of God.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080073-81E1-425D-A1B7-A79D8D8C439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 Definition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  a. "Denomination" signifies a division or a segment.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  b. "Denominationalism" means devotion to certain denominational principles or interests.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All the religious denominations of our day were established by men, hundreds of years after Jesus established His church in Jerusalem on Pentecost, about 33 A.D.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The "church of Christ" is NOT a denomination. Here is why this claim is made.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28B07C-D6D0-4F6F-80A4-8F496985A8B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CONCLUSION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US" dirty="0" smtClean="0"/>
              <a:t>Surely, we have seen this morning, that it is possible to occupy an undenominational position. </a:t>
            </a:r>
          </a:p>
          <a:p>
            <a:pPr marL="228600" indent="-228600" eaLnBrk="1" hangingPunct="1">
              <a:spcBef>
                <a:spcPct val="0"/>
              </a:spcBef>
              <a:buNone/>
            </a:pPr>
            <a:r>
              <a:rPr lang="en-US" dirty="0" smtClean="0"/>
              <a:t>2. If we preach ONLY the gospel, it will produce in our day the New Testament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church that it produced in the days of the apostles, when no denominations existed.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4C00A-5DE7-4B57-9D0B-950BE70532F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“YOUR CHURCH AND MINE”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 I read the Sunday paper, I ran across this line,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“Today you go to your church, and I will go to mine.”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I've read the Bible over and over and never found that line: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“Today you go to your church, and I will go to mine.”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“Upon this rock, I'll build MY Church,” The Savior said one day.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And before the dear Lord died, He humbly knelt to pray: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“May they be one, as we are one, those who believe on me.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So the world may surely know I am loved, and sent by Thee.”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Yes, you may go to “Your” church, but let me tell you this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Your worship </a:t>
            </a:r>
            <a:r>
              <a:rPr lang="en-US" smtClean="0"/>
              <a:t>will be</a:t>
            </a:r>
            <a:r>
              <a:rPr lang="en-US" baseline="0" smtClean="0"/>
              <a:t> </a:t>
            </a:r>
            <a:r>
              <a:rPr lang="en-US" smtClean="0"/>
              <a:t>vain </a:t>
            </a:r>
            <a:r>
              <a:rPr lang="en-US" dirty="0" smtClean="0"/>
              <a:t>unless you go to </a:t>
            </a:r>
            <a:r>
              <a:rPr lang="en-US" b="1" dirty="0" smtClean="0"/>
              <a:t>HIS!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4C00A-5DE7-4B57-9D0B-950BE70532F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8F819F-019C-41FC-889A-8E5AC3EFAEA9}" type="slidenum">
              <a:rPr lang="en-US" smtClean="0">
                <a:latin typeface="Arial" charset="0"/>
                <a:cs typeface="Arial" charset="0"/>
              </a:rPr>
              <a:pPr/>
              <a:t>23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I. DENOMINATIONALISM IS Not in Bible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Christ established ONE church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Matt. 16:18 “I also say to you that you are Peter, and on this rock I will build </a:t>
            </a:r>
            <a:r>
              <a:rPr lang="en-US" u="sng" dirty="0" smtClean="0"/>
              <a:t>my church</a:t>
            </a:r>
            <a:r>
              <a:rPr lang="en-US" dirty="0" smtClean="0"/>
              <a:t>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Acts 20:28 “to shepherd </a:t>
            </a:r>
            <a:r>
              <a:rPr lang="en-US" u="sng" dirty="0" smtClean="0"/>
              <a:t>the church </a:t>
            </a:r>
            <a:r>
              <a:rPr lang="en-US" dirty="0" smtClean="0"/>
              <a:t>of God which He </a:t>
            </a:r>
            <a:r>
              <a:rPr lang="en-US" u="sng" dirty="0" smtClean="0"/>
              <a:t>purchased</a:t>
            </a:r>
            <a:r>
              <a:rPr lang="en-US" dirty="0" smtClean="0"/>
              <a:t> with His own blood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Eph. 4:4 “one body”</a:t>
            </a:r>
          </a:p>
          <a:p>
            <a:r>
              <a:rPr lang="en-US" dirty="0" smtClean="0"/>
              <a:t>    Eph. 1:22-23 “gave Him to be head over all things to </a:t>
            </a:r>
            <a:r>
              <a:rPr lang="en-US" u="sng" dirty="0" smtClean="0"/>
              <a:t>the church, which is His body</a:t>
            </a:r>
            <a:r>
              <a:rPr lang="en-US" dirty="0" smtClean="0"/>
              <a:t>”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9AD2AB-7C6A-427D-BE96-FFF0EA8DD2D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A. Jesus prayed for the unity of all believers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John 17:20-21 </a:t>
            </a:r>
            <a:r>
              <a:rPr lang="en-US" sz="1200" dirty="0" smtClean="0"/>
              <a:t>"I do not pray for these alone, but also for those who will believe in Me through their word;  that they all may be one, as You, Father, are in Me, and I in You; that they also may be one in Us</a:t>
            </a:r>
            <a:r>
              <a:rPr lang="en-US" sz="1200" i="1" dirty="0" smtClean="0"/>
              <a:t>”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Our Lord did not work against His own prayer for unity by establishing conflicting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and contradictory denominations.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2904B1-9250-40B8-9F7B-88333417700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A. Denominationalism hinders the progress of salvation of lost souls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1. Our Lord did not work against His own prayer for unity by establishing conflicting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and contradictory denominations.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2. Denominationalism breeds skepticism and doubt to the world.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3. Different doctrines causes many in the world to lose respect for the Scriptures.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690864-8EC1-4B70-B16C-F2ACD58EDB9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II. IN THE BEGINNING CHRISTIANS BELONGED TO NO DENOMINATION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A. Christians were members of the church for which Christ died.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B. When you accept Christ only, you become a “Christian,” a disciple of Christ.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C. Others in any place who do the same thing will be, like us, Christians only.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FAFBE-014A-48B8-84FE-1145D4F500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A. When one accepts Christ, there is no need to accept anything else - Col. 2:9-10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 Him dwells all the fullness of the Godhead bodily;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you are complete in Him, who is the head of all principality and power.”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FAFBE-014A-48B8-84FE-1145D4F5005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b="1" dirty="0" smtClean="0"/>
              <a:t>III. CHARACTERISTICS OF THE UNDENOMINATIONAL CHURCH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lphaUcPeriod"/>
              <a:defRPr/>
            </a:pPr>
            <a:r>
              <a:rPr lang="en-US" dirty="0" smtClean="0"/>
              <a:t>It has no denominational founder. Christ is the only founder of the church, He purchased it with His own blood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Baptist – John Smyth 1620’s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Methodist – John Wesley 1750’s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Presbyterian – European reformation – highly influenced by John Calvin and established in 1580-1590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Pentecostal – started in 1901 - William Joseph Seymour, but many branches have come out since then (assembly of God)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Seventh-day Adventist  - 1863 Ellen White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B.  Each and every denomination beginning can be traced back to a date and the founder being a man or woman.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1. Jesus said - Matt. 16:18“And I also say to you that you are Peter, and on this rock I will build My church”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2. Christ established His church NOT A MAN! And that church was established in 33 A.D. in Acts chapter 2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3. The undenominational church has no denominational founder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7D1EF-726D-4343-83ED-A956BC0145D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b="1" dirty="0" smtClean="0"/>
              <a:t>III. CHARACTERISTICS OF THE UNDENOMINATIONAL CHURCH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lphaUcPeriod"/>
              <a:defRPr/>
            </a:pPr>
            <a:r>
              <a:rPr lang="en-US" dirty="0" smtClean="0"/>
              <a:t>It has no denominational founder. Christ is the only founder of the church, He purchased it with His own blood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Baptist – John Smyth 1620’s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Methodist – John Wesley 1750’s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Presbyterian – European reformation – highly influenced by John Calvin and established in 1580-1590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Pentecostal – started in 1901 - William Joseph Seymour, but many branches have come out since then (assembly of God)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	Seventh-day Adventist  - 1863 Ellen White</a:t>
            </a:r>
          </a:p>
          <a:p>
            <a:pPr marL="228600" indent="-2286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dirty="0" smtClean="0"/>
              <a:t>B.  Each and every denomination beginning can be traced back to a date and the founder being a man or woman.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1. Jesus said - Matt. 16:18“And I also say to you that you are Peter, and on this rock I will build My church”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2. Christ established His church NOT A MAN! And that church was established in 33 A.D. in Acts chapter 2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3. The undenominational church has no denominational founder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7D1EF-726D-4343-83ED-A956BC0145D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5088-0477-4280-813B-93525A1E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BEF3-BC5F-44F9-ADC7-9F26F9BF1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5BD15-63C7-4ED9-A21E-A3520D9F9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4180-DC5F-4923-A8B7-A9A44A56BF59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02E3-43BE-4125-ADC1-E2DEF7C42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9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D74B-FDAB-4944-B480-07A9115B5F5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1ED9-968D-4A44-886B-C9334AC6B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6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D9CE-F816-4C63-AAF6-1E5BB281E393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1FBD-C426-42FD-8A13-0D9CCF15E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2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A39A-1119-43DA-A459-4F47215B1257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CF80-D150-480D-A7DE-A3ACAC1AD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76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375D-58EA-423B-8533-8A0248F87107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1DD6-F0B8-4F45-9364-B05D032F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31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E6B5-C19E-40B2-B9F6-1BB8C10040B9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3B19-6B92-404A-92BF-0CC0EC9D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14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8F39-2EC9-47C6-8E14-967FF9069636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6231-1620-4492-9A39-967E17436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4A98-0308-43D3-883A-2FDDE3F5ACB7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70AC-FCE6-4B72-8183-039D7D04A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9A64-D8E0-4495-8407-4D1CCFE81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D2B9-E6E5-4B9F-9971-2E61130AB21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DD31-A6D8-4FB6-9F85-958B9F597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65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80F9-25BF-451E-A52A-8382B6F9A47F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0775-D837-4665-ABED-95C0ED44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27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2FB8-2D55-432E-9CBC-271E9B56A6F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F8F4-0978-4D0B-88AF-2F3A9F352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C156-10E4-4FA6-B17A-8B7DD5DDC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16ED-66A6-4412-8E68-00B46D63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2B60-590F-4AE6-8491-AF4FB3E0D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4D075-E98B-433B-8EF4-FCE9FE254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F0574-0217-4353-A3E2-1FF9731CB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98CA3-C0AE-4429-9963-0F36B9CA0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BBDA-A3D9-4C39-AA21-5189D582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D30D49-B7E4-4601-B3E9-C3EA430A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27118-9846-468F-8EB0-4B48817BDB37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FC288-8E82-43D2-B806-049421238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/>
          <a:lstStyle/>
          <a:p>
            <a:r>
              <a:rPr lang="en-US" altLang="en-US" sz="7200" smtClean="0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Back To The Basics</a:t>
            </a:r>
          </a:p>
        </p:txBody>
      </p:sp>
    </p:spTree>
    <p:extLst>
      <p:ext uri="{BB962C8B-B14F-4D97-AF65-F5344CB8AC3E}">
        <p14:creationId xmlns:p14="http://schemas.microsoft.com/office/powerpoint/2010/main" val="18078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57200" y="1600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1.It has no denominational founder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0" y="28194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“</a:t>
            </a:r>
            <a:r>
              <a:rPr lang="en-US" sz="3600" dirty="0"/>
              <a:t>Y</a:t>
            </a:r>
            <a:r>
              <a:rPr lang="en-US" sz="3600" dirty="0" smtClean="0"/>
              <a:t>ou </a:t>
            </a:r>
            <a:r>
              <a:rPr lang="en-US" sz="3600" dirty="0"/>
              <a:t>are Peter, and on this rock I will build </a:t>
            </a:r>
            <a:r>
              <a:rPr lang="en-US" sz="3600" u="sng" dirty="0"/>
              <a:t>my </a:t>
            </a:r>
            <a:r>
              <a:rPr lang="en-US" sz="3600" u="sng" dirty="0" smtClean="0"/>
              <a:t>church</a:t>
            </a:r>
            <a:r>
              <a:rPr lang="en-US" sz="3600" dirty="0" smtClean="0"/>
              <a:t>” 													</a:t>
            </a:r>
            <a:r>
              <a:rPr lang="en-US" sz="3600" b="1" dirty="0" smtClean="0">
                <a:solidFill>
                  <a:srgbClr val="FF0000"/>
                </a:solidFill>
              </a:rPr>
              <a:t>Matt. 16:18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70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81000" y="1981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F2F9B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2.It has no denominational head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3276600"/>
            <a:ext cx="8534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 “And </a:t>
            </a:r>
            <a:r>
              <a:rPr lang="en-US" dirty="0" smtClean="0"/>
              <a:t>He </a:t>
            </a:r>
            <a:r>
              <a:rPr lang="en-US" dirty="0"/>
              <a:t>is the head of the body, the church,...”  </a:t>
            </a:r>
            <a:r>
              <a:rPr lang="en-US" dirty="0">
                <a:solidFill>
                  <a:srgbClr val="FF0000"/>
                </a:solidFill>
              </a:rPr>
              <a:t>Col. 1:18</a:t>
            </a:r>
          </a:p>
          <a:p>
            <a:pPr marL="168275" indent="-168275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 No human head or earthly headquarters.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81000" y="1600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3.It has no denominational creed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514600"/>
            <a:ext cx="8610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No Creed but Christ !</a:t>
            </a:r>
          </a:p>
          <a:p>
            <a:pPr marL="120650" indent="-1206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“Thou art the Christ, the Son of the living God”   </a:t>
            </a:r>
            <a:r>
              <a:rPr lang="en-US" sz="3600" dirty="0">
                <a:solidFill>
                  <a:srgbClr val="FF0000"/>
                </a:solidFill>
              </a:rPr>
              <a:t>Matt. 16:16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No book of rules by </a:t>
            </a:r>
            <a:r>
              <a:rPr lang="en-US" sz="3600" dirty="0" smtClean="0"/>
              <a:t>man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2 Tim. 3:16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2 Pet. 1:3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81000" y="1600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3.It has no denominational creed</a:t>
            </a:r>
          </a:p>
        </p:txBody>
      </p:sp>
      <p:pic>
        <p:nvPicPr>
          <p:cNvPr id="11268" name="Picture 4" descr="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648200"/>
            <a:ext cx="12271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876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495800" y="2514600"/>
            <a:ext cx="4648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u="sng" dirty="0"/>
              <a:t>Methodist</a:t>
            </a:r>
          </a:p>
          <a:p>
            <a:r>
              <a:rPr lang="en-US" sz="2600" dirty="0" smtClean="0"/>
              <a:t>Bible</a:t>
            </a:r>
            <a:r>
              <a:rPr lang="en-US" sz="2600" dirty="0"/>
              <a:t>, the Book of Discipline of The United Methodist Church, the Twenty-five Articles of Religion.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0" y="2514600"/>
            <a:ext cx="4419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u="sng" dirty="0"/>
              <a:t>Presbyterian</a:t>
            </a:r>
          </a:p>
          <a:p>
            <a:r>
              <a:rPr lang="en-US" sz="2600" dirty="0"/>
              <a:t>Bible, the Second </a:t>
            </a:r>
            <a:r>
              <a:rPr lang="en-US" sz="2600" dirty="0" err="1"/>
              <a:t>Helvetic</a:t>
            </a:r>
            <a:r>
              <a:rPr lang="en-US" sz="2600" dirty="0"/>
              <a:t> Confession, the Heidelberg Catechism, and the Westminster Confession of Faith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81000" y="1600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3.It has no denominational creed</a:t>
            </a:r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4495800" y="2819400"/>
            <a:ext cx="464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/>
              <a:t>Roman Catholic</a:t>
            </a:r>
          </a:p>
          <a:p>
            <a:r>
              <a:rPr lang="en-US" sz="3200" dirty="0" smtClean="0"/>
              <a:t>Bible</a:t>
            </a:r>
            <a:r>
              <a:rPr lang="en-US" sz="3200" dirty="0"/>
              <a:t>, the </a:t>
            </a:r>
            <a:r>
              <a:rPr lang="en-US" sz="3200" dirty="0" smtClean="0"/>
              <a:t>Apocrypha</a:t>
            </a:r>
            <a:r>
              <a:rPr lang="en-US" sz="3200" dirty="0"/>
              <a:t>, and The Canon Law.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0" y="2743200"/>
            <a:ext cx="441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/>
              <a:t>Lutheran</a:t>
            </a:r>
          </a:p>
          <a:p>
            <a:r>
              <a:rPr lang="en-US" sz="3200" dirty="0" smtClean="0"/>
              <a:t>Bible</a:t>
            </a:r>
            <a:r>
              <a:rPr lang="en-US" sz="3200" dirty="0"/>
              <a:t>, The Book of Concord</a:t>
            </a:r>
          </a:p>
        </p:txBody>
      </p:sp>
      <p:pic>
        <p:nvPicPr>
          <p:cNvPr id="12294" name="Picture 5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95800"/>
            <a:ext cx="23209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9600" y="4565108"/>
            <a:ext cx="464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/>
              <a:t>Baptist</a:t>
            </a:r>
            <a:endParaRPr lang="en-US" sz="3200" b="1" u="sng" dirty="0"/>
          </a:p>
          <a:p>
            <a:r>
              <a:rPr lang="en-US" sz="3200" dirty="0" smtClean="0"/>
              <a:t>Bible</a:t>
            </a:r>
            <a:r>
              <a:rPr lang="en-US" sz="3200" dirty="0"/>
              <a:t>, </a:t>
            </a:r>
            <a:r>
              <a:rPr lang="en-US" sz="3200" dirty="0" smtClean="0"/>
              <a:t>The Baptist Manual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81000" y="1981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F2F9B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4.It has no denominational name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“The church”  -  </a:t>
            </a:r>
            <a:r>
              <a:rPr lang="en-US" sz="3900" dirty="0" smtClean="0">
                <a:solidFill>
                  <a:srgbClr val="FF0000"/>
                </a:solidFill>
              </a:rPr>
              <a:t>Eph</a:t>
            </a:r>
            <a:r>
              <a:rPr lang="en-US" sz="3900" dirty="0" smtClean="0">
                <a:solidFill>
                  <a:srgbClr val="FF0000"/>
                </a:solidFill>
              </a:rPr>
              <a:t>. 3:10</a:t>
            </a:r>
            <a:r>
              <a:rPr lang="en-US" sz="3900" dirty="0" smtClean="0">
                <a:solidFill>
                  <a:srgbClr val="FF0000"/>
                </a:solidFill>
              </a:rPr>
              <a:t>, Col. 1:24</a:t>
            </a:r>
            <a:endParaRPr lang="en-US" sz="39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“The church of God” - </a:t>
            </a:r>
            <a:r>
              <a:rPr lang="en-US" sz="3900" dirty="0">
                <a:solidFill>
                  <a:srgbClr val="FF0000"/>
                </a:solidFill>
              </a:rPr>
              <a:t>1 Cor. 1:2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“The body of Christ” - </a:t>
            </a:r>
            <a:r>
              <a:rPr lang="en-US" sz="3900" dirty="0">
                <a:solidFill>
                  <a:srgbClr val="FF0000"/>
                </a:solidFill>
              </a:rPr>
              <a:t>1 Cor. 12:27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“The church of the Lord” - </a:t>
            </a:r>
            <a:r>
              <a:rPr lang="en-US" sz="3900" dirty="0">
                <a:solidFill>
                  <a:srgbClr val="FF0000"/>
                </a:solidFill>
              </a:rPr>
              <a:t>Acts 20:28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“The church of Christ” - </a:t>
            </a:r>
            <a:r>
              <a:rPr lang="en-US" sz="3900" dirty="0">
                <a:solidFill>
                  <a:srgbClr val="FF0000"/>
                </a:solidFill>
              </a:rPr>
              <a:t>Rom. 16:16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291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“Disciples” “Christians” - </a:t>
            </a:r>
            <a:r>
              <a:rPr lang="en-US" sz="3900" dirty="0">
                <a:solidFill>
                  <a:srgbClr val="FF0000"/>
                </a:solidFill>
              </a:rPr>
              <a:t>Acts 11:26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“Saints” - </a:t>
            </a:r>
            <a:r>
              <a:rPr lang="en-US" sz="3900" dirty="0">
                <a:solidFill>
                  <a:srgbClr val="FF0000"/>
                </a:solidFill>
              </a:rPr>
              <a:t>Rom. </a:t>
            </a:r>
            <a:r>
              <a:rPr lang="en-US" sz="3900" dirty="0" smtClean="0">
                <a:solidFill>
                  <a:srgbClr val="FF0000"/>
                </a:solidFill>
              </a:rPr>
              <a:t>1:7, Phil. 1:1, Col. 1:2</a:t>
            </a:r>
            <a:endParaRPr lang="en-US" sz="39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“Brethren” - </a:t>
            </a:r>
            <a:r>
              <a:rPr lang="en-US" sz="3900" dirty="0">
                <a:solidFill>
                  <a:srgbClr val="FF0000"/>
                </a:solidFill>
              </a:rPr>
              <a:t>Col. </a:t>
            </a:r>
            <a:r>
              <a:rPr lang="en-US" sz="3900" dirty="0" smtClean="0">
                <a:solidFill>
                  <a:srgbClr val="FF0000"/>
                </a:solidFill>
              </a:rPr>
              <a:t>1:2, Jas. 1:2</a:t>
            </a:r>
            <a:endParaRPr lang="en-US" sz="39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3900" dirty="0"/>
              <a:t> “Children of God” - </a:t>
            </a:r>
            <a:r>
              <a:rPr lang="en-US" sz="3900" dirty="0">
                <a:solidFill>
                  <a:srgbClr val="FF0000"/>
                </a:solidFill>
              </a:rPr>
              <a:t>Gal. </a:t>
            </a:r>
            <a:r>
              <a:rPr lang="en-US" sz="3900" dirty="0" smtClean="0">
                <a:solidFill>
                  <a:srgbClr val="FF0000"/>
                </a:solidFill>
              </a:rPr>
              <a:t>3:26, 1 Jn. </a:t>
            </a:r>
            <a:r>
              <a:rPr lang="en-US" sz="3900" dirty="0" smtClean="0">
                <a:solidFill>
                  <a:srgbClr val="FF0000"/>
                </a:solidFill>
              </a:rPr>
              <a:t>3:1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1981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F2F9B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4.It has no denominational name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1981200"/>
            <a:ext cx="9144000" cy="914400"/>
          </a:xfrm>
          <a:prstGeom prst="foldedCorner">
            <a:avLst>
              <a:gd name="adj" fmla="val 12500"/>
            </a:avLst>
          </a:prstGeom>
          <a:solidFill>
            <a:srgbClr val="F2F9B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5.It has no denominational organization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3276600"/>
            <a:ext cx="91440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900"/>
              <a:t> No popes, cardinals, archbishops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900"/>
              <a:t> No church councils or conventions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900"/>
              <a:t> Each congregation is independent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900"/>
              <a:t> Plurality of qualified elders - </a:t>
            </a:r>
            <a:r>
              <a:rPr lang="en-US" sz="3900">
                <a:solidFill>
                  <a:srgbClr val="FF0000"/>
                </a:solidFill>
              </a:rPr>
              <a:t>Acts 14:23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0" y="1981200"/>
            <a:ext cx="91440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6.It has no denominational Worship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3200400"/>
            <a:ext cx="9144000" cy="31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600" dirty="0"/>
              <a:t> “Spirit and truth”  - </a:t>
            </a:r>
            <a:r>
              <a:rPr lang="en-US" sz="3600" dirty="0">
                <a:solidFill>
                  <a:srgbClr val="FF0000"/>
                </a:solidFill>
              </a:rPr>
              <a:t>Jn. </a:t>
            </a:r>
            <a:r>
              <a:rPr lang="en-US" sz="3600" dirty="0" smtClean="0">
                <a:solidFill>
                  <a:srgbClr val="FF0000"/>
                </a:solidFill>
              </a:rPr>
              <a:t>4:24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900" dirty="0" smtClean="0"/>
              <a:t>-Lord’s Supper </a:t>
            </a:r>
            <a:r>
              <a:rPr lang="en-US" sz="2900" b="1" dirty="0" smtClean="0">
                <a:solidFill>
                  <a:srgbClr val="FF0000"/>
                </a:solidFill>
              </a:rPr>
              <a:t>Acts 20:7    </a:t>
            </a:r>
            <a:r>
              <a:rPr lang="en-US" sz="2900" dirty="0" smtClean="0"/>
              <a:t>- Contribution </a:t>
            </a:r>
            <a:r>
              <a:rPr lang="en-US" sz="2900" b="1" dirty="0" smtClean="0">
                <a:solidFill>
                  <a:srgbClr val="FF0000"/>
                </a:solidFill>
              </a:rPr>
              <a:t>1 Cor. 16:2</a:t>
            </a:r>
            <a:endParaRPr lang="en-US" sz="29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900" dirty="0" smtClean="0"/>
              <a:t>-Singing </a:t>
            </a:r>
            <a:r>
              <a:rPr lang="en-US" sz="2900" b="1" dirty="0" smtClean="0">
                <a:solidFill>
                  <a:srgbClr val="FF0000"/>
                </a:solidFill>
              </a:rPr>
              <a:t>Eph. 5:19</a:t>
            </a:r>
            <a:r>
              <a:rPr lang="en-US" sz="2900" dirty="0"/>
              <a:t>		</a:t>
            </a:r>
            <a:r>
              <a:rPr lang="en-US" sz="2900" dirty="0" smtClean="0"/>
              <a:t>- Praying </a:t>
            </a:r>
            <a:r>
              <a:rPr lang="en-US" sz="2900" dirty="0" err="1" smtClean="0"/>
              <a:t>Lk</a:t>
            </a:r>
            <a:r>
              <a:rPr lang="en-US" sz="2900" dirty="0" smtClean="0"/>
              <a:t>.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18:1</a:t>
            </a:r>
            <a:endParaRPr lang="en-US" sz="29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900" dirty="0" smtClean="0"/>
              <a:t>               - Preaching/Teaching </a:t>
            </a:r>
            <a:r>
              <a:rPr lang="en-US" sz="2900" b="1" dirty="0" smtClean="0">
                <a:solidFill>
                  <a:srgbClr val="FF0000"/>
                </a:solidFill>
              </a:rPr>
              <a:t>2 Tim. 4:2</a:t>
            </a:r>
            <a:endParaRPr lang="en-US" sz="2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0" y="1981200"/>
            <a:ext cx="9144000" cy="1295400"/>
          </a:xfrm>
          <a:prstGeom prst="foldedCorner">
            <a:avLst>
              <a:gd name="adj" fmla="val 12500"/>
            </a:avLst>
          </a:prstGeom>
          <a:solidFill>
            <a:srgbClr val="F2F9B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7.It has no denominational requirements</a:t>
            </a:r>
          </a:p>
          <a:p>
            <a:r>
              <a:rPr lang="en-US"/>
              <a:t>for membership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3276600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3600" dirty="0"/>
              <a:t>Do only what they did in N.T.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</a:t>
            </a:r>
            <a:r>
              <a:rPr lang="en-US" sz="3600" dirty="0" smtClean="0"/>
              <a:t>Hear, Believe, Repent, Confess, Baptized</a:t>
            </a:r>
            <a:endParaRPr lang="en-US" sz="3600" dirty="0"/>
          </a:p>
          <a:p>
            <a:pPr marL="168275" indent="-16827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600" dirty="0"/>
              <a:t> Not told to:  “Accept the Lord Jesus Christ as your personal Savior”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46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Arial Black"/>
              </a:rPr>
              <a:t>Christianity is Undenominational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Acts </a:t>
            </a:r>
            <a:r>
              <a:rPr lang="en-US" dirty="0" smtClean="0">
                <a:solidFill>
                  <a:srgbClr val="FF0000"/>
                </a:solidFill>
              </a:rPr>
              <a:t>2:47  </a:t>
            </a:r>
            <a:r>
              <a:rPr lang="en-US" dirty="0"/>
              <a:t>“And the </a:t>
            </a:r>
            <a:r>
              <a:rPr lang="en-US" u="sng" dirty="0"/>
              <a:t>Lord</a:t>
            </a:r>
            <a:r>
              <a:rPr lang="en-US" dirty="0"/>
              <a:t> added to the church daily those who were being saved.”</a:t>
            </a:r>
          </a:p>
        </p:txBody>
      </p:sp>
      <p:pic>
        <p:nvPicPr>
          <p:cNvPr id="2052" name="Picture 3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441700"/>
            <a:ext cx="533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IV. The Cure For Denominationalism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868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900" dirty="0"/>
              <a:t> Commitment to Bible as Standard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900" dirty="0"/>
              <a:t> Unity = when we have one authority</a:t>
            </a:r>
          </a:p>
          <a:p>
            <a:pPr marL="168275" indent="-16827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900" dirty="0"/>
              <a:t> All men lay down creeds, disciplines, manuals, confessions of faith, catechisms, and subjective feelings.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900" dirty="0"/>
              <a:t> Accept the Bible Only = UNITY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Possible to have an undenominational position.</a:t>
            </a:r>
          </a:p>
          <a:p>
            <a:pPr marL="241300" indent="-2413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Preach only the gospel then it will produce the true New Testament church.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46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Arial Black"/>
              </a:rPr>
              <a:t>Christianity is Undenominational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400" dirty="0" smtClean="0"/>
              <a:t>“As I read the Sunday paper, I ran across this line, “Today you go to your church, and I will go to mine.” I've read the Bible over and over and never found that line:“Today you go to your church, and I will go to mine.” “Upon this rock, I'll build MY Church,” The Savior said one day. And before the dear Lord died, He humbly knelt to pray: “May they be one, as we are one, those who believe on me. So the world may surely know I am loved, and sent by Thee.” Yes, you may go to “Your” church, but let me tell you this, </a:t>
            </a:r>
            <a:r>
              <a:rPr lang="en-US" sz="3400" dirty="0"/>
              <a:t>y</a:t>
            </a:r>
            <a:r>
              <a:rPr lang="en-US" sz="3400" dirty="0" smtClean="0"/>
              <a:t>our worship will be vain unless you go to </a:t>
            </a:r>
            <a:r>
              <a:rPr lang="en-US" sz="3400" b="1" dirty="0" smtClean="0"/>
              <a:t>HIS!</a:t>
            </a:r>
            <a:r>
              <a:rPr lang="en-US" sz="3400" dirty="0" smtClean="0"/>
              <a:t>”          - unknown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53577" y="0"/>
            <a:ext cx="8102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GOD’S SIMPLE PLAN FOR SALVATION</a:t>
            </a: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-7938" y="5416550"/>
            <a:ext cx="1524000" cy="14478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hear</a:t>
            </a:r>
          </a:p>
        </p:txBody>
      </p:sp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1122362" y="4629150"/>
            <a:ext cx="1562100" cy="22860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600" b="1" dirty="0">
                <a:solidFill>
                  <a:srgbClr val="FF0000"/>
                </a:solidFill>
              </a:rPr>
              <a:t>believe</a:t>
            </a:r>
          </a:p>
        </p:txBody>
      </p:sp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2316162" y="3854450"/>
            <a:ext cx="1739900" cy="30734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repent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3636962" y="2927350"/>
            <a:ext cx="2222500" cy="40132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confess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262562" y="1949450"/>
            <a:ext cx="2362200" cy="49657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baptism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9375" y="5089525"/>
            <a:ext cx="1725152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ACTS 3:22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04875" y="4267200"/>
            <a:ext cx="1366080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JN.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8:24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76475" y="3511550"/>
            <a:ext cx="1401762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LK. 13:3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662362" y="2698750"/>
            <a:ext cx="1555750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>
                <a:latin typeface="Arial" pitchFamily="34" charset="0"/>
                <a:cs typeface="Arial" pitchFamily="34" charset="0"/>
              </a:rPr>
              <a:t>JN. 12:42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210175" y="1885950"/>
            <a:ext cx="1555234" cy="461665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 2:38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7015162" y="1624013"/>
            <a:ext cx="2120900" cy="52832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13500000">
              <a:srgbClr val="00004D"/>
            </a:prstShdw>
          </a:effectLst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115175" y="1539875"/>
            <a:ext cx="1555750" cy="488950"/>
          </a:xfrm>
          <a:prstGeom prst="rect">
            <a:avLst/>
          </a:prstGeom>
          <a:solidFill>
            <a:schemeClr val="bg2">
              <a:alpha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b="1">
                <a:latin typeface="Arial" pitchFamily="34" charset="0"/>
                <a:cs typeface="Arial" pitchFamily="34" charset="0"/>
              </a:rPr>
              <a:t>Rev. 2:10</a:t>
            </a:r>
          </a:p>
        </p:txBody>
      </p:sp>
      <p:sp>
        <p:nvSpPr>
          <p:cNvPr id="5135" name="WordArt 17"/>
          <p:cNvSpPr>
            <a:spLocks noChangeArrowheads="1" noChangeShapeType="1" noTextEdit="1"/>
          </p:cNvSpPr>
          <p:nvPr/>
        </p:nvSpPr>
        <p:spPr bwMode="auto">
          <a:xfrm rot="5400000">
            <a:off x="6102350" y="3729038"/>
            <a:ext cx="34861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OBEDIENT</a:t>
            </a:r>
          </a:p>
          <a:p>
            <a:pPr algn="ctr"/>
            <a:r>
              <a:rPr lang="en-US" sz="3600" b="1" kern="10" spc="72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UNTIL DEATH</a:t>
            </a:r>
          </a:p>
        </p:txBody>
      </p:sp>
    </p:spTree>
    <p:extLst>
      <p:ext uri="{BB962C8B-B14F-4D97-AF65-F5344CB8AC3E}">
        <p14:creationId xmlns:p14="http://schemas.microsoft.com/office/powerpoint/2010/main" val="8873922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900" dirty="0"/>
              <a:t> “Denomination” = a division / segment</a:t>
            </a:r>
          </a:p>
          <a:p>
            <a:pPr marL="241300" indent="-241300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900" dirty="0"/>
              <a:t> “Denominationalism” = means devotion to denominational principles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900" dirty="0"/>
              <a:t> Denominations established by men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900" dirty="0"/>
              <a:t> “church of Christ” - not a </a:t>
            </a:r>
            <a:r>
              <a:rPr lang="en-US" sz="3900" dirty="0" smtClean="0"/>
              <a:t>denomination</a:t>
            </a:r>
          </a:p>
          <a:p>
            <a:pPr>
              <a:spcBef>
                <a:spcPct val="50000"/>
              </a:spcBef>
              <a:defRPr/>
            </a:pPr>
            <a:r>
              <a:rPr lang="en-US" sz="3900" dirty="0"/>
              <a:t>	</a:t>
            </a:r>
            <a:r>
              <a:rPr lang="en-US" sz="3900" dirty="0" smtClean="0"/>
              <a:t>				</a:t>
            </a:r>
            <a:r>
              <a:rPr lang="en-US" sz="3900" dirty="0" smtClean="0">
                <a:solidFill>
                  <a:srgbClr val="FF0000"/>
                </a:solidFill>
              </a:rPr>
              <a:t>Rom. 16:16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46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Arial Black"/>
              </a:rPr>
              <a:t>Christianity is Undenominational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Denominationalism is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 in Bible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763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Christ established </a:t>
            </a:r>
            <a:r>
              <a:rPr lang="en-US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one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church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Matt. 16:18 </a:t>
            </a:r>
            <a:r>
              <a:rPr lang="en-US" dirty="0" smtClean="0"/>
              <a:t>“My </a:t>
            </a:r>
            <a:r>
              <a:rPr lang="en-US" dirty="0"/>
              <a:t>church”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Acts 20:28 </a:t>
            </a:r>
            <a:r>
              <a:rPr lang="en-US" dirty="0"/>
              <a:t>“the church</a:t>
            </a:r>
            <a:r>
              <a:rPr lang="en-US" dirty="0" smtClean="0"/>
              <a:t>” “purchased”</a:t>
            </a:r>
            <a:endParaRPr lang="en-US" dirty="0"/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Eph. 4:4  </a:t>
            </a:r>
            <a:r>
              <a:rPr lang="en-US" dirty="0"/>
              <a:t>“one body”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Eph. 1:22-23  </a:t>
            </a:r>
            <a:r>
              <a:rPr lang="en-US" dirty="0"/>
              <a:t>- </a:t>
            </a:r>
            <a:r>
              <a:rPr lang="en-US" dirty="0" smtClean="0"/>
              <a:t>“the church, </a:t>
            </a:r>
            <a:r>
              <a:rPr lang="en-US" dirty="0"/>
              <a:t>which is 	                     His body”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524000"/>
            <a:ext cx="57912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Christ Prayed for Unity</a:t>
            </a:r>
          </a:p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Jn. 17:20-21 </a:t>
            </a:r>
            <a:r>
              <a:rPr lang="en-US" sz="3600" dirty="0" smtClean="0"/>
              <a:t>"I do not pray for these alone, but also for those who will believe in Me through their word;  that </a:t>
            </a:r>
            <a:r>
              <a:rPr lang="en-US" sz="3600" u="sng" dirty="0" smtClean="0"/>
              <a:t>they all may be one</a:t>
            </a:r>
            <a:r>
              <a:rPr lang="en-US" sz="3600" dirty="0" smtClean="0"/>
              <a:t>, as You, Father, are in Me, and I in You; that </a:t>
            </a:r>
            <a:r>
              <a:rPr lang="en-US" sz="3600" u="sng" dirty="0" smtClean="0"/>
              <a:t>they also may be one</a:t>
            </a:r>
            <a:r>
              <a:rPr lang="en-US" sz="3600" dirty="0" smtClean="0"/>
              <a:t> in Us</a:t>
            </a:r>
            <a:r>
              <a:rPr lang="en-US" sz="3600" i="1" dirty="0" smtClean="0"/>
              <a:t>”</a:t>
            </a:r>
            <a:endParaRPr lang="en-US" sz="3600" dirty="0"/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Denominationalism is Not in Bible</a:t>
            </a:r>
          </a:p>
        </p:txBody>
      </p:sp>
      <p:pic>
        <p:nvPicPr>
          <p:cNvPr id="5124" name="Picture 3" descr="2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5800" y="2286000"/>
            <a:ext cx="337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Christ Prayed for Unity</a:t>
            </a:r>
          </a:p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Jn. 17:20-21</a:t>
            </a:r>
          </a:p>
          <a:p>
            <a:pPr marL="168275" indent="-16827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He did not establish conflicting and contradictory denominations</a:t>
            </a:r>
          </a:p>
          <a:p>
            <a:pPr>
              <a:spcBef>
                <a:spcPct val="50000"/>
              </a:spcBef>
              <a:defRPr/>
            </a:pPr>
            <a:endParaRPr lang="en-US" sz="2400" dirty="0"/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 Denominationalism causes doubt</a:t>
            </a:r>
          </a:p>
          <a:p>
            <a:pPr>
              <a:defRPr/>
            </a:pPr>
            <a:endParaRPr lang="en-US" sz="3600" dirty="0"/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I. Denominationalism is Not in Bible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II. In the Beginning Christians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Belonged to no Denomination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8839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dirty="0"/>
              <a:t> Members of the church for which Christ died.</a:t>
            </a:r>
          </a:p>
          <a:p>
            <a:pPr marL="120650" indent="-120650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dirty="0"/>
              <a:t> Accept and Obey Christ only, you become a “Christian,” a disciple of Christ.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38400" y="5257800"/>
            <a:ext cx="4648200" cy="12954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Christians Only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II. In the Beginning Christians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Belonged to no Denomination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8839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For in Him dwells all the fullness of the Godhead </a:t>
            </a:r>
            <a:r>
              <a:rPr lang="en-US" dirty="0" smtClean="0"/>
              <a:t>bodily; and </a:t>
            </a:r>
            <a:r>
              <a:rPr lang="en-US" dirty="0"/>
              <a:t>you are complete in Him, who is the head of all principality and power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						    </a:t>
            </a:r>
            <a:r>
              <a:rPr lang="en-US" dirty="0" smtClean="0">
                <a:solidFill>
                  <a:srgbClr val="FF0000"/>
                </a:solidFill>
              </a:rPr>
              <a:t>Col. 2:9-10</a:t>
            </a:r>
            <a:endParaRPr lang="en-US" dirty="0">
              <a:solidFill>
                <a:srgbClr val="FF0000"/>
              </a:solidFill>
            </a:endParaRPr>
          </a:p>
          <a:p>
            <a:pPr marL="168275" indent="-168275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38400" y="5257800"/>
            <a:ext cx="4648200" cy="12954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Christians Only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04800" y="3810000"/>
            <a:ext cx="3581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III. Characteristics of the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Undenominational Church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57200" y="1600200"/>
            <a:ext cx="8305800" cy="914400"/>
          </a:xfrm>
          <a:prstGeom prst="foldedCorner">
            <a:avLst>
              <a:gd name="adj" fmla="val 12500"/>
            </a:avLst>
          </a:prstGeom>
          <a:solidFill>
            <a:srgbClr val="E6CC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1.It has no denominational founder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600200" y="4191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John Smyth – 1620’s</a:t>
            </a:r>
          </a:p>
          <a:p>
            <a:r>
              <a:rPr lang="en-US" sz="1800"/>
              <a:t>Baptist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6400800" y="41910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John Wesley – 1750’s</a:t>
            </a:r>
          </a:p>
          <a:p>
            <a:r>
              <a:rPr lang="en-US" sz="1800"/>
              <a:t>Methodist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0" y="6211888"/>
            <a:ext cx="3276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Influenced by John Calvin</a:t>
            </a:r>
          </a:p>
          <a:p>
            <a:r>
              <a:rPr lang="en-US" sz="1800"/>
              <a:t>Presbyterian</a:t>
            </a: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3581400" y="6211888"/>
            <a:ext cx="289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William Joseph Seymour</a:t>
            </a:r>
          </a:p>
          <a:p>
            <a:r>
              <a:rPr lang="en-US" sz="1800"/>
              <a:t>Pentecostal</a:t>
            </a:r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6553200" y="6211888"/>
            <a:ext cx="2590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Ellen White</a:t>
            </a:r>
          </a:p>
          <a:p>
            <a:r>
              <a:rPr lang="en-US" sz="1800"/>
              <a:t>Seventh-day Adventist</a:t>
            </a:r>
          </a:p>
        </p:txBody>
      </p:sp>
      <p:pic>
        <p:nvPicPr>
          <p:cNvPr id="8201" name="Picture 11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514600"/>
            <a:ext cx="12954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202" name="Picture 12" descr="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2514600"/>
            <a:ext cx="1219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203" name="Picture 13" descr="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87875"/>
            <a:ext cx="14478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204" name="Picture 14" descr="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648200"/>
            <a:ext cx="137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205" name="Picture 15" descr="5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89725" y="4800600"/>
            <a:ext cx="113188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2973</Words>
  <Application>Microsoft Office PowerPoint</Application>
  <PresentationFormat>On-screen Show (4:3)</PresentationFormat>
  <Paragraphs>306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Office Theme</vt:lpstr>
      <vt:lpstr>Back To The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Evans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is Undenominational</dc:title>
  <dc:creator>Arthur Pigman</dc:creator>
  <cp:lastModifiedBy>John Croft</cp:lastModifiedBy>
  <cp:revision>65</cp:revision>
  <dcterms:created xsi:type="dcterms:W3CDTF">2007-01-05T19:00:33Z</dcterms:created>
  <dcterms:modified xsi:type="dcterms:W3CDTF">2014-10-23T20:26:18Z</dcterms:modified>
</cp:coreProperties>
</file>