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79" r:id="rId3"/>
    <p:sldId id="269" r:id="rId4"/>
    <p:sldId id="270" r:id="rId5"/>
    <p:sldId id="271" r:id="rId6"/>
    <p:sldId id="258" r:id="rId7"/>
    <p:sldId id="272" r:id="rId8"/>
    <p:sldId id="273" r:id="rId9"/>
    <p:sldId id="266" r:id="rId10"/>
    <p:sldId id="267" r:id="rId11"/>
    <p:sldId id="268" r:id="rId12"/>
    <p:sldId id="262" r:id="rId13"/>
    <p:sldId id="263" r:id="rId14"/>
    <p:sldId id="274" r:id="rId15"/>
    <p:sldId id="264" r:id="rId16"/>
    <p:sldId id="276" r:id="rId17"/>
    <p:sldId id="277" r:id="rId18"/>
    <p:sldId id="280"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1815" autoAdjust="0"/>
  </p:normalViewPr>
  <p:slideViewPr>
    <p:cSldViewPr>
      <p:cViewPr varScale="1">
        <p:scale>
          <a:sx n="63" d="100"/>
          <a:sy n="63" d="100"/>
        </p:scale>
        <p:origin x="-126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02B280C-2567-4945-893B-5A8E88EFE0D9}" type="datetimeFigureOut">
              <a:rPr lang="en-US"/>
              <a:pPr>
                <a:defRPr/>
              </a:pPr>
              <a:t>6/26/2015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0E2BA-3CA0-4AEA-870D-5455B0DEC0D9}" type="slidenum">
              <a:rPr lang="en-US"/>
              <a:pPr>
                <a:defRPr/>
              </a:pPr>
              <a:t>‹#›</a:t>
            </a:fld>
            <a:endParaRPr lang="en-US"/>
          </a:p>
        </p:txBody>
      </p:sp>
    </p:spTree>
    <p:extLst>
      <p:ext uri="{BB962C8B-B14F-4D97-AF65-F5344CB8AC3E}">
        <p14:creationId xmlns:p14="http://schemas.microsoft.com/office/powerpoint/2010/main" val="1487059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A1E4AD2-37FA-48D9-BE9E-A9B2CE3726A7}" type="slidenum">
              <a:rPr lang="en-US" altLang="en-US" smtClean="0"/>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THINK RIGHT ABOUT DOING RIGHT</a:t>
            </a:r>
          </a:p>
          <a:p>
            <a:pPr eaLnBrk="1" hangingPunct="1">
              <a:spcBef>
                <a:spcPct val="0"/>
              </a:spcBef>
            </a:pPr>
            <a:r>
              <a:rPr lang="en-US" altLang="en-US" smtClean="0"/>
              <a:t>A. A third possibility in man's reasoning process is to think right about doing right.</a:t>
            </a:r>
          </a:p>
          <a:p>
            <a:pPr eaLnBrk="1" hangingPunct="1">
              <a:spcBef>
                <a:spcPct val="0"/>
              </a:spcBef>
            </a:pPr>
            <a:r>
              <a:rPr lang="en-US" altLang="en-US" smtClean="0"/>
              <a:t>1. Abraham serves as a good example as one studies how to respond to God's instructions</a:t>
            </a:r>
          </a:p>
          <a:p>
            <a:pPr eaLnBrk="1" hangingPunct="1"/>
            <a:r>
              <a:rPr lang="en-US" altLang="en-US" smtClean="0"/>
              <a:t>2. Genesis 22:1-2 “Now it came to pass after these things that God tested Abraham, and said to him, "Abraham!" And he said, "Here I am." Then He said, "Take now your son, your only </a:t>
            </a:r>
            <a:r>
              <a:rPr lang="en-US" altLang="en-US" i="1" smtClean="0"/>
              <a:t>son</a:t>
            </a:r>
            <a:r>
              <a:rPr lang="en-US" altLang="en-US" smtClean="0"/>
              <a:t> Isaac, whom you love, and go to the land of Moriah, and offer him there as a burnt offering on one of the mountains of which I shall tell you.”</a:t>
            </a:r>
          </a:p>
          <a:p>
            <a:pPr eaLnBrk="1" hangingPunct="1">
              <a:spcBef>
                <a:spcPct val="0"/>
              </a:spcBef>
            </a:pPr>
            <a:r>
              <a:rPr lang="en-US" altLang="en-US" smtClean="0"/>
              <a:t>3. Hebrews 11:17 “By faith Abraham, when he was tried, offered up Isaac”</a:t>
            </a:r>
          </a:p>
          <a:p>
            <a:pPr eaLnBrk="1" hangingPunct="1">
              <a:spcBef>
                <a:spcPct val="0"/>
              </a:spcBef>
            </a:pPr>
            <a:r>
              <a:rPr lang="en-US" altLang="en-US" smtClean="0"/>
              <a:t>B. The goal of everyone longing to be with God throughout eternity must be to both think and do right.</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BEA1B78-727D-4B8D-88CA-D9C25288196F}" type="slidenum">
              <a:rPr lang="en-US" altLang="en-US" smtClean="0"/>
              <a:pPr/>
              <a:t>10</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Think right about Doing Wrong</a:t>
            </a:r>
          </a:p>
          <a:p>
            <a:pPr eaLnBrk="1" hangingPunct="1">
              <a:spcBef>
                <a:spcPct val="0"/>
              </a:spcBef>
            </a:pPr>
            <a:r>
              <a:rPr lang="en-US" altLang="en-US" smtClean="0"/>
              <a:t>A. When we realize that we all do wrong, it is important that we learn to think right about doing wrong.</a:t>
            </a:r>
          </a:p>
          <a:p>
            <a:pPr eaLnBrk="1" hangingPunct="1">
              <a:spcBef>
                <a:spcPct val="0"/>
              </a:spcBef>
            </a:pPr>
            <a:r>
              <a:rPr lang="en-US" altLang="en-US" smtClean="0"/>
              <a:t>1. This process will naturally harmonize with the desire to think right about doing right.</a:t>
            </a:r>
          </a:p>
          <a:p>
            <a:pPr eaLnBrk="1" hangingPunct="1">
              <a:spcBef>
                <a:spcPct val="0"/>
              </a:spcBef>
            </a:pPr>
            <a:r>
              <a:rPr lang="en-US" altLang="en-US" smtClean="0"/>
              <a:t>2. David serves as a good model of thinking right about a wrong committed.</a:t>
            </a:r>
          </a:p>
          <a:p>
            <a:pPr eaLnBrk="1" hangingPunct="1">
              <a:spcBef>
                <a:spcPct val="0"/>
              </a:spcBef>
            </a:pPr>
            <a:r>
              <a:rPr lang="en-US" altLang="en-US" smtClean="0"/>
              <a:t>a. In 2 Samuel 11 we read about his sin with Bathsheba. He did wrong and tried to cover up his sin with other sins. In chapter 12 God sent the prophet Nathan to explain to David that he was wrong.</a:t>
            </a:r>
          </a:p>
          <a:p>
            <a:pPr eaLnBrk="1" hangingPunct="1">
              <a:spcBef>
                <a:spcPct val="0"/>
              </a:spcBef>
            </a:pPr>
            <a:r>
              <a:rPr lang="en-US" altLang="en-US" smtClean="0"/>
              <a:t>b. Psalms 51 records his shame and sorrow for his sins as well as his desire and determination to do righteousness.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834014A-A7DC-4D32-B553-6C0F4669AAB7}" type="slidenum">
              <a:rPr lang="en-US" altLang="en-US" smtClean="0"/>
              <a:pPr/>
              <a:t>11</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Some other passages teach us how to think right about doing wrong</a:t>
            </a:r>
          </a:p>
          <a:p>
            <a:pPr eaLnBrk="1" hangingPunct="1">
              <a:spcBef>
                <a:spcPct val="0"/>
              </a:spcBef>
            </a:pPr>
            <a:r>
              <a:rPr lang="en-US" altLang="en-US" smtClean="0"/>
              <a:t>a. 1 John 1:9 “If we confess our sins, he is faithful and just to forgive us our sins, and to cleanse us from all unrighteousness.”</a:t>
            </a:r>
          </a:p>
          <a:p>
            <a:pPr eaLnBrk="1" hangingPunct="1">
              <a:spcBef>
                <a:spcPct val="0"/>
              </a:spcBef>
            </a:pPr>
            <a:r>
              <a:rPr lang="en-US" altLang="en-US" smtClean="0"/>
              <a:t>b. James 5:16 “Confess your faults one to another, and pray one for another, that you may be healed. The effectual fervent prayer of a righteous man avails much.”</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A902F99-9A6F-426A-87BC-743F92432F94}" type="slidenum">
              <a:rPr lang="en-US" altLang="en-US" smtClean="0"/>
              <a:pPr/>
              <a:t>13</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 A person can think right about doing wrong!</a:t>
            </a:r>
          </a:p>
          <a:p>
            <a:pPr eaLnBrk="1" hangingPunct="1">
              <a:spcBef>
                <a:spcPct val="0"/>
              </a:spcBef>
            </a:pPr>
            <a:r>
              <a:rPr lang="en-US" altLang="en-US" smtClean="0"/>
              <a:t>1. How?</a:t>
            </a:r>
          </a:p>
          <a:p>
            <a:pPr eaLnBrk="1" hangingPunct="1">
              <a:spcBef>
                <a:spcPct val="0"/>
              </a:spcBef>
            </a:pPr>
            <a:r>
              <a:rPr lang="en-US" altLang="en-US" smtClean="0"/>
              <a:t>2. If one is determined to do what is right, and if, when overcome by temptation, he is saddened about his sinfulness and is even more determined to serve God faithfully, working-towards that end, then he is thinking right about doing wrong!</a:t>
            </a:r>
          </a:p>
          <a:p>
            <a:pPr eaLnBrk="1" hangingPunct="1">
              <a:spcBef>
                <a:spcPct val="0"/>
              </a:spcBef>
            </a:pPr>
            <a:r>
              <a:rPr lang="en-US" altLang="en-US" smtClean="0"/>
              <a:t>3. 2 Peter 1:10 “Therefore, brethren, be even more diligent to make your call and election sure, for if you do these things you will never stumble”</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258B0E7-264D-439C-A290-07873D328749}" type="slidenum">
              <a:rPr lang="en-US" altLang="en-US" smtClean="0"/>
              <a:pPr/>
              <a:t>14</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Everyone has a problem with sin and wrong doing.</a:t>
            </a:r>
          </a:p>
          <a:p>
            <a:pPr eaLnBrk="1" hangingPunct="1">
              <a:spcBef>
                <a:spcPct val="0"/>
              </a:spcBef>
            </a:pPr>
            <a:r>
              <a:rPr lang="en-US" altLang="en-US" smtClean="0"/>
              <a:t>a. We are not perfect</a:t>
            </a:r>
          </a:p>
          <a:p>
            <a:pPr eaLnBrk="1" hangingPunct="1">
              <a:spcBef>
                <a:spcPct val="0"/>
              </a:spcBef>
            </a:pPr>
            <a:r>
              <a:rPr lang="en-US" altLang="en-US" smtClean="0"/>
              <a:t>b. We sometimes do wrong</a:t>
            </a:r>
          </a:p>
          <a:p>
            <a:pPr eaLnBrk="1" hangingPunct="1">
              <a:spcBef>
                <a:spcPct val="0"/>
              </a:spcBef>
            </a:pPr>
            <a:r>
              <a:rPr lang="en-US" altLang="en-US" smtClean="0"/>
              <a:t>2. Our thinking about wrong is very important. We must think right about doing wrong!</a:t>
            </a:r>
          </a:p>
          <a:p>
            <a:pPr eaLnBrk="1" hangingPunct="1">
              <a:spcBef>
                <a:spcPct val="0"/>
              </a:spcBef>
            </a:pPr>
            <a:r>
              <a:rPr lang="en-US" altLang="en-US" smtClean="0"/>
              <a:t>3. Repentance is the key to thinking right about doing wrong</a:t>
            </a:r>
          </a:p>
          <a:p>
            <a:pPr eaLnBrk="1" hangingPunct="1">
              <a:spcBef>
                <a:spcPct val="0"/>
              </a:spcBef>
            </a:pPr>
            <a:r>
              <a:rPr lang="en-US" altLang="en-US" smtClean="0"/>
              <a:t>4. The word “repentance” comes from the Greek word metanoia:</a:t>
            </a:r>
          </a:p>
          <a:p>
            <a:pPr eaLnBrk="1" hangingPunct="1">
              <a:spcBef>
                <a:spcPct val="0"/>
              </a:spcBef>
            </a:pPr>
            <a:r>
              <a:rPr lang="en-US" altLang="en-US" smtClean="0"/>
              <a:t>a. The pre-fix “meta” means “after”; and “noia” means thought.</a:t>
            </a:r>
          </a:p>
          <a:p>
            <a:pPr eaLnBrk="1" hangingPunct="1">
              <a:spcBef>
                <a:spcPct val="0"/>
              </a:spcBef>
            </a:pPr>
            <a:r>
              <a:rPr lang="en-US" altLang="en-US" smtClean="0"/>
              <a:t>b. Repentance is an afterthought.</a:t>
            </a:r>
          </a:p>
          <a:p>
            <a:pPr eaLnBrk="1" hangingPunct="1">
              <a:spcBef>
                <a:spcPct val="0"/>
              </a:spcBef>
            </a:pPr>
            <a:r>
              <a:rPr lang="en-US" altLang="en-US" smtClean="0"/>
              <a:t>c. People use an afterthought to mend their ways, to change their thinking in their hearts. It means to change ones mind after he learns what he is doing wrong.</a:t>
            </a:r>
          </a:p>
          <a:p>
            <a:pPr eaLnBrk="1" hangingPunct="1">
              <a:spcBef>
                <a:spcPct val="0"/>
              </a:spcBef>
            </a:pPr>
            <a:r>
              <a:rPr lang="en-US" altLang="en-US" smtClean="0"/>
              <a:t>d. An afterthought yields to us a new way of thinking, different from our former thoughts.</a:t>
            </a:r>
          </a:p>
          <a:p>
            <a:pPr eaLnBrk="1" hangingPunct="1"/>
            <a:r>
              <a:rPr lang="en-US" altLang="en-US" smtClean="0"/>
              <a:t>e. Paul asserts that he “declared first to those in Damascus and in Jerusalem, and throughout all the region of Judea, and </a:t>
            </a:r>
            <a:r>
              <a:rPr lang="en-US" altLang="en-US" i="1" smtClean="0"/>
              <a:t>then</a:t>
            </a:r>
            <a:r>
              <a:rPr lang="en-US" altLang="en-US" smtClean="0"/>
              <a:t> to the Gentiles, that they should repent, turn to God, and do works befitting repentance” </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754713D-4843-4ED9-AB7E-B3A75F0FE071}" type="slidenum">
              <a:rPr lang="en-US" altLang="en-US" smtClean="0"/>
              <a:pPr/>
              <a:t>15</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Repentance is</a:t>
            </a:r>
          </a:p>
          <a:p>
            <a:pPr eaLnBrk="1" hangingPunct="1">
              <a:spcBef>
                <a:spcPct val="0"/>
              </a:spcBef>
            </a:pPr>
            <a:r>
              <a:rPr lang="en-US" altLang="en-US" smtClean="0"/>
              <a:t>(1) a change of mind</a:t>
            </a:r>
          </a:p>
          <a:p>
            <a:pPr eaLnBrk="1" hangingPunct="1">
              <a:spcBef>
                <a:spcPct val="0"/>
              </a:spcBef>
            </a:pPr>
            <a:r>
              <a:rPr lang="en-US" altLang="en-US" smtClean="0"/>
              <a:t>(2) produced by godly sorrow</a:t>
            </a:r>
          </a:p>
          <a:p>
            <a:pPr eaLnBrk="1" hangingPunct="1">
              <a:spcBef>
                <a:spcPct val="0"/>
              </a:spcBef>
            </a:pPr>
            <a:r>
              <a:rPr lang="en-US" altLang="en-US" smtClean="0"/>
              <a:t>(3) resulting in reformation of life.</a:t>
            </a:r>
          </a:p>
          <a:p>
            <a:pPr eaLnBrk="1" hangingPunct="1">
              <a:spcBef>
                <a:spcPct val="0"/>
              </a:spcBef>
            </a:pPr>
            <a:r>
              <a:rPr lang="en-US" altLang="en-US" smtClean="0"/>
              <a:t>1. Since actions are prompted by thoughts and behavior by decisions, the process of repenting begins in the heart.</a:t>
            </a:r>
          </a:p>
          <a:p>
            <a:pPr eaLnBrk="1" hangingPunct="1">
              <a:spcBef>
                <a:spcPct val="0"/>
              </a:spcBef>
            </a:pPr>
            <a:r>
              <a:rPr lang="en-US" altLang="en-US" smtClean="0"/>
              <a:t>a. Proverbs 23:7 “For as he thinks in his heart, so is he:”</a:t>
            </a:r>
          </a:p>
          <a:p>
            <a:pPr eaLnBrk="1" hangingPunct="1">
              <a:spcBef>
                <a:spcPct val="0"/>
              </a:spcBef>
            </a:pPr>
            <a:r>
              <a:rPr lang="en-US" altLang="en-US" smtClean="0"/>
              <a:t>b. An unrighteous man must forsake his thoughts </a:t>
            </a:r>
          </a:p>
          <a:p>
            <a:pPr eaLnBrk="1" hangingPunct="1">
              <a:spcBef>
                <a:spcPct val="0"/>
              </a:spcBef>
            </a:pPr>
            <a:r>
              <a:rPr lang="en-US" altLang="en-US" smtClean="0"/>
              <a:t>c. This change of mind must be motivated by godly sorrow.</a:t>
            </a:r>
          </a:p>
          <a:p>
            <a:pPr eaLnBrk="1" hangingPunct="1">
              <a:spcBef>
                <a:spcPct val="0"/>
              </a:spcBef>
            </a:pPr>
            <a:r>
              <a:rPr lang="en-US" altLang="en-US" smtClean="0"/>
              <a:t>d. Matt 3:8 “Therefore bear fruits worthy of repentance,”</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C0BD090-C175-4C9D-B08B-0C5B7AA6C5D9}" type="slidenum">
              <a:rPr lang="en-US" altLang="en-US" smtClean="0"/>
              <a:pPr/>
              <a:t>16</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CC46172-2E3A-4299-B9B6-CEED035B05B2}" type="slidenum">
              <a:rPr lang="en-US" altLang="en-US" smtClean="0"/>
              <a:pPr/>
              <a:t>18</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The Bible Teaches us that if we do wrong we will suffer the consequences</a:t>
            </a:r>
          </a:p>
          <a:p>
            <a:pPr eaLnBrk="1" hangingPunct="1">
              <a:spcBef>
                <a:spcPct val="0"/>
              </a:spcBef>
            </a:pPr>
            <a:r>
              <a:rPr lang="en-US" altLang="en-US" smtClean="0"/>
              <a:t>a. Colossians 3:25 “But he who does wrong will be repaid for what he has done, and there is no partiality.”  Wrong = to be unjust, actively do wrong (morally, socially or physically):--hurt, injure, be an offender.</a:t>
            </a:r>
          </a:p>
          <a:p>
            <a:pPr eaLnBrk="1" hangingPunct="1">
              <a:spcBef>
                <a:spcPct val="0"/>
              </a:spcBef>
            </a:pPr>
            <a:r>
              <a:rPr lang="en-US" altLang="en-US" smtClean="0"/>
              <a:t>2. Is it possible to think right about doing wrong?</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92227D0-704C-4ED9-80EE-8ABD8AE87BFB}"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Christians are often confused with the challenge of living above sin, and the reality that we sometimes sin due to weakness.</a:t>
            </a:r>
          </a:p>
          <a:p>
            <a:pPr eaLnBrk="1" hangingPunct="1">
              <a:spcBef>
                <a:spcPct val="0"/>
              </a:spcBef>
            </a:pPr>
            <a:r>
              <a:rPr lang="en-US" altLang="en-US" smtClean="0"/>
              <a:t>2. Romans 6:1-2 “What shall we say then? Shall we continue in sin, that grace may abound? God forbid. How shall we, that are dead to sin, live any longer therein?”</a:t>
            </a:r>
          </a:p>
          <a:p>
            <a:pPr eaLnBrk="1" hangingPunct="1">
              <a:spcBef>
                <a:spcPct val="0"/>
              </a:spcBef>
            </a:pPr>
            <a:r>
              <a:rPr lang="en-US" altLang="en-US" smtClean="0"/>
              <a:t>a. Should we just say that we are weak and sinful and we will just continue to sin?</a:t>
            </a:r>
          </a:p>
          <a:p>
            <a:pPr eaLnBrk="1" hangingPunct="1">
              <a:spcBef>
                <a:spcPct val="0"/>
              </a:spcBef>
            </a:pPr>
            <a:r>
              <a:rPr lang="en-US" altLang="en-US" smtClean="0"/>
              <a:t>b. He exclaims “God forbid.” No Way should we continue to live in sin.</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619302A-CD7D-4C68-8E1C-5192D37258DF}"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D5516EE-A64C-4995-9045-FB13F6BAA61B}"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God offers assurance to us about how we can live</a:t>
            </a:r>
          </a:p>
          <a:p>
            <a:pPr eaLnBrk="1" hangingPunct="1">
              <a:spcBef>
                <a:spcPct val="0"/>
              </a:spcBef>
            </a:pPr>
            <a:r>
              <a:rPr lang="en-US" altLang="en-US" smtClean="0"/>
              <a:t>a. He has furnished us with all things that pertain to life and godliness.</a:t>
            </a:r>
          </a:p>
          <a:p>
            <a:pPr eaLnBrk="1" hangingPunct="1">
              <a:spcBef>
                <a:spcPct val="0"/>
              </a:spcBef>
            </a:pPr>
            <a:r>
              <a:rPr lang="en-US" altLang="en-US" smtClean="0"/>
              <a:t>b. “man of God may be perfect” [complete] We are completely equipped to serve God faithfully and live a Christian life</a:t>
            </a:r>
          </a:p>
          <a:p>
            <a:pPr eaLnBrk="1" hangingPunct="1">
              <a:spcBef>
                <a:spcPct val="0"/>
              </a:spcBef>
            </a:pPr>
            <a:r>
              <a:rPr lang="en-US" altLang="en-US" smtClean="0"/>
              <a:t>2. With this assurance, let us turn our attention to God's revealed will to gain the right way to think about doing wrong. Notice these possibilities:</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CEF69B9-E23A-4F94-B755-A3B29F1A7A64}" type="slidenum">
              <a:rPr lang="en-US" altLang="en-US" smtClean="0"/>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I. Think Wrong about Doing Wrong</a:t>
            </a:r>
          </a:p>
          <a:p>
            <a:pPr eaLnBrk="1" hangingPunct="1">
              <a:spcBef>
                <a:spcPct val="0"/>
              </a:spcBef>
            </a:pPr>
            <a:r>
              <a:rPr lang="en-US" altLang="en-US" smtClean="0"/>
              <a:t>A. King Saul serves as an example.</a:t>
            </a:r>
          </a:p>
          <a:p>
            <a:pPr eaLnBrk="1" hangingPunct="1">
              <a:spcBef>
                <a:spcPct val="0"/>
              </a:spcBef>
            </a:pPr>
            <a:r>
              <a:rPr lang="en-US" altLang="en-US" smtClean="0"/>
              <a:t>1. Contrary to God’s commands, Saul allowed spoils to be taken of the Amalekites</a:t>
            </a:r>
          </a:p>
          <a:p>
            <a:pPr eaLnBrk="1" hangingPunct="1">
              <a:spcBef>
                <a:spcPct val="0"/>
              </a:spcBef>
            </a:pPr>
            <a:r>
              <a:rPr lang="en-US" altLang="en-US" smtClean="0"/>
              <a:t>a. 1 Samuel 15:3 “Now go and attack Amalek, and utterly destroy all that they have, and do not spare them. But kill both man and woman, infant and nursing child, ox and sheep, camel and donkey”</a:t>
            </a:r>
          </a:p>
          <a:p>
            <a:pPr eaLnBrk="1" hangingPunct="1"/>
            <a:r>
              <a:rPr lang="en-US" altLang="en-US" smtClean="0"/>
              <a:t>b. But in 1 Samuel 15:8-9 we read: “He also took Agag king of the Amalekites alive, and utterly destroyed all the people with the edge of the sword. But Saul and the people spared Agag and the best of the sheep, the oxen, the fatlings, the lambs, and all </a:t>
            </a:r>
            <a:r>
              <a:rPr lang="en-US" altLang="en-US" i="1" smtClean="0"/>
              <a:t>that was</a:t>
            </a:r>
            <a:r>
              <a:rPr lang="en-US" altLang="en-US" smtClean="0"/>
              <a:t> good, and were unwilling to utterly destroy them.”</a:t>
            </a:r>
          </a:p>
          <a:p>
            <a:pPr eaLnBrk="1" hangingPunct="1">
              <a:spcBef>
                <a:spcPct val="0"/>
              </a:spcBef>
            </a:pPr>
            <a:r>
              <a:rPr lang="en-US" altLang="en-US" smtClean="0"/>
              <a:t>2. Saul did not do what God told him to do. He did wrong.</a:t>
            </a:r>
          </a:p>
          <a:p>
            <a:pPr eaLnBrk="1" hangingPunct="1">
              <a:spcBef>
                <a:spcPct val="0"/>
              </a:spcBef>
            </a:pPr>
            <a:r>
              <a:rPr lang="en-US" altLang="en-US" smtClean="0"/>
              <a:t>B. Although Saul's action was sinful</a:t>
            </a:r>
          </a:p>
          <a:p>
            <a:pPr eaLnBrk="1" hangingPunct="1">
              <a:spcBef>
                <a:spcPct val="0"/>
              </a:spcBef>
            </a:pPr>
            <a:r>
              <a:rPr lang="en-US" altLang="en-US" smtClean="0"/>
              <a:t>1. His first reaction to Samuel's questioning was to suggest that the noble intention to sacrifice to God the spoils of the land made his disobedience all right. </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B9383C5-C3C2-496E-9996-A84F40942D50}" type="slidenum">
              <a:rPr lang="en-US" altLang="en-US" smtClean="0"/>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dirty="0" smtClean="0"/>
              <a:t>B. Although Saul's action was sinful</a:t>
            </a:r>
          </a:p>
          <a:p>
            <a:pPr marL="228600" indent="-228600" eaLnBrk="1" hangingPunct="1">
              <a:spcBef>
                <a:spcPct val="0"/>
              </a:spcBef>
              <a:buFontTx/>
              <a:buAutoNum type="arabicPeriod"/>
              <a:defRPr/>
            </a:pPr>
            <a:r>
              <a:rPr lang="en-US" altLang="en-US" dirty="0" smtClean="0"/>
              <a:t>His first reaction to Samuel's questioning was to suggest that the noble intention to sacrifice to God the spoils of the land made his disobedience all right. </a:t>
            </a:r>
          </a:p>
          <a:p>
            <a:pPr eaLnBrk="1" hangingPunct="1">
              <a:spcBef>
                <a:spcPct val="0"/>
              </a:spcBef>
              <a:defRPr/>
            </a:pPr>
            <a:r>
              <a:rPr lang="en-US" altLang="en-US" dirty="0" smtClean="0"/>
              <a:t>a. 1 Samuel 15:15 “</a:t>
            </a:r>
            <a:r>
              <a:rPr lang="en-US" dirty="0" smtClean="0"/>
              <a:t>"They have brought them from the Amalekites; for the people spared the best of the sheep and the oxen, to sacrifice to the LORD your God</a:t>
            </a:r>
            <a:r>
              <a:rPr lang="en-US" altLang="en-US" dirty="0" smtClean="0"/>
              <a:t>.”</a:t>
            </a:r>
          </a:p>
          <a:p>
            <a:pPr eaLnBrk="1" hangingPunct="1">
              <a:spcBef>
                <a:spcPct val="0"/>
              </a:spcBef>
              <a:defRPr/>
            </a:pPr>
            <a:r>
              <a:rPr lang="en-US" altLang="en-US" dirty="0" smtClean="0"/>
              <a:t>2. Yet Samuel indicated that the end did not justify the means - 1 Samuel 15:22 “</a:t>
            </a:r>
            <a:r>
              <a:rPr lang="en-US" dirty="0" smtClean="0"/>
              <a:t>Has the LORD </a:t>
            </a:r>
            <a:r>
              <a:rPr lang="en-US" i="1" dirty="0" smtClean="0"/>
              <a:t>as great</a:t>
            </a:r>
            <a:r>
              <a:rPr lang="en-US" dirty="0" smtClean="0"/>
              <a:t> delight in burnt offerings and sacrifices, As in obeying the voice of the LORD? Behold, to obey is better than sacrifice</a:t>
            </a:r>
            <a:r>
              <a:rPr lang="en-US" altLang="en-US" dirty="0" smtClean="0"/>
              <a:t>.”</a:t>
            </a:r>
          </a:p>
          <a:p>
            <a:pPr eaLnBrk="1" hangingPunct="1">
              <a:spcBef>
                <a:spcPct val="0"/>
              </a:spcBef>
              <a:defRPr/>
            </a:pPr>
            <a:r>
              <a:rPr lang="en-US" altLang="en-US" dirty="0" smtClean="0"/>
              <a:t>3. Saul reasoned that he had done no wrong, even though he had disobeyed God's instructions.</a:t>
            </a:r>
          </a:p>
          <a:p>
            <a:pPr eaLnBrk="1" hangingPunct="1">
              <a:spcBef>
                <a:spcPct val="0"/>
              </a:spcBef>
              <a:defRPr/>
            </a:pPr>
            <a:r>
              <a:rPr lang="en-US" altLang="en-US" dirty="0" smtClean="0"/>
              <a:t>4. Many today ignore God's instructions (and restrictions) as they reason with themselves that it is all right to disobey or do wrong.</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69FA558-362A-435D-A214-C76742F36B37}" type="slidenum">
              <a:rPr lang="en-US" altLang="en-US" smtClean="0"/>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 Another way Saul demonstrated how one may think wrong about wrong was to</a:t>
            </a:r>
          </a:p>
          <a:p>
            <a:pPr eaLnBrk="1" hangingPunct="1">
              <a:spcBef>
                <a:spcPct val="0"/>
              </a:spcBef>
            </a:pPr>
            <a:r>
              <a:rPr lang="en-US" altLang="en-US" smtClean="0"/>
              <a:t>suggest that his disobedience was someone else's fault - Blamed Others</a:t>
            </a:r>
          </a:p>
          <a:p>
            <a:pPr eaLnBrk="1" hangingPunct="1">
              <a:spcBef>
                <a:spcPct val="0"/>
              </a:spcBef>
            </a:pPr>
            <a:r>
              <a:rPr lang="en-US" altLang="en-US" smtClean="0"/>
              <a:t>1. 1 Samuel 15:21 “But the people took of the spoil, sheep and oxen, which should have been utterly destroyed, to sacrifice unto the LORD</a:t>
            </a:r>
          </a:p>
          <a:p>
            <a:pPr eaLnBrk="1" hangingPunct="1">
              <a:spcBef>
                <a:spcPct val="0"/>
              </a:spcBef>
            </a:pPr>
            <a:r>
              <a:rPr lang="en-US" altLang="en-US" smtClean="0"/>
              <a:t>thy God in Gilgal.”</a:t>
            </a:r>
          </a:p>
          <a:p>
            <a:pPr eaLnBrk="1" hangingPunct="1">
              <a:spcBef>
                <a:spcPct val="0"/>
              </a:spcBef>
            </a:pPr>
            <a:r>
              <a:rPr lang="en-US" altLang="en-US" smtClean="0"/>
              <a:t>2. People who engage in sin often blame someone else for causing them to sin, and thus they deny any wrong on their part.</a:t>
            </a:r>
          </a:p>
          <a:p>
            <a:pPr eaLnBrk="1" hangingPunct="1">
              <a:spcBef>
                <a:spcPct val="0"/>
              </a:spcBef>
            </a:pPr>
            <a:r>
              <a:rPr lang="en-US" altLang="en-US" smtClean="0"/>
              <a:t>3. The fallacy of such reasoning is obvious in 1 Samuel 15 as God did not accept Saul's excuse.</a:t>
            </a:r>
          </a:p>
          <a:p>
            <a:pPr eaLnBrk="1" hangingPunct="1">
              <a:spcBef>
                <a:spcPct val="0"/>
              </a:spcBef>
            </a:pPr>
            <a:r>
              <a:rPr lang="en-US" altLang="en-US" smtClean="0"/>
              <a:t>4. Similar excuses today will likewise be rejected by God</a:t>
            </a:r>
          </a:p>
          <a:p>
            <a:pPr eaLnBrk="1" hangingPunct="1">
              <a:spcBef>
                <a:spcPct val="0"/>
              </a:spcBef>
            </a:pPr>
            <a:r>
              <a:rPr lang="en-US" altLang="en-US" smtClean="0"/>
              <a:t>D. It is the case that many people think wrong about doing wrong.</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CD5B0E2-E5B6-4EA5-A4C3-3D1298C33ED3}" type="slidenum">
              <a:rPr lang="en-US" altLang="en-US" smtClean="0"/>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It Is Possible To Think Wrong about Doing Right</a:t>
            </a:r>
          </a:p>
          <a:p>
            <a:pPr eaLnBrk="1" hangingPunct="1">
              <a:spcBef>
                <a:spcPct val="0"/>
              </a:spcBef>
            </a:pPr>
            <a:r>
              <a:rPr lang="en-US" altLang="en-US" smtClean="0"/>
              <a:t>1. For example, Ananias and Sapphira sold a possession and gave a portion of their earnings to the church - Acts 5:1-11</a:t>
            </a:r>
          </a:p>
          <a:p>
            <a:pPr eaLnBrk="1" hangingPunct="1">
              <a:spcBef>
                <a:spcPct val="0"/>
              </a:spcBef>
            </a:pPr>
            <a:r>
              <a:rPr lang="en-US" altLang="en-US" smtClean="0"/>
              <a:t>2. Such action had been approved earlier, as in the case of Barnabas' contribution Acts 4:36-37 “Having land, sold it, and brought the money, and laid it at the apostles' feet.”</a:t>
            </a:r>
          </a:p>
          <a:p>
            <a:pPr eaLnBrk="1" hangingPunct="1">
              <a:spcBef>
                <a:spcPct val="0"/>
              </a:spcBef>
            </a:pPr>
            <a:r>
              <a:rPr lang="en-US" altLang="en-US" smtClean="0"/>
              <a:t>B. A closer look reveals a difference in attitude of the givers.</a:t>
            </a:r>
          </a:p>
          <a:p>
            <a:pPr eaLnBrk="1" hangingPunct="1">
              <a:spcBef>
                <a:spcPct val="0"/>
              </a:spcBef>
            </a:pPr>
            <a:r>
              <a:rPr lang="en-US" altLang="en-US" smtClean="0"/>
              <a:t>1. Ananias and Sapphira apparently contributed in order to receive the praise of men, being that they lied about the portion of their offering.</a:t>
            </a:r>
          </a:p>
          <a:p>
            <a:pPr eaLnBrk="1" hangingPunct="1">
              <a:spcBef>
                <a:spcPct val="0"/>
              </a:spcBef>
            </a:pPr>
            <a:r>
              <a:rPr lang="en-US" altLang="en-US" smtClean="0"/>
              <a:t>2. Jesus dealt with the problem of doing right, while thinking wrong</a:t>
            </a:r>
          </a:p>
          <a:p>
            <a:pPr eaLnBrk="1" hangingPunct="1">
              <a:spcBef>
                <a:spcPct val="0"/>
              </a:spcBef>
            </a:pPr>
            <a:r>
              <a:rPr lang="en-US" altLang="en-US" smtClean="0"/>
              <a:t>a. In the sermon on the mount</a:t>
            </a:r>
          </a:p>
          <a:p>
            <a:pPr eaLnBrk="1" hangingPunct="1"/>
            <a:r>
              <a:rPr lang="en-US" altLang="en-US" smtClean="0"/>
              <a:t>b. Matthew 6:1-4 “"Take heed that you do not do your charitable deeds before men, to be seen by them. Otherwise you have no reward from your Father in heaven. Therefore, when you do a charitable deed, do not sound a trumpet before you as the hypocrites do in the synagogues and in the streets, that they may have glory from men. Assuredly, I say to you, they have their reward. But when you do a charitable deed, do not let your left hand know what your right hand is doing, that your charitable deed may be in secret; and your Father who sees in secret will Himself reward you openly.”</a:t>
            </a:r>
          </a:p>
          <a:p>
            <a:pPr eaLnBrk="1" hangingPunct="1">
              <a:spcBef>
                <a:spcPct val="0"/>
              </a:spcBef>
            </a:pPr>
            <a:r>
              <a:rPr lang="en-US" altLang="en-US" smtClean="0"/>
              <a:t>3. Obeying God for the praise of men is not acceptable to God.</a:t>
            </a:r>
          </a:p>
          <a:p>
            <a:pPr eaLnBrk="1" hangingPunct="1">
              <a:spcBef>
                <a:spcPct val="0"/>
              </a:spcBef>
            </a:pPr>
            <a:r>
              <a:rPr lang="en-US" altLang="en-US" smtClean="0"/>
              <a:t>C. Jesus also taught that obedience should not come out of a sense of duty only</a:t>
            </a:r>
          </a:p>
          <a:p>
            <a:pPr eaLnBrk="1" hangingPunct="1">
              <a:spcBef>
                <a:spcPct val="0"/>
              </a:spcBef>
            </a:pPr>
            <a:r>
              <a:rPr lang="en-US" altLang="en-US" smtClean="0"/>
              <a:t>1. We must obey out of a sense of duty coupled with love, respect and reverence for God.</a:t>
            </a:r>
          </a:p>
          <a:p>
            <a:pPr eaLnBrk="1" hangingPunct="1">
              <a:spcBef>
                <a:spcPct val="0"/>
              </a:spcBef>
            </a:pPr>
            <a:r>
              <a:rPr lang="en-US" altLang="en-US" smtClean="0"/>
              <a:t>2. John 14:15 “If you love me, keep my commandments.”</a:t>
            </a:r>
          </a:p>
          <a:p>
            <a:pPr eaLnBrk="1" hangingPunct="1">
              <a:spcBef>
                <a:spcPct val="0"/>
              </a:spcBef>
            </a:pPr>
            <a:r>
              <a:rPr lang="en-US" altLang="en-US" smtClean="0"/>
              <a:t>D. Caution must be taken to guard against thinking wrong about doing right.</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5B33DED-92B8-4731-85C3-A42BBC445E2C}" type="slidenum">
              <a:rPr lang="en-US" altLang="en-US" smtClean="0"/>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F49C4A1-503D-44BB-A26C-1F8DD7C9D71E}" type="datetimeFigureOut">
              <a:rPr lang="en-US"/>
              <a:pPr>
                <a:defRPr/>
              </a:pPr>
              <a:t>6/26/2015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7D8A96-5FD9-4B28-BDE6-65D5DC06E898}" type="slidenum">
              <a:rPr lang="en-US" altLang="en-US"/>
              <a:pPr>
                <a:defRPr/>
              </a:pPr>
              <a:t>‹#›</a:t>
            </a:fld>
            <a:endParaRPr lang="en-US" altLang="en-US"/>
          </a:p>
        </p:txBody>
      </p:sp>
    </p:spTree>
    <p:extLst>
      <p:ext uri="{BB962C8B-B14F-4D97-AF65-F5344CB8AC3E}">
        <p14:creationId xmlns:p14="http://schemas.microsoft.com/office/powerpoint/2010/main" val="1875957466"/>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909109-F197-471A-BB83-7306E8BC72DE}" type="datetimeFigureOut">
              <a:rPr lang="en-US"/>
              <a:pPr>
                <a:defRPr/>
              </a:pPr>
              <a:t>6/26/2015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CE58B-4875-4F09-A7CE-F7FD340D9107}" type="slidenum">
              <a:rPr lang="en-US" altLang="en-US"/>
              <a:pPr>
                <a:defRPr/>
              </a:pPr>
              <a:t>‹#›</a:t>
            </a:fld>
            <a:endParaRPr lang="en-US" altLang="en-US"/>
          </a:p>
        </p:txBody>
      </p:sp>
    </p:spTree>
    <p:extLst>
      <p:ext uri="{BB962C8B-B14F-4D97-AF65-F5344CB8AC3E}">
        <p14:creationId xmlns:p14="http://schemas.microsoft.com/office/powerpoint/2010/main" val="362585724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AADE859-7D8B-49B2-B185-FF56A06CD0F6}" type="datetimeFigureOut">
              <a:rPr lang="en-US"/>
              <a:pPr>
                <a:defRPr/>
              </a:pPr>
              <a:t>6/26/2015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2D8F55-25EF-4BC0-9536-338A3A14EC57}" type="slidenum">
              <a:rPr lang="en-US" altLang="en-US"/>
              <a:pPr>
                <a:defRPr/>
              </a:pPr>
              <a:t>‹#›</a:t>
            </a:fld>
            <a:endParaRPr lang="en-US" altLang="en-US"/>
          </a:p>
        </p:txBody>
      </p:sp>
    </p:spTree>
    <p:extLst>
      <p:ext uri="{BB962C8B-B14F-4D97-AF65-F5344CB8AC3E}">
        <p14:creationId xmlns:p14="http://schemas.microsoft.com/office/powerpoint/2010/main" val="402522764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32D8869-3AA3-48C5-9153-49EF759DB2D9}" type="datetimeFigureOut">
              <a:rPr lang="en-US"/>
              <a:pPr>
                <a:defRPr/>
              </a:pPr>
              <a:t>6/26/2015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2E6470-0C0A-4914-A55C-6F8745039F18}" type="slidenum">
              <a:rPr lang="en-US" altLang="en-US"/>
              <a:pPr>
                <a:defRPr/>
              </a:pPr>
              <a:t>‹#›</a:t>
            </a:fld>
            <a:endParaRPr lang="en-US" altLang="en-US"/>
          </a:p>
        </p:txBody>
      </p:sp>
    </p:spTree>
    <p:extLst>
      <p:ext uri="{BB962C8B-B14F-4D97-AF65-F5344CB8AC3E}">
        <p14:creationId xmlns:p14="http://schemas.microsoft.com/office/powerpoint/2010/main" val="220507345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FC96851-3FCD-4B33-83BE-2FB98CC8C73A}" type="datetimeFigureOut">
              <a:rPr lang="en-US"/>
              <a:pPr>
                <a:defRPr/>
              </a:pPr>
              <a:t>6/26/2015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61F5D1-6967-4588-9123-F3A5331D5443}" type="slidenum">
              <a:rPr lang="en-US" altLang="en-US"/>
              <a:pPr>
                <a:defRPr/>
              </a:pPr>
              <a:t>‹#›</a:t>
            </a:fld>
            <a:endParaRPr lang="en-US" altLang="en-US"/>
          </a:p>
        </p:txBody>
      </p:sp>
    </p:spTree>
    <p:extLst>
      <p:ext uri="{BB962C8B-B14F-4D97-AF65-F5344CB8AC3E}">
        <p14:creationId xmlns:p14="http://schemas.microsoft.com/office/powerpoint/2010/main" val="65827851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81376C3-E0B7-4A94-882A-B6B93C33E59F}" type="datetimeFigureOut">
              <a:rPr lang="en-US"/>
              <a:pPr>
                <a:defRPr/>
              </a:pPr>
              <a:t>6/26/2015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ED0F983-A2A9-4C7D-9FC1-ABF799F4FC17}" type="slidenum">
              <a:rPr lang="en-US" altLang="en-US"/>
              <a:pPr>
                <a:defRPr/>
              </a:pPr>
              <a:t>‹#›</a:t>
            </a:fld>
            <a:endParaRPr lang="en-US" altLang="en-US"/>
          </a:p>
        </p:txBody>
      </p:sp>
    </p:spTree>
    <p:extLst>
      <p:ext uri="{BB962C8B-B14F-4D97-AF65-F5344CB8AC3E}">
        <p14:creationId xmlns:p14="http://schemas.microsoft.com/office/powerpoint/2010/main" val="1255568091"/>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8367DFD-7637-4A67-92B2-C2FE88C6EAAA}" type="datetimeFigureOut">
              <a:rPr lang="en-US"/>
              <a:pPr>
                <a:defRPr/>
              </a:pPr>
              <a:t>6/26/2015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A52D77B-4A63-4162-8E74-695DDB33102C}" type="slidenum">
              <a:rPr lang="en-US" altLang="en-US"/>
              <a:pPr>
                <a:defRPr/>
              </a:pPr>
              <a:t>‹#›</a:t>
            </a:fld>
            <a:endParaRPr lang="en-US" altLang="en-US"/>
          </a:p>
        </p:txBody>
      </p:sp>
    </p:spTree>
    <p:extLst>
      <p:ext uri="{BB962C8B-B14F-4D97-AF65-F5344CB8AC3E}">
        <p14:creationId xmlns:p14="http://schemas.microsoft.com/office/powerpoint/2010/main" val="4293059341"/>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E84D12C-1D3C-49C0-98D4-C3E182127B7B}" type="datetimeFigureOut">
              <a:rPr lang="en-US"/>
              <a:pPr>
                <a:defRPr/>
              </a:pPr>
              <a:t>6/26/2015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3886612-6424-4E97-AC01-B3784D7C512D}" type="slidenum">
              <a:rPr lang="en-US" altLang="en-US"/>
              <a:pPr>
                <a:defRPr/>
              </a:pPr>
              <a:t>‹#›</a:t>
            </a:fld>
            <a:endParaRPr lang="en-US" altLang="en-US"/>
          </a:p>
        </p:txBody>
      </p:sp>
    </p:spTree>
    <p:extLst>
      <p:ext uri="{BB962C8B-B14F-4D97-AF65-F5344CB8AC3E}">
        <p14:creationId xmlns:p14="http://schemas.microsoft.com/office/powerpoint/2010/main" val="297959526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8AD52E-641B-4A23-A072-B8205C32FD0A}" type="datetimeFigureOut">
              <a:rPr lang="en-US"/>
              <a:pPr>
                <a:defRPr/>
              </a:pPr>
              <a:t>6/26/2015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3926B1E-E3E3-4911-9ECF-274FF4DD5070}" type="slidenum">
              <a:rPr lang="en-US" altLang="en-US"/>
              <a:pPr>
                <a:defRPr/>
              </a:pPr>
              <a:t>‹#›</a:t>
            </a:fld>
            <a:endParaRPr lang="en-US" altLang="en-US"/>
          </a:p>
        </p:txBody>
      </p:sp>
    </p:spTree>
    <p:extLst>
      <p:ext uri="{BB962C8B-B14F-4D97-AF65-F5344CB8AC3E}">
        <p14:creationId xmlns:p14="http://schemas.microsoft.com/office/powerpoint/2010/main" val="256489180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1C6AE6-A542-4014-A611-40520FB0EE20}" type="datetimeFigureOut">
              <a:rPr lang="en-US"/>
              <a:pPr>
                <a:defRPr/>
              </a:pPr>
              <a:t>6/26/2015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186FE3-4ACA-4EE0-BCAC-DF406EF0960D}" type="slidenum">
              <a:rPr lang="en-US" altLang="en-US"/>
              <a:pPr>
                <a:defRPr/>
              </a:pPr>
              <a:t>‹#›</a:t>
            </a:fld>
            <a:endParaRPr lang="en-US" altLang="en-US"/>
          </a:p>
        </p:txBody>
      </p:sp>
    </p:spTree>
    <p:extLst>
      <p:ext uri="{BB962C8B-B14F-4D97-AF65-F5344CB8AC3E}">
        <p14:creationId xmlns:p14="http://schemas.microsoft.com/office/powerpoint/2010/main" val="15919031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A5A9EA-B4FD-4523-AE52-3BD4B77461AD}" type="datetimeFigureOut">
              <a:rPr lang="en-US"/>
              <a:pPr>
                <a:defRPr/>
              </a:pPr>
              <a:t>6/26/2015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BE7DDD-3D98-43F3-8625-7F76D0EC6912}" type="slidenum">
              <a:rPr lang="en-US" altLang="en-US"/>
              <a:pPr>
                <a:defRPr/>
              </a:pPr>
              <a:t>‹#›</a:t>
            </a:fld>
            <a:endParaRPr lang="en-US" altLang="en-US"/>
          </a:p>
        </p:txBody>
      </p:sp>
    </p:spTree>
    <p:extLst>
      <p:ext uri="{BB962C8B-B14F-4D97-AF65-F5344CB8AC3E}">
        <p14:creationId xmlns:p14="http://schemas.microsoft.com/office/powerpoint/2010/main" val="3761540639"/>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62F8ABA-AC03-4E6B-BBD3-CB1B145ED418}" type="datetimeFigureOut">
              <a:rPr lang="en-US"/>
              <a:pPr>
                <a:defRPr/>
              </a:pPr>
              <a:t>6/26/2015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defRPr>
            </a:lvl1pPr>
          </a:lstStyle>
          <a:p>
            <a:pPr>
              <a:defRPr/>
            </a:pPr>
            <a:fld id="{F741B735-AD5C-47A7-B1E3-49E6DC4DC371}"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114" y="381000"/>
            <a:ext cx="7609777" cy="1754326"/>
          </a:xfrm>
          <a:prstGeom prst="rect">
            <a:avLst/>
          </a:prstGeom>
          <a:noFill/>
        </p:spPr>
        <p:txBody>
          <a:bodyPr wrap="none">
            <a:spAutoFit/>
          </a:bodyPr>
          <a:lstStyle/>
          <a:p>
            <a:pPr algn="ctr" eaLnBrk="1" hangingPunct="1">
              <a:defRPr/>
            </a:pP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Are you thinking </a:t>
            </a:r>
            <a:r>
              <a:rPr lang="en-US" sz="5400" b="1" u="sng" dirty="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rPr>
              <a:t>Right</a:t>
            </a:r>
          </a:p>
          <a:p>
            <a:pPr algn="ctr" eaLnBrk="1" hangingPunct="1">
              <a:defRPr/>
            </a:pP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About doing </a:t>
            </a:r>
            <a:r>
              <a:rPr lang="en-US" sz="5400" b="1" u="sng" dirty="0">
                <a:ln w="900" cmpd="sng">
                  <a:solidFill>
                    <a:schemeClr val="accent1">
                      <a:satMod val="190000"/>
                      <a:alpha val="55000"/>
                    </a:schemeClr>
                  </a:solidFill>
                  <a:prstDash val="solid"/>
                </a:ln>
                <a:solidFill>
                  <a:srgbClr val="00FFFF"/>
                </a:solidFill>
                <a:effectLst>
                  <a:innerShdw blurRad="101600" dist="76200" dir="5400000">
                    <a:schemeClr val="accent1">
                      <a:satMod val="190000"/>
                      <a:tint val="100000"/>
                      <a:alpha val="74000"/>
                    </a:schemeClr>
                  </a:innerShdw>
                </a:effectLst>
              </a:rPr>
              <a:t>Wrong</a:t>
            </a: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228600" y="-20638"/>
            <a:ext cx="8686800" cy="1011238"/>
          </a:xfrm>
          <a:prstGeom prst="horizontalScroll">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Right About Doing Right</a:t>
            </a:r>
          </a:p>
        </p:txBody>
      </p:sp>
      <p:sp>
        <p:nvSpPr>
          <p:cNvPr id="11267" name="TextBox 2"/>
          <p:cNvSpPr txBox="1">
            <a:spLocks noChangeArrowheads="1"/>
          </p:cNvSpPr>
          <p:nvPr/>
        </p:nvSpPr>
        <p:spPr bwMode="auto">
          <a:xfrm>
            <a:off x="0" y="1204913"/>
            <a:ext cx="9144000" cy="581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a:t>Abraham  -  </a:t>
            </a:r>
            <a:r>
              <a:rPr lang="en-US" altLang="en-US" sz="3600">
                <a:solidFill>
                  <a:srgbClr val="FFFF00"/>
                </a:solidFill>
              </a:rPr>
              <a:t>Gen. 22</a:t>
            </a:r>
          </a:p>
          <a:p>
            <a:pPr eaLnBrk="1" hangingPunct="1">
              <a:spcBef>
                <a:spcPct val="0"/>
              </a:spcBef>
              <a:buFontTx/>
              <a:buNone/>
            </a:pPr>
            <a:r>
              <a:rPr lang="en-US" altLang="en-US" sz="3600"/>
              <a:t>- Isaac born in their old age</a:t>
            </a:r>
          </a:p>
          <a:p>
            <a:pPr eaLnBrk="1" hangingPunct="1">
              <a:spcBef>
                <a:spcPct val="0"/>
              </a:spcBef>
              <a:buFontTx/>
              <a:buNone/>
            </a:pPr>
            <a:r>
              <a:rPr lang="en-US" altLang="en-US" sz="3600"/>
              <a:t>- Offer as burnt offering</a:t>
            </a:r>
          </a:p>
          <a:p>
            <a:pPr eaLnBrk="1" hangingPunct="1">
              <a:spcBef>
                <a:spcPct val="0"/>
              </a:spcBef>
              <a:buFontTx/>
              <a:buNone/>
            </a:pPr>
            <a:endParaRPr lang="en-US" altLang="en-US" sz="3600"/>
          </a:p>
          <a:p>
            <a:pPr eaLnBrk="1" hangingPunct="1">
              <a:spcBef>
                <a:spcPct val="0"/>
              </a:spcBef>
              <a:buFontTx/>
              <a:buNone/>
            </a:pPr>
            <a:endParaRPr lang="en-US" altLang="en-US" sz="3600"/>
          </a:p>
          <a:p>
            <a:pPr eaLnBrk="1" hangingPunct="1">
              <a:spcBef>
                <a:spcPct val="0"/>
              </a:spcBef>
              <a:buFontTx/>
              <a:buNone/>
            </a:pPr>
            <a:endParaRPr lang="en-US" altLang="en-US" sz="3600"/>
          </a:p>
          <a:p>
            <a:pPr eaLnBrk="1" hangingPunct="1">
              <a:spcBef>
                <a:spcPct val="0"/>
              </a:spcBef>
              <a:buFontTx/>
              <a:buNone/>
            </a:pPr>
            <a:endParaRPr lang="en-US" altLang="en-US" sz="3600"/>
          </a:p>
          <a:p>
            <a:pPr eaLnBrk="1" hangingPunct="1">
              <a:spcBef>
                <a:spcPct val="0"/>
              </a:spcBef>
              <a:buFontTx/>
              <a:buNone/>
            </a:pPr>
            <a:endParaRPr lang="en-US" altLang="en-US" sz="2400"/>
          </a:p>
          <a:p>
            <a:pPr eaLnBrk="1" hangingPunct="1">
              <a:spcBef>
                <a:spcPct val="0"/>
              </a:spcBef>
              <a:buFontTx/>
              <a:buNone/>
            </a:pPr>
            <a:endParaRPr lang="en-US" altLang="en-US" sz="2400"/>
          </a:p>
          <a:p>
            <a:pPr eaLnBrk="1" hangingPunct="1">
              <a:spcBef>
                <a:spcPct val="0"/>
              </a:spcBef>
              <a:buFontTx/>
              <a:buNone/>
            </a:pPr>
            <a:r>
              <a:rPr lang="en-US" altLang="en-US" sz="3600">
                <a:solidFill>
                  <a:srgbClr val="FFFF00"/>
                </a:solidFill>
              </a:rPr>
              <a:t>Heb. 11:17  </a:t>
            </a:r>
            <a:r>
              <a:rPr lang="en-US" altLang="en-US" sz="3600"/>
              <a:t>“By faith Abraham, when he 			    was tried, offered up Isaac.”</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228600" y="0"/>
            <a:ext cx="8686800" cy="990600"/>
          </a:xfrm>
          <a:prstGeom prst="horizontalScroll">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Right About Doing Wrong</a:t>
            </a:r>
          </a:p>
        </p:txBody>
      </p:sp>
      <p:sp>
        <p:nvSpPr>
          <p:cNvPr id="12291" name="TextBox 2"/>
          <p:cNvSpPr txBox="1">
            <a:spLocks noChangeArrowheads="1"/>
          </p:cNvSpPr>
          <p:nvPr/>
        </p:nvSpPr>
        <p:spPr bwMode="auto">
          <a:xfrm>
            <a:off x="25400" y="1600200"/>
            <a:ext cx="8382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a:t>David – </a:t>
            </a:r>
            <a:r>
              <a:rPr lang="en-US" altLang="en-US" sz="3600">
                <a:solidFill>
                  <a:srgbClr val="FFFF00"/>
                </a:solidFill>
              </a:rPr>
              <a:t>2 Sam. 11-12</a:t>
            </a:r>
          </a:p>
          <a:p>
            <a:pPr eaLnBrk="1" hangingPunct="1">
              <a:spcBef>
                <a:spcPct val="0"/>
              </a:spcBef>
              <a:buFontTx/>
              <a:buNone/>
            </a:pPr>
            <a:r>
              <a:rPr lang="en-US" altLang="en-US" sz="3600"/>
              <a:t>	Sin with Bathsheba</a:t>
            </a:r>
          </a:p>
          <a:p>
            <a:pPr eaLnBrk="1" hangingPunct="1">
              <a:spcBef>
                <a:spcPct val="0"/>
              </a:spcBef>
              <a:buFontTx/>
              <a:buNone/>
            </a:pPr>
            <a:r>
              <a:rPr lang="en-US" altLang="en-US" sz="3600"/>
              <a:t>	Tried to cover up sin</a:t>
            </a:r>
          </a:p>
          <a:p>
            <a:pPr eaLnBrk="1" hangingPunct="1">
              <a:spcBef>
                <a:spcPct val="0"/>
              </a:spcBef>
              <a:buFontTx/>
              <a:buNone/>
            </a:pPr>
            <a:r>
              <a:rPr lang="en-US" altLang="en-US" sz="3600"/>
              <a:t>	Nathan – “thou art the man”</a:t>
            </a:r>
          </a:p>
          <a:p>
            <a:pPr eaLnBrk="1" hangingPunct="1">
              <a:spcBef>
                <a:spcPct val="0"/>
              </a:spcBef>
              <a:buFontTx/>
              <a:buNone/>
            </a:pPr>
            <a:endParaRPr lang="en-US" altLang="en-US" sz="3600"/>
          </a:p>
          <a:p>
            <a:pPr eaLnBrk="1" hangingPunct="1">
              <a:spcBef>
                <a:spcPct val="0"/>
              </a:spcBef>
              <a:buFontTx/>
              <a:buNone/>
            </a:pPr>
            <a:endParaRPr lang="en-US" altLang="en-US" sz="3600"/>
          </a:p>
          <a:p>
            <a:pPr eaLnBrk="1" hangingPunct="1">
              <a:spcBef>
                <a:spcPct val="0"/>
              </a:spcBef>
              <a:buFontTx/>
              <a:buNone/>
            </a:pPr>
            <a:r>
              <a:rPr lang="en-US" altLang="en-US" sz="3600">
                <a:solidFill>
                  <a:srgbClr val="FFFF00"/>
                </a:solidFill>
              </a:rPr>
              <a:t>Ps. 51 </a:t>
            </a:r>
            <a:r>
              <a:rPr lang="en-US" altLang="en-US" sz="3600"/>
              <a:t>– His shame, sorrow, and 		       determination to do right</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0" y="1249363"/>
            <a:ext cx="91440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buFont typeface="Arial" charset="0"/>
              <a:buNone/>
            </a:pPr>
            <a:r>
              <a:rPr lang="en-US" altLang="en-US"/>
              <a:t>Have mercy upon me, O God, According to Your lovingkindness; according to the multitude of Your tender mercies, blot out my transgressions. Wash me thoroughly from my iniquity, and cleanse me from my sin. For I acknowledge my transgressions, and my sin is always before me. Against You, You only, have I sinned, and done this evil in Your sight— That You may be found just when You speak, and blameless when You judge.</a:t>
            </a:r>
            <a:endParaRPr lang="en-US" altLang="en-US">
              <a:latin typeface="Arial Narrow" pitchFamily="34" charset="0"/>
            </a:endParaRPr>
          </a:p>
        </p:txBody>
      </p:sp>
      <p:sp>
        <p:nvSpPr>
          <p:cNvPr id="3" name="Rectangle 2"/>
          <p:cNvSpPr/>
          <p:nvPr/>
        </p:nvSpPr>
        <p:spPr>
          <a:xfrm>
            <a:off x="6096000" y="5943600"/>
            <a:ext cx="2339102" cy="646331"/>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hangingPunct="1">
              <a:defRPr/>
            </a:pPr>
            <a:r>
              <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Ps. 51:1-4</a:t>
            </a:r>
          </a:p>
        </p:txBody>
      </p:sp>
      <p:sp>
        <p:nvSpPr>
          <p:cNvPr id="4" name="Horizontal Scroll 3"/>
          <p:cNvSpPr/>
          <p:nvPr/>
        </p:nvSpPr>
        <p:spPr>
          <a:xfrm>
            <a:off x="228600" y="0"/>
            <a:ext cx="8686800" cy="990600"/>
          </a:xfrm>
          <a:prstGeom prst="horizontalScroll">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Right About Doing Wrong</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228600" y="1752600"/>
            <a:ext cx="86106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a:t>“If we confess our sins, he is faithful and just to forgive us our sins, and to cleanse us from all unrighteousness.” </a:t>
            </a:r>
            <a:r>
              <a:rPr lang="en-US" altLang="en-US" sz="3600">
                <a:solidFill>
                  <a:srgbClr val="FFFF00"/>
                </a:solidFill>
              </a:rPr>
              <a:t>1 Jn.1:9</a:t>
            </a:r>
          </a:p>
          <a:p>
            <a:pPr eaLnBrk="1" hangingPunct="1">
              <a:spcBef>
                <a:spcPct val="0"/>
              </a:spcBef>
              <a:buFontTx/>
              <a:buNone/>
            </a:pPr>
            <a:endParaRPr lang="en-US" altLang="en-US" sz="3600"/>
          </a:p>
          <a:p>
            <a:pPr eaLnBrk="1" hangingPunct="1">
              <a:spcBef>
                <a:spcPct val="0"/>
              </a:spcBef>
              <a:buFontTx/>
              <a:buNone/>
            </a:pPr>
            <a:endParaRPr lang="en-US" altLang="en-US" sz="3600"/>
          </a:p>
          <a:p>
            <a:pPr eaLnBrk="1" hangingPunct="1">
              <a:spcBef>
                <a:spcPct val="0"/>
              </a:spcBef>
              <a:buFontTx/>
              <a:buNone/>
            </a:pPr>
            <a:r>
              <a:rPr lang="en-US" altLang="en-US" sz="3600"/>
              <a:t>“Confess your faults one to another, and pray one for another…”  </a:t>
            </a:r>
            <a:r>
              <a:rPr lang="en-US" altLang="en-US" sz="3600">
                <a:solidFill>
                  <a:srgbClr val="FFFF00"/>
                </a:solidFill>
              </a:rPr>
              <a:t>Jas. 5:16</a:t>
            </a:r>
          </a:p>
        </p:txBody>
      </p:sp>
      <p:sp>
        <p:nvSpPr>
          <p:cNvPr id="4" name="Horizontal Scroll 3"/>
          <p:cNvSpPr/>
          <p:nvPr/>
        </p:nvSpPr>
        <p:spPr>
          <a:xfrm>
            <a:off x="228600" y="0"/>
            <a:ext cx="8686800" cy="990600"/>
          </a:xfrm>
          <a:prstGeom prst="horizontalScroll">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Right About Doing Wrong</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9050" y="1225550"/>
            <a:ext cx="9124950" cy="5078413"/>
          </a:xfrm>
          <a:prstGeom prst="rect">
            <a:avLst/>
          </a:prstGeom>
          <a:noFill/>
          <a:ln>
            <a:noFill/>
          </a:ln>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71500" indent="-571500" eaLnBrk="1" hangingPunct="1">
              <a:buFont typeface="Wingdings" panose="05000000000000000000" pitchFamily="2" charset="2"/>
              <a:buChar char="Ø"/>
              <a:defRPr/>
            </a:pPr>
            <a:r>
              <a:rPr lang="en-US" altLang="en-US" sz="3600" dirty="0" smtClean="0"/>
              <a:t>Determined to do right</a:t>
            </a:r>
          </a:p>
          <a:p>
            <a:pPr marL="571500" indent="-571500" eaLnBrk="1" hangingPunct="1">
              <a:buFont typeface="Wingdings" panose="05000000000000000000" pitchFamily="2" charset="2"/>
              <a:buChar char="Ø"/>
              <a:defRPr/>
            </a:pPr>
            <a:r>
              <a:rPr lang="en-US" altLang="en-US" sz="3600" dirty="0" smtClean="0"/>
              <a:t>Saddened about sinfulness</a:t>
            </a:r>
          </a:p>
          <a:p>
            <a:pPr marL="571500" indent="-571500" eaLnBrk="1" hangingPunct="1">
              <a:buFont typeface="Wingdings" panose="05000000000000000000" pitchFamily="2" charset="2"/>
              <a:buChar char="Ø"/>
              <a:defRPr/>
            </a:pPr>
            <a:r>
              <a:rPr lang="en-US" altLang="en-US" sz="3600" dirty="0" smtClean="0"/>
              <a:t>More determined to serve God</a:t>
            </a:r>
          </a:p>
          <a:p>
            <a:pPr eaLnBrk="1" hangingPunct="1">
              <a:defRPr/>
            </a:pPr>
            <a:endParaRPr lang="en-US" altLang="en-US" sz="3600" dirty="0" smtClean="0"/>
          </a:p>
          <a:p>
            <a:pPr eaLnBrk="1" hangingPunct="1">
              <a:defRPr/>
            </a:pPr>
            <a:endParaRPr lang="en-US" altLang="en-US" sz="3600" dirty="0" smtClean="0"/>
          </a:p>
          <a:p>
            <a:pPr eaLnBrk="1" hangingPunct="1">
              <a:defRPr/>
            </a:pPr>
            <a:r>
              <a:rPr lang="en-US" altLang="en-US" sz="3600" dirty="0" smtClean="0"/>
              <a:t>“</a:t>
            </a:r>
            <a:r>
              <a:rPr lang="en-US" sz="3600" dirty="0"/>
              <a:t>Therefore, brethren, be even more diligent to make your call and election sure, for if you do these things you will never </a:t>
            </a:r>
            <a:r>
              <a:rPr lang="en-US" sz="3600" dirty="0" smtClean="0"/>
              <a:t>stumble</a:t>
            </a:r>
            <a:r>
              <a:rPr lang="en-US" altLang="en-US" sz="3600" dirty="0" smtClean="0"/>
              <a:t>”  							</a:t>
            </a:r>
            <a:r>
              <a:rPr lang="en-US" altLang="en-US" sz="3600" dirty="0" smtClean="0">
                <a:solidFill>
                  <a:srgbClr val="FFFF00"/>
                </a:solidFill>
              </a:rPr>
              <a:t>2 Pet. 1:10</a:t>
            </a:r>
          </a:p>
        </p:txBody>
      </p:sp>
      <p:sp>
        <p:nvSpPr>
          <p:cNvPr id="4" name="Horizontal Scroll 3"/>
          <p:cNvSpPr/>
          <p:nvPr/>
        </p:nvSpPr>
        <p:spPr>
          <a:xfrm>
            <a:off x="228600" y="0"/>
            <a:ext cx="8686800" cy="990600"/>
          </a:xfrm>
          <a:prstGeom prst="horizontalScroll">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Right About Doing Wrong</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114" y="381000"/>
            <a:ext cx="7609777" cy="1754326"/>
          </a:xfrm>
          <a:prstGeom prst="rect">
            <a:avLst/>
          </a:prstGeom>
          <a:noFill/>
        </p:spPr>
        <p:txBody>
          <a:bodyPr wrap="none">
            <a:spAutoFit/>
          </a:bodyPr>
          <a:lstStyle/>
          <a:p>
            <a:pPr algn="ctr" eaLnBrk="1" hangingPunct="1">
              <a:defRPr/>
            </a:pP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Are you thinking </a:t>
            </a:r>
            <a:r>
              <a:rPr lang="en-US" sz="5400" b="1" u="sng" dirty="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rPr>
              <a:t>Right</a:t>
            </a:r>
          </a:p>
          <a:p>
            <a:pPr algn="ctr" eaLnBrk="1" hangingPunct="1">
              <a:defRPr/>
            </a:pP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About doing </a:t>
            </a:r>
            <a:r>
              <a:rPr lang="en-US" sz="5400" b="1" u="sng" dirty="0">
                <a:ln w="900" cmpd="sng">
                  <a:solidFill>
                    <a:schemeClr val="accent1">
                      <a:satMod val="190000"/>
                      <a:alpha val="55000"/>
                    </a:schemeClr>
                  </a:solidFill>
                  <a:prstDash val="solid"/>
                </a:ln>
                <a:solidFill>
                  <a:srgbClr val="00FFFF"/>
                </a:solidFill>
                <a:effectLst>
                  <a:innerShdw blurRad="101600" dist="76200" dir="5400000">
                    <a:schemeClr val="accent1">
                      <a:satMod val="190000"/>
                      <a:tint val="100000"/>
                      <a:alpha val="74000"/>
                    </a:schemeClr>
                  </a:innerShdw>
                </a:effectLst>
              </a:rPr>
              <a:t>Wrong</a:t>
            </a: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p>
        </p:txBody>
      </p:sp>
      <p:sp>
        <p:nvSpPr>
          <p:cNvPr id="3" name="TextBox 2"/>
          <p:cNvSpPr txBox="1">
            <a:spLocks noChangeArrowheads="1"/>
          </p:cNvSpPr>
          <p:nvPr/>
        </p:nvSpPr>
        <p:spPr bwMode="auto">
          <a:xfrm>
            <a:off x="381000" y="2667000"/>
            <a:ext cx="87630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571500" indent="-571500" eaLnBrk="1" hangingPunct="1">
              <a:spcBef>
                <a:spcPct val="0"/>
              </a:spcBef>
              <a:buFont typeface="Wingdings" panose="05000000000000000000" pitchFamily="2" charset="2"/>
              <a:buChar char="Ø"/>
              <a:defRPr/>
            </a:pPr>
            <a:r>
              <a:rPr lang="en-US" altLang="en-US" sz="3600" dirty="0" smtClean="0"/>
              <a:t>Problem with Sin</a:t>
            </a:r>
          </a:p>
          <a:p>
            <a:pPr marL="571500" indent="-571500" eaLnBrk="1" hangingPunct="1">
              <a:spcBef>
                <a:spcPct val="0"/>
              </a:spcBef>
              <a:buFont typeface="Wingdings" panose="05000000000000000000" pitchFamily="2" charset="2"/>
              <a:buChar char="Ø"/>
              <a:defRPr/>
            </a:pPr>
            <a:endParaRPr lang="en-US" altLang="en-US" sz="3600" dirty="0" smtClean="0"/>
          </a:p>
          <a:p>
            <a:pPr marL="571500" indent="-571500" eaLnBrk="1" hangingPunct="1">
              <a:spcBef>
                <a:spcPct val="0"/>
              </a:spcBef>
              <a:buFont typeface="Wingdings" panose="05000000000000000000" pitchFamily="2" charset="2"/>
              <a:buChar char="Ø"/>
              <a:defRPr/>
            </a:pPr>
            <a:r>
              <a:rPr lang="en-US" altLang="en-US" sz="3600" dirty="0" smtClean="0"/>
              <a:t>Repentance is the key</a:t>
            </a:r>
          </a:p>
          <a:p>
            <a:pPr eaLnBrk="1" hangingPunct="1">
              <a:spcBef>
                <a:spcPct val="0"/>
              </a:spcBef>
              <a:buFontTx/>
              <a:buNone/>
              <a:defRPr/>
            </a:pPr>
            <a:r>
              <a:rPr lang="en-US" altLang="en-US" sz="3600" dirty="0" smtClean="0"/>
              <a:t>   “Meta” – after  “</a:t>
            </a:r>
            <a:r>
              <a:rPr lang="en-US" altLang="en-US" sz="3600" dirty="0" err="1" smtClean="0"/>
              <a:t>noia</a:t>
            </a:r>
            <a:r>
              <a:rPr lang="en-US" altLang="en-US" sz="3600" dirty="0" smtClean="0"/>
              <a:t>” – thought</a:t>
            </a:r>
          </a:p>
          <a:p>
            <a:pPr eaLnBrk="1" hangingPunct="1">
              <a:spcBef>
                <a:spcPct val="0"/>
              </a:spcBef>
              <a:buFontTx/>
              <a:buNone/>
              <a:defRPr/>
            </a:pPr>
            <a:r>
              <a:rPr lang="en-US" altLang="en-US" sz="3600" dirty="0" smtClean="0"/>
              <a:t>   Afterthought  ~  new way of thinking</a:t>
            </a:r>
          </a:p>
          <a:p>
            <a:pPr eaLnBrk="1" hangingPunct="1">
              <a:spcBef>
                <a:spcPct val="0"/>
              </a:spcBef>
              <a:buFontTx/>
              <a:buNone/>
              <a:defRPr/>
            </a:pPr>
            <a:r>
              <a:rPr lang="en-US" altLang="en-US" sz="3600" dirty="0" smtClean="0"/>
              <a:t>   </a:t>
            </a:r>
            <a:r>
              <a:rPr lang="en-US" altLang="en-US" dirty="0" smtClean="0">
                <a:solidFill>
                  <a:srgbClr val="FFFF00"/>
                </a:solidFill>
              </a:rPr>
              <a:t>Acts 26:20 </a:t>
            </a:r>
            <a:r>
              <a:rPr lang="en-US" altLang="en-US" sz="3600" dirty="0" smtClean="0"/>
              <a:t>“works befitting repentance”</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81000" y="533400"/>
            <a:ext cx="8382000"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a:t>Repentance is</a:t>
            </a:r>
          </a:p>
          <a:p>
            <a:pPr eaLnBrk="1" hangingPunct="1">
              <a:spcBef>
                <a:spcPct val="0"/>
              </a:spcBef>
              <a:buFontTx/>
              <a:buNone/>
            </a:pPr>
            <a:r>
              <a:rPr lang="en-US" altLang="en-US" sz="3600"/>
              <a:t>	(1)	a change of mind</a:t>
            </a:r>
          </a:p>
          <a:p>
            <a:pPr eaLnBrk="1" hangingPunct="1">
              <a:spcBef>
                <a:spcPct val="0"/>
              </a:spcBef>
              <a:buFontTx/>
              <a:buNone/>
            </a:pPr>
            <a:r>
              <a:rPr lang="en-US" altLang="en-US" sz="3600"/>
              <a:t>	(2)	produced by godly sorrow </a:t>
            </a:r>
          </a:p>
          <a:p>
            <a:pPr eaLnBrk="1" hangingPunct="1">
              <a:spcBef>
                <a:spcPct val="0"/>
              </a:spcBef>
              <a:buFontTx/>
              <a:buNone/>
            </a:pPr>
            <a:r>
              <a:rPr lang="en-US" altLang="en-US" sz="3600"/>
              <a:t>	(3)	resulting in reformation of life</a:t>
            </a:r>
          </a:p>
          <a:p>
            <a:pPr eaLnBrk="1" hangingPunct="1">
              <a:spcBef>
                <a:spcPct val="0"/>
              </a:spcBef>
              <a:buFontTx/>
              <a:buNone/>
            </a:pPr>
            <a:endParaRPr lang="en-US" altLang="en-US" sz="3600"/>
          </a:p>
          <a:p>
            <a:pPr eaLnBrk="1" hangingPunct="1">
              <a:spcBef>
                <a:spcPct val="0"/>
              </a:spcBef>
              <a:buFontTx/>
              <a:buNone/>
            </a:pPr>
            <a:r>
              <a:rPr lang="en-US" altLang="en-US" sz="3600"/>
              <a:t>Repentance begins in the heart</a:t>
            </a:r>
          </a:p>
          <a:p>
            <a:pPr eaLnBrk="1" hangingPunct="1">
              <a:spcBef>
                <a:spcPct val="0"/>
              </a:spcBef>
              <a:buFontTx/>
              <a:buNone/>
            </a:pPr>
            <a:r>
              <a:rPr lang="en-US" altLang="en-US" sz="3600"/>
              <a:t>	</a:t>
            </a:r>
            <a:r>
              <a:rPr lang="en-US" altLang="en-US">
                <a:solidFill>
                  <a:srgbClr val="FFFF00"/>
                </a:solidFill>
              </a:rPr>
              <a:t>Prov. 23:7 </a:t>
            </a:r>
            <a:r>
              <a:rPr lang="en-US" altLang="en-US" sz="3600"/>
              <a:t>“For as he thinks in 				  his heart, so is he:”</a:t>
            </a:r>
          </a:p>
          <a:p>
            <a:pPr eaLnBrk="1" hangingPunct="1">
              <a:spcBef>
                <a:spcPct val="0"/>
              </a:spcBef>
              <a:buFontTx/>
              <a:buNone/>
            </a:pPr>
            <a:endParaRPr lang="en-US" altLang="en-US" sz="3600"/>
          </a:p>
          <a:p>
            <a:pPr eaLnBrk="1" hangingPunct="1">
              <a:spcBef>
                <a:spcPct val="0"/>
              </a:spcBef>
              <a:buFontTx/>
              <a:buNone/>
            </a:pPr>
            <a:r>
              <a:rPr lang="en-US" altLang="en-US" sz="3600"/>
              <a:t>“fruits worthy of repentance” </a:t>
            </a:r>
            <a:r>
              <a:rPr lang="en-US" altLang="en-US" sz="3600">
                <a:solidFill>
                  <a:srgbClr val="FFFF00"/>
                </a:solidFill>
              </a:rPr>
              <a:t>Matt. 3:8</a:t>
            </a:r>
            <a:r>
              <a:rPr lang="en-US" altLang="en-US" sz="3600"/>
              <a:t>	</a:t>
            </a:r>
          </a:p>
          <a:p>
            <a:pPr eaLnBrk="1" hangingPunct="1">
              <a:spcBef>
                <a:spcPct val="0"/>
              </a:spcBef>
              <a:buFontTx/>
              <a:buNone/>
            </a:pPr>
            <a:r>
              <a:rPr lang="en-US" altLang="en-US" sz="3600"/>
              <a:t> </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05000"/>
            <a:ext cx="8430513" cy="2862322"/>
          </a:xfrm>
          <a:prstGeom prst="rect">
            <a:avLst/>
          </a:prstGeom>
          <a:noFill/>
        </p:spPr>
        <p:txBody>
          <a:bodyPr wrap="none">
            <a:spAutoFit/>
          </a:bodyPr>
          <a:lstStyle/>
          <a:p>
            <a:pPr algn="ctr" eaLnBrk="1" hangingPunct="1">
              <a:defRPr/>
            </a:pPr>
            <a:r>
              <a:rPr lang="en-US" sz="6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Are you thinking </a:t>
            </a:r>
            <a:r>
              <a:rPr lang="en-US" sz="6000" b="1" u="sng" dirty="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rPr>
              <a:t>Right</a:t>
            </a:r>
          </a:p>
          <a:p>
            <a:pPr algn="ctr" eaLnBrk="1" hangingPunct="1">
              <a:defRPr/>
            </a:pPr>
            <a:endParaRPr lang="en-US" sz="6000" b="1" u="sng" dirty="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endParaRPr>
          </a:p>
          <a:p>
            <a:pPr algn="ctr" eaLnBrk="1" hangingPunct="1">
              <a:defRPr/>
            </a:pPr>
            <a:r>
              <a:rPr lang="en-US" sz="6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About doing </a:t>
            </a:r>
            <a:r>
              <a:rPr lang="en-US" sz="6000" b="1" u="sng" dirty="0">
                <a:ln w="900" cmpd="sng">
                  <a:solidFill>
                    <a:schemeClr val="accent1">
                      <a:satMod val="190000"/>
                      <a:alpha val="55000"/>
                    </a:schemeClr>
                  </a:solidFill>
                  <a:prstDash val="solid"/>
                </a:ln>
                <a:solidFill>
                  <a:srgbClr val="00FFFF"/>
                </a:solidFill>
                <a:effectLst>
                  <a:innerShdw blurRad="101600" dist="76200" dir="5400000">
                    <a:schemeClr val="accent1">
                      <a:satMod val="190000"/>
                      <a:tint val="100000"/>
                      <a:alpha val="74000"/>
                    </a:schemeClr>
                  </a:innerShdw>
                </a:effectLst>
              </a:rPr>
              <a:t>Wrong</a:t>
            </a:r>
            <a:r>
              <a:rPr lang="en-US" sz="6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554038" y="0"/>
            <a:ext cx="81026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7" rIns="92075" bIns="46037" anchor="ct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pPr>
            <a:r>
              <a:rPr lang="en-US" altLang="en-US" b="1">
                <a:solidFill>
                  <a:srgbClr val="FFFF00"/>
                </a:solidFill>
              </a:rPr>
              <a:t>GOD’S SIMPLE PLAN FOR SALVATION</a:t>
            </a:r>
          </a:p>
        </p:txBody>
      </p:sp>
      <p:sp>
        <p:nvSpPr>
          <p:cNvPr id="20483" name="AutoShape 5"/>
          <p:cNvSpPr>
            <a:spLocks noChangeArrowheads="1"/>
          </p:cNvSpPr>
          <p:nvPr/>
        </p:nvSpPr>
        <p:spPr bwMode="auto">
          <a:xfrm>
            <a:off x="-7938" y="5487988"/>
            <a:ext cx="1524001" cy="14478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pPr>
            <a:r>
              <a:rPr lang="en-US" altLang="en-US" sz="2800" b="1">
                <a:solidFill>
                  <a:srgbClr val="FF0000"/>
                </a:solidFill>
              </a:rPr>
              <a:t>hear</a:t>
            </a:r>
          </a:p>
        </p:txBody>
      </p:sp>
      <p:sp>
        <p:nvSpPr>
          <p:cNvPr id="20484" name="AutoShape 6"/>
          <p:cNvSpPr>
            <a:spLocks noChangeArrowheads="1"/>
          </p:cNvSpPr>
          <p:nvPr/>
        </p:nvSpPr>
        <p:spPr bwMode="auto">
          <a:xfrm>
            <a:off x="1122363" y="4629150"/>
            <a:ext cx="1562100" cy="22860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pPr>
            <a:r>
              <a:rPr lang="en-US" altLang="en-US" sz="2600" b="1">
                <a:solidFill>
                  <a:srgbClr val="FF0000"/>
                </a:solidFill>
              </a:rPr>
              <a:t>believe</a:t>
            </a:r>
          </a:p>
        </p:txBody>
      </p:sp>
      <p:sp>
        <p:nvSpPr>
          <p:cNvPr id="20485" name="AutoShape 7"/>
          <p:cNvSpPr>
            <a:spLocks noChangeArrowheads="1"/>
          </p:cNvSpPr>
          <p:nvPr/>
        </p:nvSpPr>
        <p:spPr bwMode="auto">
          <a:xfrm>
            <a:off x="2316163" y="3854450"/>
            <a:ext cx="1739900" cy="30734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pPr>
            <a:r>
              <a:rPr lang="en-US" altLang="en-US" sz="2800" b="1">
                <a:solidFill>
                  <a:srgbClr val="FF0000"/>
                </a:solidFill>
              </a:rPr>
              <a:t>repent</a:t>
            </a:r>
          </a:p>
        </p:txBody>
      </p:sp>
      <p:sp>
        <p:nvSpPr>
          <p:cNvPr id="20486" name="AutoShape 8"/>
          <p:cNvSpPr>
            <a:spLocks noChangeArrowheads="1"/>
          </p:cNvSpPr>
          <p:nvPr/>
        </p:nvSpPr>
        <p:spPr bwMode="auto">
          <a:xfrm>
            <a:off x="3636963" y="2927350"/>
            <a:ext cx="2222500" cy="40132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pPr>
            <a:r>
              <a:rPr lang="en-US" altLang="en-US" sz="2800" b="1">
                <a:solidFill>
                  <a:srgbClr val="FF0000"/>
                </a:solidFill>
              </a:rPr>
              <a:t>confess</a:t>
            </a:r>
          </a:p>
        </p:txBody>
      </p:sp>
      <p:sp>
        <p:nvSpPr>
          <p:cNvPr id="20487" name="AutoShape 9"/>
          <p:cNvSpPr>
            <a:spLocks noChangeArrowheads="1"/>
          </p:cNvSpPr>
          <p:nvPr/>
        </p:nvSpPr>
        <p:spPr bwMode="auto">
          <a:xfrm>
            <a:off x="5262563" y="1949450"/>
            <a:ext cx="2362200" cy="49657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pPr>
            <a:r>
              <a:rPr lang="en-US" altLang="en-US" sz="2800" b="1">
                <a:solidFill>
                  <a:srgbClr val="FF0000"/>
                </a:solidFill>
              </a:rPr>
              <a:t>baptism</a:t>
            </a:r>
          </a:p>
        </p:txBody>
      </p:sp>
      <p:sp>
        <p:nvSpPr>
          <p:cNvPr id="20488" name="Text Box 10"/>
          <p:cNvSpPr txBox="1">
            <a:spLocks noChangeArrowheads="1"/>
          </p:cNvSpPr>
          <p:nvPr/>
        </p:nvSpPr>
        <p:spPr bwMode="auto">
          <a:xfrm>
            <a:off x="79375" y="5089525"/>
            <a:ext cx="1358900" cy="398463"/>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800" b="1"/>
              <a:t>ACTS 3:22</a:t>
            </a:r>
          </a:p>
        </p:txBody>
      </p:sp>
      <p:sp>
        <p:nvSpPr>
          <p:cNvPr id="20489" name="Text Box 11"/>
          <p:cNvSpPr txBox="1">
            <a:spLocks noChangeArrowheads="1"/>
          </p:cNvSpPr>
          <p:nvPr/>
        </p:nvSpPr>
        <p:spPr bwMode="auto">
          <a:xfrm>
            <a:off x="904875" y="4267200"/>
            <a:ext cx="1366838" cy="461963"/>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2400" b="1"/>
              <a:t>JN. 8:24</a:t>
            </a:r>
          </a:p>
        </p:txBody>
      </p:sp>
      <p:sp>
        <p:nvSpPr>
          <p:cNvPr id="20490" name="Text Box 12"/>
          <p:cNvSpPr txBox="1">
            <a:spLocks noChangeArrowheads="1"/>
          </p:cNvSpPr>
          <p:nvPr/>
        </p:nvSpPr>
        <p:spPr bwMode="auto">
          <a:xfrm>
            <a:off x="2276475" y="3511550"/>
            <a:ext cx="1401763" cy="488950"/>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2400" b="1"/>
              <a:t>LK. 13:3</a:t>
            </a:r>
          </a:p>
        </p:txBody>
      </p:sp>
      <p:sp>
        <p:nvSpPr>
          <p:cNvPr id="20491" name="Text Box 13"/>
          <p:cNvSpPr txBox="1">
            <a:spLocks noChangeArrowheads="1"/>
          </p:cNvSpPr>
          <p:nvPr/>
        </p:nvSpPr>
        <p:spPr bwMode="auto">
          <a:xfrm>
            <a:off x="3662363" y="2698750"/>
            <a:ext cx="1555750" cy="488950"/>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2400" b="1"/>
              <a:t>JN. 12:42</a:t>
            </a:r>
          </a:p>
        </p:txBody>
      </p:sp>
      <p:sp>
        <p:nvSpPr>
          <p:cNvPr id="20492" name="Text Box 14"/>
          <p:cNvSpPr txBox="1">
            <a:spLocks noChangeArrowheads="1"/>
          </p:cNvSpPr>
          <p:nvPr/>
        </p:nvSpPr>
        <p:spPr bwMode="auto">
          <a:xfrm>
            <a:off x="5210175" y="1885950"/>
            <a:ext cx="1555750" cy="461963"/>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2400" b="1"/>
              <a:t>Acts 2:38</a:t>
            </a:r>
          </a:p>
        </p:txBody>
      </p:sp>
      <p:sp>
        <p:nvSpPr>
          <p:cNvPr id="20493" name="AutoShape 15"/>
          <p:cNvSpPr>
            <a:spLocks noChangeArrowheads="1"/>
          </p:cNvSpPr>
          <p:nvPr/>
        </p:nvSpPr>
        <p:spPr bwMode="auto">
          <a:xfrm>
            <a:off x="7015163" y="1624013"/>
            <a:ext cx="2120900" cy="52832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pPr>
            <a:endParaRPr lang="en-US" altLang="en-US" sz="2800" b="1">
              <a:solidFill>
                <a:schemeClr val="bg1"/>
              </a:solidFill>
            </a:endParaRPr>
          </a:p>
        </p:txBody>
      </p:sp>
      <p:sp>
        <p:nvSpPr>
          <p:cNvPr id="20494" name="Text Box 16"/>
          <p:cNvSpPr txBox="1">
            <a:spLocks noChangeArrowheads="1"/>
          </p:cNvSpPr>
          <p:nvPr/>
        </p:nvSpPr>
        <p:spPr bwMode="auto">
          <a:xfrm>
            <a:off x="7115175" y="1539875"/>
            <a:ext cx="1555750" cy="488950"/>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2400" b="1"/>
              <a:t>Rev. 2:10</a:t>
            </a:r>
          </a:p>
        </p:txBody>
      </p:sp>
      <p:sp>
        <p:nvSpPr>
          <p:cNvPr id="20495" name="WordArt 17"/>
          <p:cNvSpPr>
            <a:spLocks noChangeArrowheads="1" noChangeShapeType="1" noTextEdit="1"/>
          </p:cNvSpPr>
          <p:nvPr/>
        </p:nvSpPr>
        <p:spPr bwMode="auto">
          <a:xfrm rot="5400000">
            <a:off x="6102350" y="3729038"/>
            <a:ext cx="3486150" cy="1295400"/>
          </a:xfrm>
          <a:prstGeom prst="rect">
            <a:avLst/>
          </a:prstGeom>
        </p:spPr>
        <p:txBody>
          <a:bodyPr wrap="none" fromWordArt="1">
            <a:prstTxWarp prst="textPlain">
              <a:avLst>
                <a:gd name="adj" fmla="val 50000"/>
              </a:avLst>
            </a:prstTxWarp>
          </a:bodyPr>
          <a:lstStyle/>
          <a:p>
            <a:pPr algn="ctr"/>
            <a:r>
              <a:rPr lang="en-US" sz="3600" b="1" kern="10" spc="720">
                <a:ln w="12700">
                  <a:solidFill>
                    <a:srgbClr val="000000"/>
                  </a:solidFill>
                  <a:round/>
                  <a:headEnd/>
                  <a:tailEnd/>
                </a:ln>
                <a:solidFill>
                  <a:srgbClr val="FF0000"/>
                </a:solidFill>
                <a:effectLst>
                  <a:outerShdw dist="45791" dir="3378596" algn="ctr" rotWithShape="0">
                    <a:srgbClr val="4D4D4D">
                      <a:alpha val="79999"/>
                    </a:srgbClr>
                  </a:outerShdw>
                </a:effectLst>
                <a:latin typeface="Arial Black"/>
              </a:rPr>
              <a:t>OBEDIENT</a:t>
            </a:r>
          </a:p>
          <a:p>
            <a:pPr algn="ctr"/>
            <a:r>
              <a:rPr lang="en-US" sz="3600" b="1" kern="10" spc="720">
                <a:ln w="12700">
                  <a:solidFill>
                    <a:srgbClr val="000000"/>
                  </a:solidFill>
                  <a:round/>
                  <a:headEnd/>
                  <a:tailEnd/>
                </a:ln>
                <a:solidFill>
                  <a:srgbClr val="FF0000"/>
                </a:solidFill>
                <a:effectLst>
                  <a:outerShdw dist="45791" dir="3378596" algn="ctr" rotWithShape="0">
                    <a:srgbClr val="4D4D4D">
                      <a:alpha val="79999"/>
                    </a:srgbClr>
                  </a:outerShdw>
                </a:effectLst>
                <a:latin typeface="Arial Black"/>
              </a:rPr>
              <a:t>UNTIL DEATH</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114" y="381000"/>
            <a:ext cx="7609777" cy="1754326"/>
          </a:xfrm>
          <a:prstGeom prst="rect">
            <a:avLst/>
          </a:prstGeom>
          <a:noFill/>
        </p:spPr>
        <p:txBody>
          <a:bodyPr wrap="none">
            <a:spAutoFit/>
          </a:bodyPr>
          <a:lstStyle/>
          <a:p>
            <a:pPr algn="ctr" eaLnBrk="1" hangingPunct="1">
              <a:defRPr/>
            </a:pP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Are you thinking </a:t>
            </a:r>
            <a:r>
              <a:rPr lang="en-US" sz="5400" b="1" u="sng" dirty="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rPr>
              <a:t>Right</a:t>
            </a:r>
          </a:p>
          <a:p>
            <a:pPr algn="ctr" eaLnBrk="1" hangingPunct="1">
              <a:defRPr/>
            </a:pP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About doing </a:t>
            </a:r>
            <a:r>
              <a:rPr lang="en-US" sz="5400" b="1" u="sng" dirty="0">
                <a:ln w="900" cmpd="sng">
                  <a:solidFill>
                    <a:schemeClr val="accent1">
                      <a:satMod val="190000"/>
                      <a:alpha val="55000"/>
                    </a:schemeClr>
                  </a:solidFill>
                  <a:prstDash val="solid"/>
                </a:ln>
                <a:solidFill>
                  <a:srgbClr val="00FFFF"/>
                </a:solidFill>
                <a:effectLst>
                  <a:innerShdw blurRad="101600" dist="76200" dir="5400000">
                    <a:schemeClr val="accent1">
                      <a:satMod val="190000"/>
                      <a:tint val="100000"/>
                      <a:alpha val="74000"/>
                    </a:schemeClr>
                  </a:innerShdw>
                </a:effectLst>
              </a:rPr>
              <a:t>Wrong</a:t>
            </a: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p>
        </p:txBody>
      </p:sp>
      <p:sp>
        <p:nvSpPr>
          <p:cNvPr id="3075" name="TextBox 2"/>
          <p:cNvSpPr txBox="1">
            <a:spLocks noChangeArrowheads="1"/>
          </p:cNvSpPr>
          <p:nvPr/>
        </p:nvSpPr>
        <p:spPr bwMode="auto">
          <a:xfrm>
            <a:off x="0" y="2743200"/>
            <a:ext cx="91440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a:t>“But he who does </a:t>
            </a:r>
            <a:r>
              <a:rPr lang="en-US" altLang="en-US" sz="3600" u="sng"/>
              <a:t>wrong</a:t>
            </a:r>
            <a:r>
              <a:rPr lang="en-US" altLang="en-US" sz="3600"/>
              <a:t> will be repaid for what he has done, and there is no partiality.” 							</a:t>
            </a:r>
            <a:r>
              <a:rPr lang="en-US" altLang="en-US" sz="3600" b="1">
                <a:solidFill>
                  <a:srgbClr val="FFFF00"/>
                </a:solidFill>
              </a:rPr>
              <a:t>Col. 3:25</a:t>
            </a:r>
          </a:p>
          <a:p>
            <a:pPr eaLnBrk="1" hangingPunct="1">
              <a:spcBef>
                <a:spcPct val="0"/>
              </a:spcBef>
              <a:buFontTx/>
              <a:buNone/>
            </a:pPr>
            <a:endParaRPr lang="en-US" altLang="en-US" sz="3600"/>
          </a:p>
          <a:p>
            <a:pPr algn="ctr" eaLnBrk="1" hangingPunct="1">
              <a:spcBef>
                <a:spcPct val="0"/>
              </a:spcBef>
              <a:buFontTx/>
              <a:buNone/>
            </a:pPr>
            <a:endParaRPr lang="en-US" altLang="en-US"/>
          </a:p>
          <a:p>
            <a:pPr algn="ctr" eaLnBrk="1" hangingPunct="1">
              <a:spcBef>
                <a:spcPct val="0"/>
              </a:spcBef>
              <a:buFontTx/>
              <a:buNone/>
            </a:pPr>
            <a:endParaRPr lang="en-US" altLang="en-U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6628" y="0"/>
            <a:ext cx="7870744" cy="769441"/>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hangingPunct="1">
              <a:defRPr/>
            </a:pPr>
            <a:r>
              <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Challenge To Live Above Sin</a:t>
            </a:r>
          </a:p>
        </p:txBody>
      </p:sp>
      <p:sp>
        <p:nvSpPr>
          <p:cNvPr id="4099" name="TextBox 2"/>
          <p:cNvSpPr txBox="1">
            <a:spLocks noChangeArrowheads="1"/>
          </p:cNvSpPr>
          <p:nvPr/>
        </p:nvSpPr>
        <p:spPr bwMode="auto">
          <a:xfrm>
            <a:off x="38100" y="1600200"/>
            <a:ext cx="9067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a:t>“What shall we say then? Shall we continue in sin, that grace may abound? </a:t>
            </a:r>
          </a:p>
          <a:p>
            <a:pPr eaLnBrk="1" hangingPunct="1">
              <a:spcBef>
                <a:spcPct val="0"/>
              </a:spcBef>
              <a:buFontTx/>
              <a:buNone/>
            </a:pPr>
            <a:endParaRPr lang="en-US" altLang="en-US" sz="3600"/>
          </a:p>
          <a:p>
            <a:pPr eaLnBrk="1" hangingPunct="1">
              <a:spcBef>
                <a:spcPct val="0"/>
              </a:spcBef>
              <a:buFontTx/>
              <a:buNone/>
            </a:pPr>
            <a:r>
              <a:rPr lang="en-US" altLang="en-US" sz="3600"/>
              <a:t> God forbid! How shall we, that are dead to sin, live any longer therein?”</a:t>
            </a:r>
          </a:p>
          <a:p>
            <a:pPr eaLnBrk="1" hangingPunct="1">
              <a:spcBef>
                <a:spcPct val="0"/>
              </a:spcBef>
              <a:buFontTx/>
              <a:buNone/>
            </a:pPr>
            <a:r>
              <a:rPr lang="en-US" altLang="en-US" sz="3600" b="1">
                <a:solidFill>
                  <a:srgbClr val="FFFF00"/>
                </a:solidFill>
              </a:rPr>
              <a:t>															Rom. 6:1-2</a:t>
            </a:r>
          </a:p>
        </p:txBody>
      </p:sp>
      <p:sp>
        <p:nvSpPr>
          <p:cNvPr id="5" name="Rounded Rectangle 4"/>
          <p:cNvSpPr/>
          <p:nvPr/>
        </p:nvSpPr>
        <p:spPr>
          <a:xfrm>
            <a:off x="152400" y="3292475"/>
            <a:ext cx="2514600" cy="585788"/>
          </a:xfrm>
          <a:prstGeom prst="roundRect">
            <a:avLst/>
          </a:prstGeom>
          <a:solidFill>
            <a:srgbClr val="FFFF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2"/>
          <p:cNvSpPr txBox="1">
            <a:spLocks noChangeArrowheads="1"/>
          </p:cNvSpPr>
          <p:nvPr/>
        </p:nvSpPr>
        <p:spPr bwMode="auto">
          <a:xfrm>
            <a:off x="25400" y="1087438"/>
            <a:ext cx="90678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a:t>“If we say that we have no sin, we deceive ourselves, and the truth is not in us.   </a:t>
            </a:r>
          </a:p>
          <a:p>
            <a:pPr eaLnBrk="1" hangingPunct="1">
              <a:spcBef>
                <a:spcPct val="0"/>
              </a:spcBef>
              <a:buFontTx/>
              <a:buNone/>
            </a:pPr>
            <a:endParaRPr lang="en-US" altLang="en-US" sz="3600"/>
          </a:p>
          <a:p>
            <a:pPr eaLnBrk="1" hangingPunct="1">
              <a:spcBef>
                <a:spcPct val="0"/>
              </a:spcBef>
              <a:buFontTx/>
              <a:buNone/>
            </a:pPr>
            <a:r>
              <a:rPr lang="en-US" altLang="en-US" sz="3600"/>
              <a:t>If we confess our sins, he is faithful and just to forgive us our sins, and to cleanse us from all unrighteousness.  </a:t>
            </a:r>
          </a:p>
          <a:p>
            <a:pPr eaLnBrk="1" hangingPunct="1">
              <a:spcBef>
                <a:spcPct val="0"/>
              </a:spcBef>
              <a:buFontTx/>
              <a:buNone/>
            </a:pPr>
            <a:endParaRPr lang="en-US" altLang="en-US" sz="3600"/>
          </a:p>
          <a:p>
            <a:pPr eaLnBrk="1" hangingPunct="1">
              <a:spcBef>
                <a:spcPct val="0"/>
              </a:spcBef>
              <a:buFontTx/>
              <a:buNone/>
            </a:pPr>
            <a:r>
              <a:rPr lang="en-US" altLang="en-US" sz="3600"/>
              <a:t>If we say that we have not sinned, we make him a liar, and his word is not in us.”</a:t>
            </a:r>
          </a:p>
          <a:p>
            <a:pPr eaLnBrk="1" hangingPunct="1">
              <a:spcBef>
                <a:spcPct val="0"/>
              </a:spcBef>
              <a:buFontTx/>
              <a:buNone/>
            </a:pPr>
            <a:r>
              <a:rPr lang="en-US" altLang="en-US" sz="3600"/>
              <a:t>					</a:t>
            </a:r>
            <a:r>
              <a:rPr lang="en-US" altLang="en-US" sz="3600" b="1">
                <a:solidFill>
                  <a:srgbClr val="FFFF00"/>
                </a:solidFill>
              </a:rPr>
              <a:t>1 Jn. 1:8-10</a:t>
            </a:r>
          </a:p>
        </p:txBody>
      </p:sp>
      <p:sp>
        <p:nvSpPr>
          <p:cNvPr id="4" name="Rounded Rectangle 3"/>
          <p:cNvSpPr/>
          <p:nvPr/>
        </p:nvSpPr>
        <p:spPr>
          <a:xfrm>
            <a:off x="6248400" y="1087438"/>
            <a:ext cx="2438400" cy="585787"/>
          </a:xfrm>
          <a:prstGeom prst="roundRect">
            <a:avLst/>
          </a:prstGeom>
          <a:solidFill>
            <a:srgbClr val="FFFF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636628" y="0"/>
            <a:ext cx="7870744" cy="769441"/>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hangingPunct="1">
              <a:defRPr/>
            </a:pPr>
            <a:r>
              <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Challenge To Live Above Sin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4808" y="1120576"/>
            <a:ext cx="7725192" cy="923330"/>
          </a:xfrm>
          <a:prstGeom prst="rect">
            <a:avLst/>
          </a:prstGeom>
          <a:noFill/>
        </p:spPr>
        <p:txBody>
          <a:bodyPr wrap="none">
            <a:spAutoFit/>
          </a:bodyPr>
          <a:lstStyle/>
          <a:p>
            <a:pPr algn="ctr" eaLnBrk="1" hangingPunct="1">
              <a:defRPr/>
            </a:pP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Assurance from God</a:t>
            </a:r>
          </a:p>
        </p:txBody>
      </p:sp>
      <p:sp>
        <p:nvSpPr>
          <p:cNvPr id="6147" name="TextBox 3"/>
          <p:cNvSpPr txBox="1">
            <a:spLocks noChangeArrowheads="1"/>
          </p:cNvSpPr>
          <p:nvPr/>
        </p:nvSpPr>
        <p:spPr bwMode="auto">
          <a:xfrm>
            <a:off x="0" y="2590800"/>
            <a:ext cx="9144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b="1">
                <a:solidFill>
                  <a:srgbClr val="FFFF00"/>
                </a:solidFill>
              </a:rPr>
              <a:t>2 Pet. 1:3  </a:t>
            </a:r>
            <a:r>
              <a:rPr lang="en-US" altLang="en-US" sz="3600"/>
              <a:t>“all things that pertain to life and 		  godliness”</a:t>
            </a:r>
          </a:p>
          <a:p>
            <a:pPr eaLnBrk="1" hangingPunct="1">
              <a:spcBef>
                <a:spcPct val="0"/>
              </a:spcBef>
              <a:buFontTx/>
              <a:buNone/>
            </a:pPr>
            <a:endParaRPr lang="en-US" altLang="en-US" sz="3600"/>
          </a:p>
          <a:p>
            <a:pPr eaLnBrk="1" hangingPunct="1">
              <a:spcBef>
                <a:spcPct val="0"/>
              </a:spcBef>
              <a:buFontTx/>
              <a:buNone/>
            </a:pPr>
            <a:r>
              <a:rPr lang="en-US" altLang="en-US" b="1">
                <a:solidFill>
                  <a:srgbClr val="FFFF00"/>
                </a:solidFill>
              </a:rPr>
              <a:t>2 Tim. 3:16-17 </a:t>
            </a:r>
            <a:r>
              <a:rPr lang="en-US" altLang="en-US" sz="3600"/>
              <a:t>“man of God may be perfect”   			  [complete]</a:t>
            </a:r>
          </a:p>
        </p:txBody>
      </p:sp>
      <p:sp>
        <p:nvSpPr>
          <p:cNvPr id="5" name="Rectangle 4"/>
          <p:cNvSpPr/>
          <p:nvPr/>
        </p:nvSpPr>
        <p:spPr>
          <a:xfrm>
            <a:off x="636628" y="0"/>
            <a:ext cx="7870744" cy="769441"/>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hangingPunct="1">
              <a:defRPr/>
            </a:pPr>
            <a:r>
              <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Challenge To Live Above Sin</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228600" y="-47625"/>
            <a:ext cx="8686800" cy="1038225"/>
          </a:xfrm>
          <a:prstGeom prst="horizontalScroll">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Wrong About Doing Wrong</a:t>
            </a:r>
          </a:p>
        </p:txBody>
      </p:sp>
      <p:sp>
        <p:nvSpPr>
          <p:cNvPr id="7171" name="TextBox 2"/>
          <p:cNvSpPr txBox="1">
            <a:spLocks noChangeArrowheads="1"/>
          </p:cNvSpPr>
          <p:nvPr/>
        </p:nvSpPr>
        <p:spPr bwMode="auto">
          <a:xfrm>
            <a:off x="152400" y="2043113"/>
            <a:ext cx="8763000"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4000" b="1"/>
              <a:t>King Saul  </a:t>
            </a:r>
            <a:r>
              <a:rPr lang="en-US" altLang="en-US" sz="3600"/>
              <a:t>-  </a:t>
            </a:r>
            <a:r>
              <a:rPr lang="en-US" altLang="en-US" sz="3600">
                <a:solidFill>
                  <a:srgbClr val="FFFF00"/>
                </a:solidFill>
              </a:rPr>
              <a:t>1 Sam. 15</a:t>
            </a:r>
          </a:p>
          <a:p>
            <a:pPr eaLnBrk="1" hangingPunct="1">
              <a:spcBef>
                <a:spcPct val="0"/>
              </a:spcBef>
              <a:buFontTx/>
              <a:buNone/>
            </a:pPr>
            <a:r>
              <a:rPr lang="en-US" altLang="en-US" sz="3600"/>
              <a:t>	Completely destroy Amalekites</a:t>
            </a:r>
          </a:p>
          <a:p>
            <a:pPr eaLnBrk="1" hangingPunct="1">
              <a:spcBef>
                <a:spcPct val="0"/>
              </a:spcBef>
              <a:buFontTx/>
              <a:buNone/>
            </a:pPr>
            <a:r>
              <a:rPr lang="en-US" altLang="en-US" sz="3600"/>
              <a:t>	</a:t>
            </a:r>
          </a:p>
          <a:p>
            <a:pPr eaLnBrk="1" hangingPunct="1">
              <a:spcBef>
                <a:spcPct val="0"/>
              </a:spcBef>
              <a:buFontTx/>
              <a:buNone/>
            </a:pPr>
            <a:r>
              <a:rPr lang="en-US" altLang="en-US" sz="3600"/>
              <a:t>	Spared:</a:t>
            </a:r>
          </a:p>
          <a:p>
            <a:pPr eaLnBrk="1" hangingPunct="1">
              <a:spcBef>
                <a:spcPct val="0"/>
              </a:spcBef>
              <a:buFontTx/>
              <a:buNone/>
            </a:pPr>
            <a:r>
              <a:rPr lang="en-US" altLang="en-US" sz="3600"/>
              <a:t>		Agag</a:t>
            </a:r>
          </a:p>
          <a:p>
            <a:pPr eaLnBrk="1" hangingPunct="1">
              <a:spcBef>
                <a:spcPct val="0"/>
              </a:spcBef>
              <a:buFontTx/>
              <a:buNone/>
            </a:pPr>
            <a:r>
              <a:rPr lang="en-US" altLang="en-US" sz="3600"/>
              <a:t>		Best of livestock</a:t>
            </a:r>
          </a:p>
        </p:txBody>
      </p:sp>
      <p:sp>
        <p:nvSpPr>
          <p:cNvPr id="4" name="Rectangle 3"/>
          <p:cNvSpPr/>
          <p:nvPr/>
        </p:nvSpPr>
        <p:spPr>
          <a:xfrm>
            <a:off x="4114800" y="3962400"/>
            <a:ext cx="2365071" cy="923330"/>
          </a:xfrm>
          <a:prstGeom prst="rect">
            <a:avLst/>
          </a:prstGeom>
          <a:noFill/>
        </p:spPr>
        <p:txBody>
          <a:bodyPr wrap="none">
            <a:spAutoFit/>
          </a:bodyPr>
          <a:lstStyle/>
          <a:p>
            <a:pPr algn="ctr" eaLnBrk="1" hangingPunct="1">
              <a:defRPr/>
            </a:pPr>
            <a:r>
              <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Wrong</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152400" y="2043113"/>
            <a:ext cx="8763000" cy="495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4000" b="1"/>
              <a:t>King Saul  </a:t>
            </a:r>
            <a:r>
              <a:rPr lang="en-US" altLang="en-US" sz="3600"/>
              <a:t>-  </a:t>
            </a:r>
            <a:r>
              <a:rPr lang="en-US" altLang="en-US" sz="3600">
                <a:solidFill>
                  <a:srgbClr val="FFFF00"/>
                </a:solidFill>
              </a:rPr>
              <a:t>1 Sam. 15</a:t>
            </a:r>
          </a:p>
          <a:p>
            <a:pPr eaLnBrk="1" hangingPunct="1">
              <a:spcBef>
                <a:spcPct val="0"/>
              </a:spcBef>
              <a:buFontTx/>
              <a:buNone/>
            </a:pPr>
            <a:r>
              <a:rPr lang="en-US" altLang="en-US" sz="3600"/>
              <a:t>	Reaction to Samuel</a:t>
            </a:r>
          </a:p>
          <a:p>
            <a:pPr eaLnBrk="1" hangingPunct="1">
              <a:spcBef>
                <a:spcPct val="0"/>
              </a:spcBef>
              <a:buFontTx/>
              <a:buNone/>
            </a:pPr>
            <a:r>
              <a:rPr lang="en-US" altLang="en-US" sz="3600"/>
              <a:t>	Sacrifice to God</a:t>
            </a:r>
          </a:p>
          <a:p>
            <a:pPr eaLnBrk="1" hangingPunct="1">
              <a:spcBef>
                <a:spcPct val="0"/>
              </a:spcBef>
              <a:buFontTx/>
              <a:buNone/>
            </a:pPr>
            <a:endParaRPr lang="en-US" altLang="en-US" sz="3600"/>
          </a:p>
          <a:p>
            <a:pPr eaLnBrk="1" hangingPunct="1">
              <a:spcBef>
                <a:spcPct val="0"/>
              </a:spcBef>
              <a:buFontTx/>
              <a:buNone/>
            </a:pPr>
            <a:endParaRPr lang="en-US" altLang="en-US" sz="3600"/>
          </a:p>
          <a:p>
            <a:pPr eaLnBrk="1" hangingPunct="1">
              <a:spcBef>
                <a:spcPct val="0"/>
              </a:spcBef>
              <a:buFontTx/>
              <a:buNone/>
            </a:pPr>
            <a:endParaRPr lang="en-US" altLang="en-US" sz="3600"/>
          </a:p>
          <a:p>
            <a:pPr eaLnBrk="1" hangingPunct="1">
              <a:spcBef>
                <a:spcPct val="0"/>
              </a:spcBef>
              <a:buFontTx/>
              <a:buNone/>
            </a:pPr>
            <a:endParaRPr lang="en-US" altLang="en-US" sz="1200"/>
          </a:p>
          <a:p>
            <a:pPr eaLnBrk="1" hangingPunct="1">
              <a:spcBef>
                <a:spcPct val="0"/>
              </a:spcBef>
              <a:buFontTx/>
              <a:buNone/>
            </a:pPr>
            <a:r>
              <a:rPr lang="en-US" altLang="en-US" sz="2800">
                <a:solidFill>
                  <a:srgbClr val="FFFF00"/>
                </a:solidFill>
              </a:rPr>
              <a:t>v. 22</a:t>
            </a:r>
            <a:r>
              <a:rPr lang="en-US" altLang="en-US" sz="2800"/>
              <a:t> “Has the LORD as great delight in burnt offerings and sacrifices, as in obeying the voice of the LORD? Behold, to obey is better than sacrifice”</a:t>
            </a:r>
          </a:p>
        </p:txBody>
      </p:sp>
      <p:sp>
        <p:nvSpPr>
          <p:cNvPr id="4" name="Rounded Rectangle 3"/>
          <p:cNvSpPr/>
          <p:nvPr/>
        </p:nvSpPr>
        <p:spPr>
          <a:xfrm>
            <a:off x="1366838" y="6499225"/>
            <a:ext cx="5262562" cy="339725"/>
          </a:xfrm>
          <a:prstGeom prst="round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Horizontal Scroll 4"/>
          <p:cNvSpPr/>
          <p:nvPr/>
        </p:nvSpPr>
        <p:spPr>
          <a:xfrm>
            <a:off x="228600" y="-47625"/>
            <a:ext cx="8686800" cy="1038225"/>
          </a:xfrm>
          <a:prstGeom prst="horizontalScroll">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Wrong About Doing Wrong</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52400" y="2043113"/>
            <a:ext cx="876300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defRPr/>
            </a:pPr>
            <a:r>
              <a:rPr lang="en-US" altLang="en-US" sz="4000" b="1" dirty="0" smtClean="0"/>
              <a:t>King Saul  </a:t>
            </a:r>
            <a:r>
              <a:rPr lang="en-US" altLang="en-US" sz="3600" dirty="0" smtClean="0"/>
              <a:t>-  </a:t>
            </a:r>
            <a:r>
              <a:rPr lang="en-US" altLang="en-US" sz="3600" dirty="0" smtClean="0">
                <a:solidFill>
                  <a:srgbClr val="FFFF00"/>
                </a:solidFill>
              </a:rPr>
              <a:t>1 Sam. 15</a:t>
            </a:r>
          </a:p>
          <a:p>
            <a:pPr eaLnBrk="1" hangingPunct="1">
              <a:spcBef>
                <a:spcPct val="0"/>
              </a:spcBef>
              <a:buFontTx/>
              <a:buNone/>
              <a:defRPr/>
            </a:pPr>
            <a:r>
              <a:rPr lang="en-US" altLang="en-US" sz="3600" dirty="0" smtClean="0"/>
              <a:t>	</a:t>
            </a:r>
            <a:r>
              <a:rPr lang="en-US" altLang="en-US" sz="3600" dirty="0" smtClean="0">
                <a:solidFill>
                  <a:srgbClr val="FFFF00"/>
                </a:solidFill>
              </a:rPr>
              <a:t>v. 21  </a:t>
            </a:r>
            <a:r>
              <a:rPr lang="en-US" altLang="en-US" sz="3600" dirty="0" smtClean="0"/>
              <a:t>“the people”</a:t>
            </a:r>
          </a:p>
          <a:p>
            <a:pPr eaLnBrk="1" hangingPunct="1">
              <a:spcBef>
                <a:spcPct val="0"/>
              </a:spcBef>
              <a:buFontTx/>
              <a:buNone/>
              <a:defRPr/>
            </a:pPr>
            <a:endParaRPr lang="en-US" altLang="en-US" sz="3600" dirty="0" smtClean="0"/>
          </a:p>
          <a:p>
            <a:pPr eaLnBrk="1" hangingPunct="1">
              <a:spcBef>
                <a:spcPct val="0"/>
              </a:spcBef>
              <a:buFontTx/>
              <a:buNone/>
              <a:defRPr/>
            </a:pPr>
            <a:endParaRPr lang="en-US" altLang="en-US" sz="3600" dirty="0" smtClean="0"/>
          </a:p>
          <a:p>
            <a:pPr eaLnBrk="1" hangingPunct="1">
              <a:spcBef>
                <a:spcPct val="0"/>
              </a:spcBef>
              <a:buFontTx/>
              <a:buNone/>
              <a:defRPr/>
            </a:pPr>
            <a:endParaRPr lang="en-US" altLang="en-US" sz="3600" dirty="0" smtClean="0"/>
          </a:p>
          <a:p>
            <a:pPr eaLnBrk="1" hangingPunct="1">
              <a:spcBef>
                <a:spcPct val="0"/>
              </a:spcBef>
              <a:buFontTx/>
              <a:buNone/>
              <a:defRPr/>
            </a:pPr>
            <a:endParaRPr lang="en-US" altLang="en-US" sz="3600" dirty="0" smtClean="0"/>
          </a:p>
          <a:p>
            <a:pPr marL="571500" indent="-571500" eaLnBrk="1" hangingPunct="1">
              <a:spcBef>
                <a:spcPct val="0"/>
              </a:spcBef>
              <a:buFont typeface="Wingdings" panose="05000000000000000000" pitchFamily="2" charset="2"/>
              <a:buChar char="Ø"/>
              <a:defRPr/>
            </a:pPr>
            <a:r>
              <a:rPr lang="en-US" altLang="en-US" sz="3600" dirty="0" smtClean="0"/>
              <a:t>Often we blame others	</a:t>
            </a:r>
          </a:p>
          <a:p>
            <a:pPr marL="571500" indent="-571500" eaLnBrk="1" hangingPunct="1">
              <a:spcBef>
                <a:spcPct val="0"/>
              </a:spcBef>
              <a:buFont typeface="Wingdings" panose="05000000000000000000" pitchFamily="2" charset="2"/>
              <a:buChar char="Ø"/>
              <a:defRPr/>
            </a:pPr>
            <a:r>
              <a:rPr lang="en-US" altLang="en-US" sz="3600" dirty="0" smtClean="0"/>
              <a:t>God did not accept his excuse</a:t>
            </a:r>
          </a:p>
        </p:txBody>
      </p:sp>
      <p:sp>
        <p:nvSpPr>
          <p:cNvPr id="4" name="Rectangle 3"/>
          <p:cNvSpPr/>
          <p:nvPr/>
        </p:nvSpPr>
        <p:spPr>
          <a:xfrm>
            <a:off x="990600" y="3458885"/>
            <a:ext cx="2723823" cy="1754326"/>
          </a:xfrm>
          <a:prstGeom prst="rect">
            <a:avLst/>
          </a:prstGeom>
          <a:noFill/>
        </p:spPr>
        <p:txBody>
          <a:bodyPr wrap="none">
            <a:spAutoFit/>
          </a:bodyPr>
          <a:lstStyle/>
          <a:p>
            <a:pPr algn="ctr" eaLnBrk="1" hangingPunct="1">
              <a:defRPr/>
            </a:pPr>
            <a:r>
              <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Blamed</a:t>
            </a:r>
          </a:p>
          <a:p>
            <a:pPr algn="ctr" eaLnBrk="1" hangingPunct="1">
              <a:defRPr/>
            </a:pPr>
            <a:r>
              <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Others</a:t>
            </a:r>
          </a:p>
        </p:txBody>
      </p:sp>
      <p:sp>
        <p:nvSpPr>
          <p:cNvPr id="5" name="Horizontal Scroll 4"/>
          <p:cNvSpPr/>
          <p:nvPr/>
        </p:nvSpPr>
        <p:spPr>
          <a:xfrm>
            <a:off x="228600" y="-47625"/>
            <a:ext cx="8686800" cy="1038225"/>
          </a:xfrm>
          <a:prstGeom prst="horizontalScroll">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Wrong About Doing Wrong</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228600" y="0"/>
            <a:ext cx="8686800" cy="1066800"/>
          </a:xfrm>
          <a:prstGeom prst="horizontalScroll">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000" b="1" dirty="0"/>
              <a:t>Think Wrong About Doing Right</a:t>
            </a:r>
          </a:p>
        </p:txBody>
      </p:sp>
      <p:sp>
        <p:nvSpPr>
          <p:cNvPr id="10243" name="TextBox 2"/>
          <p:cNvSpPr txBox="1">
            <a:spLocks noChangeArrowheads="1"/>
          </p:cNvSpPr>
          <p:nvPr/>
        </p:nvSpPr>
        <p:spPr bwMode="auto">
          <a:xfrm>
            <a:off x="33338" y="1371600"/>
            <a:ext cx="85344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3600" b="1"/>
              <a:t>Ananias and Sapphira  </a:t>
            </a:r>
            <a:r>
              <a:rPr lang="en-US" altLang="en-US" sz="3600"/>
              <a:t>-  </a:t>
            </a:r>
            <a:r>
              <a:rPr lang="en-US" altLang="en-US" sz="3600">
                <a:solidFill>
                  <a:srgbClr val="FFFF00"/>
                </a:solidFill>
              </a:rPr>
              <a:t>Acts 5:1-11</a:t>
            </a:r>
          </a:p>
          <a:p>
            <a:pPr eaLnBrk="1" hangingPunct="1">
              <a:spcBef>
                <a:spcPct val="0"/>
              </a:spcBef>
              <a:buFontTx/>
              <a:buNone/>
            </a:pPr>
            <a:r>
              <a:rPr lang="en-US" altLang="en-US" sz="3600"/>
              <a:t>- sold possession</a:t>
            </a:r>
          </a:p>
          <a:p>
            <a:pPr eaLnBrk="1" hangingPunct="1">
              <a:spcBef>
                <a:spcPct val="0"/>
              </a:spcBef>
              <a:buFontTx/>
              <a:buNone/>
            </a:pPr>
            <a:r>
              <a:rPr lang="en-US" altLang="en-US" sz="3600"/>
              <a:t>- gave portion</a:t>
            </a:r>
          </a:p>
          <a:p>
            <a:pPr eaLnBrk="1" hangingPunct="1">
              <a:spcBef>
                <a:spcPct val="0"/>
              </a:spcBef>
              <a:buFontTx/>
              <a:buNone/>
            </a:pPr>
            <a:endParaRPr lang="en-US" altLang="en-US" sz="3600"/>
          </a:p>
          <a:p>
            <a:pPr eaLnBrk="1" hangingPunct="1">
              <a:spcBef>
                <a:spcPct val="0"/>
              </a:spcBef>
              <a:buFontTx/>
              <a:buNone/>
            </a:pPr>
            <a:endParaRPr lang="en-US" altLang="en-US" sz="3600">
              <a:solidFill>
                <a:srgbClr val="FFFF00"/>
              </a:solidFill>
            </a:endParaRPr>
          </a:p>
          <a:p>
            <a:pPr eaLnBrk="1" hangingPunct="1">
              <a:spcBef>
                <a:spcPct val="0"/>
              </a:spcBef>
              <a:buFontTx/>
              <a:buNone/>
            </a:pPr>
            <a:endParaRPr lang="en-US" altLang="en-US" sz="3600">
              <a:solidFill>
                <a:srgbClr val="FFFF00"/>
              </a:solidFill>
            </a:endParaRPr>
          </a:p>
          <a:p>
            <a:pPr eaLnBrk="1" hangingPunct="1">
              <a:spcBef>
                <a:spcPct val="0"/>
              </a:spcBef>
              <a:buFontTx/>
              <a:buNone/>
            </a:pPr>
            <a:endParaRPr lang="en-US" altLang="en-US" sz="3600">
              <a:solidFill>
                <a:srgbClr val="FFFF00"/>
              </a:solidFill>
            </a:endParaRPr>
          </a:p>
          <a:p>
            <a:pPr eaLnBrk="1" hangingPunct="1">
              <a:spcBef>
                <a:spcPct val="0"/>
              </a:spcBef>
              <a:buFontTx/>
              <a:buNone/>
            </a:pPr>
            <a:r>
              <a:rPr lang="en-US" altLang="en-US" sz="3600">
                <a:solidFill>
                  <a:srgbClr val="FFFF00"/>
                </a:solidFill>
              </a:rPr>
              <a:t>Matt. 6:1-4</a:t>
            </a:r>
            <a:r>
              <a:rPr lang="en-US" altLang="en-US" sz="3600"/>
              <a:t> </a:t>
            </a:r>
          </a:p>
          <a:p>
            <a:pPr eaLnBrk="1" hangingPunct="1">
              <a:spcBef>
                <a:spcPct val="0"/>
              </a:spcBef>
              <a:buFontTx/>
              <a:buNone/>
            </a:pPr>
            <a:r>
              <a:rPr lang="en-US" altLang="en-US" sz="3600"/>
              <a:t>- Do alms to be seen of men</a:t>
            </a:r>
          </a:p>
          <a:p>
            <a:pPr eaLnBrk="1" hangingPunct="1">
              <a:spcBef>
                <a:spcPct val="0"/>
              </a:spcBef>
              <a:buFontTx/>
              <a:buNone/>
            </a:pPr>
            <a:r>
              <a:rPr lang="en-US" altLang="en-US" sz="3600"/>
              <a:t>- Have their reward</a:t>
            </a:r>
          </a:p>
        </p:txBody>
      </p:sp>
      <p:sp>
        <p:nvSpPr>
          <p:cNvPr id="4" name="Rectangle 3"/>
          <p:cNvSpPr/>
          <p:nvPr/>
        </p:nvSpPr>
        <p:spPr>
          <a:xfrm>
            <a:off x="395427" y="3526035"/>
            <a:ext cx="3520516" cy="1323439"/>
          </a:xfrm>
          <a:prstGeom prst="rect">
            <a:avLst/>
          </a:prstGeom>
          <a:noFill/>
        </p:spPr>
        <p:txBody>
          <a:bodyPr wrap="none">
            <a:spAutoFit/>
          </a:bodyPr>
          <a:lstStyle/>
          <a:p>
            <a:pPr algn="ctr" eaLnBrk="1" hangingPunct="1">
              <a:defRPr/>
            </a:pPr>
            <a:r>
              <a:rPr lang="en-US"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Wanted</a:t>
            </a:r>
          </a:p>
          <a:p>
            <a:pPr algn="ctr" eaLnBrk="1" hangingPunct="1">
              <a:defRPr/>
            </a:pPr>
            <a:r>
              <a:rPr lang="en-US"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Praise of Men</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ermon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Sermons</Template>
  <TotalTime>784</TotalTime>
  <Words>2449</Words>
  <Application>Microsoft Office PowerPoint</Application>
  <PresentationFormat>On-screen Show (4:3)</PresentationFormat>
  <Paragraphs>234</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Sermons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Arthur Pigman</dc:creator>
  <cp:lastModifiedBy>John Croft</cp:lastModifiedBy>
  <cp:revision>42</cp:revision>
  <dcterms:created xsi:type="dcterms:W3CDTF">2012-11-16T13:28:16Z</dcterms:created>
  <dcterms:modified xsi:type="dcterms:W3CDTF">2015-06-27T00:05:59Z</dcterms:modified>
</cp:coreProperties>
</file>